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0" r:id="rId5"/>
    <p:sldMasterId id="2147483671" r:id="rId6"/>
    <p:sldMasterId id="2147483682" r:id="rId7"/>
  </p:sldMasterIdLst>
  <p:notesMasterIdLst>
    <p:notesMasterId r:id="rId24"/>
  </p:notesMasterIdLst>
  <p:handoutMasterIdLst>
    <p:handoutMasterId r:id="rId25"/>
  </p:handoutMasterIdLst>
  <p:sldIdLst>
    <p:sldId id="256" r:id="rId8"/>
    <p:sldId id="257" r:id="rId9"/>
    <p:sldId id="258" r:id="rId10"/>
    <p:sldId id="259" r:id="rId11"/>
    <p:sldId id="261" r:id="rId12"/>
    <p:sldId id="276" r:id="rId13"/>
    <p:sldId id="271" r:id="rId14"/>
    <p:sldId id="274" r:id="rId15"/>
    <p:sldId id="277" r:id="rId16"/>
    <p:sldId id="275" r:id="rId17"/>
    <p:sldId id="297" r:id="rId18"/>
    <p:sldId id="273" r:id="rId19"/>
    <p:sldId id="278" r:id="rId20"/>
    <p:sldId id="282" r:id="rId21"/>
    <p:sldId id="279" r:id="rId22"/>
    <p:sldId id="316" r:id="rId23"/>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900" autoAdjust="0"/>
  </p:normalViewPr>
  <p:slideViewPr>
    <p:cSldViewPr snapToGrid="0">
      <p:cViewPr varScale="1">
        <p:scale>
          <a:sx n="61" d="100"/>
          <a:sy n="61" d="100"/>
        </p:scale>
        <p:origin x="7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長屋 幸一" userId="S::k.nagaya@met.kishou.go.jp::85a6898a-0318-4feb-a6a5-7efdeab0bfac" providerId="AD" clId="Web-{613E20CE-D494-3728-F46A-CED00A8790C7}"/>
    <pc:docChg chg="modSld">
      <pc:chgData name="長屋 幸一" userId="S::k.nagaya@met.kishou.go.jp::85a6898a-0318-4feb-a6a5-7efdeab0bfac" providerId="AD" clId="Web-{613E20CE-D494-3728-F46A-CED00A8790C7}" dt="2023-12-19T01:51:12.847" v="2"/>
      <pc:docMkLst>
        <pc:docMk/>
      </pc:docMkLst>
      <pc:sldChg chg="modNotes">
        <pc:chgData name="長屋 幸一" userId="S::k.nagaya@met.kishou.go.jp::85a6898a-0318-4feb-a6a5-7efdeab0bfac" providerId="AD" clId="Web-{613E20CE-D494-3728-F46A-CED00A8790C7}" dt="2023-12-19T01:51:12.847" v="2"/>
        <pc:sldMkLst>
          <pc:docMk/>
          <pc:sldMk cId="0" sldId="25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1A97FB0C-3127-4C66-8E2F-46A0D2AC8F2A}" type="datetimeFigureOut">
              <a:rPr kumimoji="1" lang="ja-JP" altLang="en-US" smtClean="0"/>
              <a:t>2024/1/22</a:t>
            </a:fld>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0E13D260-C875-4B58-9438-75E9116248E4}" type="slidenum">
              <a:rPr kumimoji="1" lang="ja-JP" altLang="en-US" smtClean="0"/>
              <a:t>‹#›</a:t>
            </a:fld>
            <a:endParaRPr kumimoji="1"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15D60219-EBB7-4504-9B63-8FDA6DC9CE33}" type="datetimeFigureOut">
              <a:rPr kumimoji="1" lang="ja-JP" altLang="en-US" smtClean="0"/>
              <a:t>2024/1/22</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3F39ED9-13CA-4FEC-8073-A776B8FB0FE9}"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r>
              <a:rPr lang="ja-JP" altLang="en-US" dirty="0"/>
              <a:t>　大雪と言っても一つの気圧配置だけではありません。</a:t>
            </a:r>
            <a:r>
              <a:rPr lang="ja-JP" altLang="en-US" dirty="0">
                <a:sym typeface="+mn-ea"/>
              </a:rPr>
              <a:t>まずは、</a:t>
            </a:r>
            <a:r>
              <a:rPr lang="ja-JP" altLang="en-US" dirty="0"/>
              <a:t>代表的なパターンとそれに伴う特徴的な防災事項を確認します。</a:t>
            </a:r>
          </a:p>
          <a:p>
            <a:r>
              <a:rPr lang="ja-JP" altLang="en-US" dirty="0"/>
              <a:t>　はじめに、冬型気圧配置による大雪。寒冷前線の通過に伴い西高東低の気圧配置になり、大陸から次々に寒気が流れ込みます。寒気が、相対的に温度の高い海面付近の空気を冷やし、雲が発生します。</a:t>
            </a:r>
          </a:p>
          <a:p>
            <a:r>
              <a:rPr lang="ja-JP" altLang="en-US" dirty="0"/>
              <a:t>これを気団変質と呼びますが、寒気と海面水温の差が大きいほど</a:t>
            </a:r>
            <a:r>
              <a:rPr lang="ja-JP" altLang="en-US" dirty="0">
                <a:sym typeface="+mn-ea"/>
              </a:rPr>
              <a:t>気団変質の効果が大きくなり、雲が発生し易くなります。</a:t>
            </a:r>
            <a:endParaRPr lang="ja-JP" altLang="en-US" dirty="0"/>
          </a:p>
          <a:p>
            <a:r>
              <a:rPr lang="ja-JP" altLang="en-US" dirty="0"/>
              <a:t>　このパターンでは、主に筋状の雲と言われる下層の風向きに</a:t>
            </a:r>
            <a:r>
              <a:rPr lang="ja-JP" altLang="en-US" dirty="0">
                <a:sym typeface="+mn-ea"/>
              </a:rPr>
              <a:t>平行</a:t>
            </a:r>
            <a:r>
              <a:rPr lang="ja-JP" altLang="en-US" dirty="0"/>
              <a:t>な雲域が生成され、降雪は地形によって大きく影響を受けます。（例えば、大分県の南部や宮崎県の平地では雲域の流れ込みもなく、比較的晴天となります。東京も同様です）</a:t>
            </a:r>
          </a:p>
          <a:p>
            <a:r>
              <a:rPr lang="ja-JP" altLang="en-US" dirty="0"/>
              <a:t>また、</a:t>
            </a:r>
            <a:r>
              <a:rPr lang="ja-JP" altLang="en-US" dirty="0">
                <a:sym typeface="+mn-ea"/>
              </a:rPr>
              <a:t>等圧線</a:t>
            </a:r>
            <a:r>
              <a:rPr lang="ja-JP" altLang="en-US" dirty="0" smtClean="0">
                <a:sym typeface="+mn-ea"/>
              </a:rPr>
              <a:t>が混み風</a:t>
            </a:r>
            <a:r>
              <a:rPr lang="ja-JP" altLang="en-US" dirty="0">
                <a:sym typeface="+mn-ea"/>
              </a:rPr>
              <a:t>が強く、</a:t>
            </a:r>
            <a:r>
              <a:rPr lang="ja-JP" altLang="en-US" dirty="0"/>
              <a:t>地上気温は低く、比較的乾燥するといった特徴があります。代表される注警報は、大雪、暴風雪、低温です。</a:t>
            </a:r>
          </a:p>
          <a:p>
            <a:endParaRPr lang="ja-JP" altLang="en-US" dirty="0"/>
          </a:p>
          <a:p>
            <a:r>
              <a:rPr lang="ja-JP" altLang="en-US" dirty="0"/>
              <a:t>　次は、日本海寒帯気団収束帯、</a:t>
            </a:r>
            <a:r>
              <a:rPr lang="en-US" altLang="ja-JP" dirty="0"/>
              <a:t>JPCZ</a:t>
            </a:r>
            <a:r>
              <a:rPr lang="ja-JP" altLang="en-US" dirty="0"/>
              <a:t>と言われる日本海の収束帯です。朝鮮半島の山によって作り出される風の流れが、日本海で収束し強い上昇流が発生します。</a:t>
            </a:r>
          </a:p>
          <a:p>
            <a:r>
              <a:rPr lang="ja-JP" altLang="en-US" dirty="0"/>
              <a:t>このパターンでは、</a:t>
            </a:r>
            <a:r>
              <a:rPr lang="ja-JP" altLang="en-US" dirty="0">
                <a:sym typeface="+mn-ea"/>
              </a:rPr>
              <a:t>気団変質に加え、収束による強い上昇流により、対流が活発になり、雷をもたらすこともあります。また雲頂高度も高く、多くの水蒸気が凝結（気体が液体になる）し、その際に凝結熱を放出するので、気温は比較的高く、湿潤です。</a:t>
            </a:r>
          </a:p>
          <a:p>
            <a:r>
              <a:rPr lang="ja-JP" altLang="en-US" dirty="0">
                <a:ea typeface="游ゴシック"/>
                <a:sym typeface="+mn-ea"/>
              </a:rPr>
              <a:t>代表される注警報は、大雪、雷、着雪です。また、</a:t>
            </a:r>
            <a:r>
              <a:rPr lang="ja-JP" altLang="en-US" dirty="0" err="1">
                <a:ea typeface="游ゴシック"/>
                <a:sym typeface="+mn-ea"/>
              </a:rPr>
              <a:t>ひょうや</a:t>
            </a:r>
            <a:r>
              <a:rPr lang="ja-JP" altLang="en-US" dirty="0">
                <a:ea typeface="游ゴシック"/>
                <a:sym typeface="+mn-ea"/>
              </a:rPr>
              <a:t>あられが降り易くなります。</a:t>
            </a:r>
            <a:endParaRPr lang="ja-JP" altLang="en-US" dirty="0">
              <a:ea typeface="游ゴシック"/>
            </a:endParaRPr>
          </a:p>
          <a:p>
            <a:endParaRPr lang="ja-JP" altLang="en-US" dirty="0">
              <a:sym typeface="+mn-ea"/>
            </a:endParaRPr>
          </a:p>
          <a:p>
            <a:r>
              <a:rPr lang="ja-JP" altLang="en-US" dirty="0">
                <a:ea typeface="游ゴシック"/>
                <a:sym typeface="+mn-ea"/>
              </a:rPr>
              <a:t>　次に、南岸低気圧。このパターンでは気温は比較的高くても雨は雪になります（理由はあとで少し説明します）。また、冬型や</a:t>
            </a:r>
            <a:r>
              <a:rPr lang="en-US" altLang="ja-JP" dirty="0">
                <a:ea typeface="游ゴシック"/>
                <a:sym typeface="+mn-ea"/>
              </a:rPr>
              <a:t>JPCZ</a:t>
            </a:r>
            <a:r>
              <a:rPr lang="ja-JP" altLang="en-US" dirty="0" err="1">
                <a:ea typeface="游ゴシック"/>
                <a:sym typeface="+mn-ea"/>
              </a:rPr>
              <a:t>のように</a:t>
            </a:r>
            <a:r>
              <a:rPr lang="ja-JP" altLang="en-US" dirty="0">
                <a:ea typeface="游ゴシック"/>
                <a:sym typeface="+mn-ea"/>
              </a:rPr>
              <a:t>下層雲ではなく、中層雲から降る雪となります。</a:t>
            </a:r>
            <a:endParaRPr lang="ja-JP" altLang="en-US" dirty="0">
              <a:ea typeface="游ゴシック"/>
            </a:endParaRPr>
          </a:p>
          <a:p>
            <a:r>
              <a:rPr lang="ja-JP" altLang="en-US" dirty="0">
                <a:sym typeface="+mn-ea"/>
              </a:rPr>
              <a:t>このため、冬型や</a:t>
            </a:r>
            <a:r>
              <a:rPr lang="en-US" altLang="ja-JP" dirty="0">
                <a:sym typeface="+mn-ea"/>
              </a:rPr>
              <a:t>JPCZ</a:t>
            </a:r>
            <a:r>
              <a:rPr lang="ja-JP" altLang="en-US" dirty="0">
                <a:sym typeface="+mn-ea"/>
              </a:rPr>
              <a:t>のように、局地性が強くなく、雪は一様に降る</a:t>
            </a:r>
            <a:r>
              <a:rPr lang="ja-JP" altLang="en-US" dirty="0" smtClean="0">
                <a:sym typeface="+mn-ea"/>
              </a:rPr>
              <a:t>特徴があります</a:t>
            </a:r>
            <a:r>
              <a:rPr lang="ja-JP" altLang="en-US" dirty="0">
                <a:sym typeface="+mn-ea"/>
              </a:rPr>
              <a:t>。また、湿潤なので、水分の多いボタ雪が降り易く、着雪にも注意が必要です。</a:t>
            </a:r>
          </a:p>
          <a:p>
            <a:endParaRPr lang="ja-JP" altLang="en-US" dirty="0">
              <a:sym typeface="+mn-ea"/>
            </a:endParaRPr>
          </a:p>
          <a:p>
            <a:r>
              <a:rPr lang="ja-JP" altLang="en-US" dirty="0">
                <a:sym typeface="+mn-ea"/>
              </a:rPr>
              <a:t>　最後に、T モード。これは冬型の一種です。冬型で発生する筋状の雲は風向に対し平行、これはＬモードと呼ばれます。これに対しT モードは風向に対し雲域は垂直になります。（要因は上空との風向差ですが･･･省略します）</a:t>
            </a:r>
          </a:p>
          <a:p>
            <a:r>
              <a:rPr lang="ja-JP" altLang="en-US" dirty="0">
                <a:ea typeface="游ゴシック"/>
                <a:sym typeface="+mn-ea"/>
              </a:rPr>
              <a:t>Ｌモードは少しずれる（例えばエコーが少し東西方向にズレ</a:t>
            </a:r>
            <a:r>
              <a:rPr lang="ja-JP" altLang="en-US" dirty="0" err="1">
                <a:ea typeface="游ゴシック"/>
                <a:sym typeface="+mn-ea"/>
              </a:rPr>
              <a:t>る</a:t>
            </a:r>
            <a:r>
              <a:rPr lang="ja-JP" altLang="en-US" dirty="0">
                <a:ea typeface="游ゴシック"/>
                <a:sym typeface="+mn-ea"/>
              </a:rPr>
              <a:t>と、今まで降っていた場所では降らなくなります）と雪が降らなくなりますが、T モードは雪が連続して振り易くなります。九州の西側では時折、発生します（少し東西にズレてもエコーの走行が東西方向なので雪は降り続きます）。写真は熊本県天草市の大雪警報事例、一夜にしてこの大雪。</a:t>
            </a:r>
            <a:endParaRPr lang="ja-JP" altLang="en-US" dirty="0">
              <a:ea typeface="游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r>
              <a:rPr lang="ja-JP" altLang="en-US" dirty="0"/>
              <a:t>気象情報の内容に着目すると、</a:t>
            </a:r>
            <a:r>
              <a:rPr lang="ja-JP" altLang="en-US" dirty="0">
                <a:sym typeface="+mn-ea"/>
              </a:rPr>
              <a:t>代表的なパターンとそれに伴う代表的な防災事項を記載していることが解ります。</a:t>
            </a:r>
          </a:p>
          <a:p>
            <a:r>
              <a:rPr lang="ja-JP" altLang="en-US" dirty="0">
                <a:sym typeface="+mn-ea"/>
              </a:rPr>
              <a:t>冬型気圧配置</a:t>
            </a:r>
            <a:r>
              <a:rPr lang="ja-JP" altLang="en-US" dirty="0" smtClean="0">
                <a:sym typeface="+mn-ea"/>
              </a:rPr>
              <a:t>の場合は</a:t>
            </a:r>
            <a:r>
              <a:rPr lang="ja-JP" altLang="en-US" dirty="0">
                <a:sym typeface="+mn-ea"/>
              </a:rPr>
              <a:t>、大雪に加え、暴風や低温。南岸低気圧の場合には、気温は高め（この例のように安心情報となることを懸念し、記載しない場合もある）､湿潤なので着雪、また記載はありませんが、地形にあまり影響を受けず「一様性」の雪をイメージしてください。</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r>
              <a:rPr lang="ja-JP" altLang="en-US"/>
              <a:t>一層の警戒を呼び掛ける府県情報も、気象情報の一つです。定時に発表する気象情報に加えたり、短文情報として「数年に一度の大雪」などキーワードを使った情報になります。</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r>
              <a:rPr lang="ja-JP" altLang="en-US"/>
              <a:t>大雪特別警報。雪の多い地域は「</a:t>
            </a:r>
            <a:r>
              <a:rPr lang="en-US" altLang="ja-JP">
                <a:sym typeface="+mn-ea"/>
              </a:rPr>
              <a:t>50</a:t>
            </a:r>
            <a:r>
              <a:rPr lang="ja-JP" altLang="en-US">
                <a:sym typeface="+mn-ea"/>
              </a:rPr>
              <a:t>年に</a:t>
            </a:r>
            <a:r>
              <a:rPr lang="en-US" altLang="ja-JP">
                <a:sym typeface="+mn-ea"/>
              </a:rPr>
              <a:t>1</a:t>
            </a:r>
            <a:r>
              <a:rPr lang="ja-JP" altLang="en-US">
                <a:sym typeface="+mn-ea"/>
              </a:rPr>
              <a:t>度</a:t>
            </a:r>
            <a:r>
              <a:rPr lang="ja-JP" altLang="en-US"/>
              <a:t>」という基準を利用しますが、少雪地域の九州の場合</a:t>
            </a:r>
            <a:r>
              <a:rPr lang="ja-JP" altLang="en-US">
                <a:sym typeface="+mn-ea"/>
              </a:rPr>
              <a:t>「</a:t>
            </a:r>
            <a:r>
              <a:rPr lang="en-US" altLang="ja-JP">
                <a:sym typeface="+mn-ea"/>
              </a:rPr>
              <a:t>50</a:t>
            </a:r>
            <a:r>
              <a:rPr lang="ja-JP" altLang="en-US">
                <a:sym typeface="+mn-ea"/>
              </a:rPr>
              <a:t>年に</a:t>
            </a:r>
            <a:r>
              <a:rPr lang="en-US" altLang="ja-JP">
                <a:sym typeface="+mn-ea"/>
              </a:rPr>
              <a:t>1</a:t>
            </a:r>
            <a:r>
              <a:rPr lang="ja-JP" altLang="en-US">
                <a:sym typeface="+mn-ea"/>
              </a:rPr>
              <a:t>度」でも</a:t>
            </a:r>
            <a:r>
              <a:rPr lang="en-US" altLang="ja-JP">
                <a:sym typeface="+mn-ea"/>
              </a:rPr>
              <a:t>50cm</a:t>
            </a:r>
            <a:r>
              <a:rPr lang="ja-JP" altLang="en-US">
                <a:sym typeface="+mn-ea"/>
              </a:rPr>
              <a:t>に満たないことなどから、</a:t>
            </a:r>
          </a:p>
          <a:p>
            <a:r>
              <a:rPr lang="ja-JP" altLang="en-US">
                <a:sym typeface="+mn-ea"/>
              </a:rPr>
              <a:t>この値は参考値とし、「大雪警報を発表した後、さらに丸一日程度警報級の降雪が発現すると予想される時」発表について検討を開始する。としています。</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r>
              <a:rPr lang="ja-JP" altLang="en-US" dirty="0"/>
              <a:t>最後に、タイムラインに沿った大雪に関する気象情報と、大雨のそれとの違いをまとめましたので、参考にしてください。</a:t>
            </a:r>
          </a:p>
          <a:p>
            <a:r>
              <a:rPr lang="ja-JP" altLang="en-US" dirty="0"/>
              <a:t>因みに、大雪特別警報の警戒レベルは？これは警戒レベルに紐付けがないので、例え</a:t>
            </a:r>
            <a:r>
              <a:rPr lang="ja-JP" altLang="en-US" dirty="0">
                <a:sym typeface="+mn-ea"/>
              </a:rPr>
              <a:t>大雪特別警報を発表しても警戒レベルは存在しません。（注意報や警報も同様です。警戒レベルは存在しません）</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r>
              <a:rPr lang="ja-JP" altLang="en-US"/>
              <a:t>雪の場合も、雨と同様に、解析降雪量などが存在します。気象庁</a:t>
            </a:r>
            <a:r>
              <a:rPr lang="en-US" altLang="ja-JP"/>
              <a:t>HP</a:t>
            </a:r>
            <a:r>
              <a:rPr lang="ja-JP" altLang="en-US"/>
              <a:t>でみることができます。</a:t>
            </a:r>
          </a:p>
          <a:p>
            <a:r>
              <a:rPr lang="ja-JP" altLang="en-US"/>
              <a:t>但し、特に、解析積雪深については、取り扱いに留意が必要です。</a:t>
            </a:r>
          </a:p>
          <a:p>
            <a:r>
              <a:rPr lang="ja-JP" altLang="en-US"/>
              <a:t>例えば</a:t>
            </a:r>
          </a:p>
          <a:p>
            <a:r>
              <a:rPr lang="ja-JP" altLang="en-US"/>
              <a:t>　• 風が強いときには、雪が風に流される効果を考慮していないので、</a:t>
            </a:r>
            <a:r>
              <a:rPr lang="ja-JP" altLang="en-US">
                <a:sym typeface="+mn-ea"/>
              </a:rPr>
              <a:t>解析積雪深は数</a:t>
            </a:r>
            <a:r>
              <a:rPr lang="en-US" altLang="ja-JP">
                <a:sym typeface="+mn-ea"/>
              </a:rPr>
              <a:t>cm</a:t>
            </a:r>
            <a:r>
              <a:rPr lang="ja-JP" altLang="en-US">
                <a:sym typeface="+mn-ea"/>
              </a:rPr>
              <a:t>を計算していても、実際は強風のため積雪はない。逆に、吹き溜まりでは計算以上の積雪になることもあります。</a:t>
            </a:r>
            <a:endParaRPr lang="ja-JP" altLang="en-US"/>
          </a:p>
          <a:p>
            <a:r>
              <a:rPr lang="ja-JP" altLang="en-US"/>
              <a:t>　• 地上付近の気温が1～3度前後。わずかな気温の差で、降水が雪になるか雨になるかが変わるので、</a:t>
            </a:r>
            <a:r>
              <a:rPr lang="ja-JP" altLang="en-US">
                <a:sym typeface="+mn-ea"/>
              </a:rPr>
              <a:t>解析積雪深の計算と違いが出やすくなります。</a:t>
            </a:r>
          </a:p>
          <a:p>
            <a:r>
              <a:rPr lang="ja-JP" altLang="en-US">
                <a:sym typeface="+mn-ea"/>
              </a:rPr>
              <a:t>など、留意が必要です。</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r>
              <a:rPr lang="ja-JP" altLang="en-US"/>
              <a:t>ご清聴ありがとうございました。</a:t>
            </a:r>
            <a:endParaRPr lang="en-US" altLang="ja-JP"/>
          </a:p>
          <a:p>
            <a:endParaRPr lang="en-US" altLang="ja-JP"/>
          </a:p>
          <a:p>
            <a:r>
              <a:rPr lang="ja-JP" altLang="en-US"/>
              <a:t>今後ともよろしくお願い致します。</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r>
              <a:rPr lang="ja-JP" altLang="en-US" dirty="0"/>
              <a:t>では、先ほどは、代表的なパターンとそれに伴う防災事項を確認しましたが、次に冬型の</a:t>
            </a:r>
            <a:r>
              <a:rPr lang="ja-JP" altLang="en-US" dirty="0">
                <a:sym typeface="+mn-ea"/>
              </a:rPr>
              <a:t>パターンについて</a:t>
            </a:r>
            <a:r>
              <a:rPr lang="ja-JP" altLang="en-US" dirty="0"/>
              <a:t>大雪の目安を、</a:t>
            </a:r>
            <a:r>
              <a:rPr lang="ja-JP" altLang="en-US" dirty="0">
                <a:sym typeface="+mn-ea"/>
              </a:rPr>
              <a:t>南岸低気圧については「比較的気温が高くても雨は雪になる」理由を説明します。</a:t>
            </a:r>
          </a:p>
          <a:p>
            <a:r>
              <a:rPr lang="ja-JP" altLang="en-US" dirty="0"/>
              <a:t>　まず、冬型の大雪目安としては、気象情報に度々記載している「上空</a:t>
            </a:r>
            <a:r>
              <a:rPr lang="en-US" altLang="ja-JP" dirty="0"/>
              <a:t>1500m</a:t>
            </a:r>
            <a:r>
              <a:rPr lang="ja-JP" altLang="en-US" dirty="0"/>
              <a:t>の気温」など上空の気温が代表的です。気象台が「九州北部地方の上空約１５００メートルに氷点下１５度以下の強い寒気が流れ込み･･･」というのは、</a:t>
            </a:r>
          </a:p>
          <a:p>
            <a:r>
              <a:rPr lang="ja-JP" altLang="en-US" dirty="0"/>
              <a:t>この</a:t>
            </a:r>
            <a:r>
              <a:rPr lang="en-US" altLang="ja-JP" dirty="0"/>
              <a:t>850hPa</a:t>
            </a:r>
            <a:r>
              <a:rPr lang="ja-JP" altLang="en-US" dirty="0"/>
              <a:t>の気温が大雪目安であるおよそ氷点下</a:t>
            </a:r>
            <a:r>
              <a:rPr lang="en-US" altLang="ja-JP" dirty="0"/>
              <a:t>10℃</a:t>
            </a:r>
            <a:r>
              <a:rPr lang="ja-JP" altLang="en-US" dirty="0"/>
              <a:t>を下回った際の文言です。その他にも、</a:t>
            </a:r>
            <a:r>
              <a:rPr lang="en-US" altLang="ja-JP" dirty="0"/>
              <a:t>700hPa</a:t>
            </a:r>
            <a:r>
              <a:rPr lang="ja-JP" altLang="en-US" dirty="0"/>
              <a:t>で</a:t>
            </a:r>
            <a:r>
              <a:rPr lang="ja-JP" altLang="en-US" dirty="0">
                <a:sym typeface="+mn-ea"/>
              </a:rPr>
              <a:t>氷点下</a:t>
            </a:r>
            <a:r>
              <a:rPr lang="en-US" altLang="ja-JP" dirty="0">
                <a:sym typeface="+mn-ea"/>
              </a:rPr>
              <a:t>20℃</a:t>
            </a:r>
            <a:r>
              <a:rPr lang="ja-JP" altLang="en-US" dirty="0" err="1">
                <a:sym typeface="+mn-ea"/>
              </a:rPr>
              <a:t>、</a:t>
            </a:r>
            <a:r>
              <a:rPr lang="en-US" altLang="ja-JP" dirty="0">
                <a:sym typeface="+mn-ea"/>
              </a:rPr>
              <a:t>500hPa</a:t>
            </a:r>
            <a:r>
              <a:rPr lang="ja-JP" altLang="en-US" dirty="0">
                <a:sym typeface="+mn-ea"/>
              </a:rPr>
              <a:t>で氷点下</a:t>
            </a:r>
            <a:r>
              <a:rPr lang="en-US" altLang="ja-JP" dirty="0">
                <a:sym typeface="+mn-ea"/>
              </a:rPr>
              <a:t>30℃</a:t>
            </a:r>
            <a:r>
              <a:rPr lang="ja-JP" altLang="en-US" dirty="0">
                <a:sym typeface="+mn-ea"/>
              </a:rPr>
              <a:t>といった大雪の目安があります。</a:t>
            </a:r>
          </a:p>
          <a:p>
            <a:endParaRPr lang="ja-JP" altLang="en-US" dirty="0">
              <a:sym typeface="+mn-ea"/>
            </a:endParaRPr>
          </a:p>
          <a:p>
            <a:r>
              <a:rPr lang="ja-JP" altLang="en-US" dirty="0">
                <a:sym typeface="+mn-ea"/>
              </a:rPr>
              <a:t>　但し、気温だけではありません。気象情報には記載はしていませんが、先ほど説明したように、海面水温との差が大事です。同じ程度の寒気でも海面水温が高いか低いかで、海面水温との差が異なるので雲の発生にも影響します。</a:t>
            </a:r>
          </a:p>
          <a:p>
            <a:r>
              <a:rPr lang="ja-JP" altLang="en-US" dirty="0">
                <a:sym typeface="+mn-ea"/>
              </a:rPr>
              <a:t>今年の暑い夏は、記憶にも新しいところですが、現在（</a:t>
            </a:r>
            <a:r>
              <a:rPr lang="en-US" altLang="ja-JP" dirty="0">
                <a:sym typeface="+mn-ea"/>
              </a:rPr>
              <a:t>12</a:t>
            </a:r>
            <a:r>
              <a:rPr lang="ja-JP" altLang="en-US" dirty="0">
                <a:sym typeface="+mn-ea"/>
              </a:rPr>
              <a:t>月</a:t>
            </a:r>
            <a:r>
              <a:rPr lang="en-US" altLang="ja-JP" dirty="0">
                <a:sym typeface="+mn-ea"/>
              </a:rPr>
              <a:t>15</a:t>
            </a:r>
            <a:r>
              <a:rPr lang="ja-JP" altLang="en-US" dirty="0">
                <a:sym typeface="+mn-ea"/>
              </a:rPr>
              <a:t>日）は平年よりも海面水温は高くなってます。気団変質が起こりやすい状況と言えます。</a:t>
            </a:r>
          </a:p>
          <a:p>
            <a:endParaRPr lang="ja-JP" altLang="en-US" dirty="0">
              <a:sym typeface="+mn-ea"/>
            </a:endParaRPr>
          </a:p>
          <a:p>
            <a:r>
              <a:rPr lang="ja-JP" altLang="en-US" dirty="0">
                <a:sym typeface="+mn-ea"/>
              </a:rPr>
              <a:t>　次に、気温の目安と同等程度に大事な要因として、下層の風向が上げられます。これは九州の特徴で、朝鮮半島が影響します。</a:t>
            </a:r>
          </a:p>
          <a:p>
            <a:r>
              <a:rPr lang="ja-JP" altLang="en-US" dirty="0">
                <a:sym typeface="+mn-ea"/>
              </a:rPr>
              <a:t>下層の風向がＮＷの時には、朝鮮半島の影響を受け、フェーン現象の風下側のように、対馬海峡では下降流が発生し、雲の生成や発達が抑制されます。この場合、その影響を受けにくい山口県や長崎県などが主な大雪地域となり、</a:t>
            </a:r>
          </a:p>
          <a:p>
            <a:r>
              <a:rPr lang="ja-JP" altLang="en-US" dirty="0">
                <a:sym typeface="+mn-ea"/>
              </a:rPr>
              <a:t>福岡県などは比較的、大雪に</a:t>
            </a:r>
            <a:r>
              <a:rPr lang="ja-JP" altLang="en-US" dirty="0" smtClean="0">
                <a:sym typeface="+mn-ea"/>
              </a:rPr>
              <a:t>なりづらく</a:t>
            </a:r>
            <a:r>
              <a:rPr lang="ja-JP" altLang="en-US" dirty="0">
                <a:sym typeface="+mn-ea"/>
              </a:rPr>
              <a:t>なります。</a:t>
            </a:r>
          </a:p>
          <a:p>
            <a:r>
              <a:rPr lang="ja-JP" altLang="en-US" dirty="0">
                <a:sym typeface="+mn-ea"/>
              </a:rPr>
              <a:t>　一方、風が西のときには、朝鮮半島の影響を受けずに、気団変質で発生した雲が流れ込み易くなり、大雪になり易くなります。</a:t>
            </a:r>
          </a:p>
          <a:p>
            <a:endParaRPr lang="ja-JP" altLang="en-US" dirty="0">
              <a:sym typeface="+mn-ea"/>
            </a:endParaRPr>
          </a:p>
          <a:p>
            <a:r>
              <a:rPr lang="ja-JP" altLang="en-US" dirty="0">
                <a:sym typeface="+mn-ea"/>
              </a:rPr>
              <a:t>　最後に、湿度も関係します。雨が雪に変わる目安は、地上気温が３</a:t>
            </a:r>
            <a:r>
              <a:rPr lang="en-US" altLang="ja-JP" dirty="0">
                <a:sym typeface="+mn-ea"/>
              </a:rPr>
              <a:t>℃</a:t>
            </a:r>
            <a:r>
              <a:rPr lang="ja-JP" altLang="en-US" dirty="0">
                <a:sym typeface="+mn-ea"/>
              </a:rPr>
              <a:t>程度です。この３</a:t>
            </a:r>
            <a:r>
              <a:rPr lang="en-US" altLang="ja-JP" dirty="0">
                <a:sym typeface="+mn-ea"/>
              </a:rPr>
              <a:t>℃</a:t>
            </a:r>
            <a:r>
              <a:rPr lang="ja-JP" altLang="en-US" dirty="0">
                <a:sym typeface="+mn-ea"/>
              </a:rPr>
              <a:t>でみると、湿度がおよそ</a:t>
            </a:r>
            <a:r>
              <a:rPr lang="en-US" altLang="ja-JP" dirty="0">
                <a:sym typeface="+mn-ea"/>
              </a:rPr>
              <a:t>75</a:t>
            </a:r>
            <a:r>
              <a:rPr lang="ja-JP" altLang="en-US" dirty="0">
                <a:sym typeface="+mn-ea"/>
              </a:rPr>
              <a:t>％以下のときには雪となり、</a:t>
            </a:r>
            <a:r>
              <a:rPr lang="en-US" altLang="ja-JP" dirty="0">
                <a:sym typeface="+mn-ea"/>
              </a:rPr>
              <a:t>80</a:t>
            </a:r>
            <a:r>
              <a:rPr lang="ja-JP" altLang="en-US" dirty="0">
                <a:sym typeface="+mn-ea"/>
              </a:rPr>
              <a:t>％程度で</a:t>
            </a:r>
            <a:r>
              <a:rPr lang="ja-JP" altLang="en-US" dirty="0" smtClean="0">
                <a:sym typeface="+mn-ea"/>
              </a:rPr>
              <a:t>は「みぞれ」、</a:t>
            </a:r>
            <a:r>
              <a:rPr lang="en-US" altLang="ja-JP" dirty="0">
                <a:sym typeface="+mn-ea"/>
              </a:rPr>
              <a:t>85</a:t>
            </a:r>
            <a:r>
              <a:rPr lang="ja-JP" altLang="en-US" dirty="0">
                <a:sym typeface="+mn-ea"/>
              </a:rPr>
              <a:t>％を超えると雨となります。</a:t>
            </a:r>
          </a:p>
          <a:p>
            <a:r>
              <a:rPr lang="ja-JP" altLang="en-US" dirty="0">
                <a:sym typeface="+mn-ea"/>
              </a:rPr>
              <a:t>以上のように、上空の気温だけでなく、海面水温、下層の風向、湿度などから、気象台は大雪を判断しています。</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r>
              <a:rPr lang="ja-JP" altLang="en-US" dirty="0"/>
              <a:t>はじめの説明で、南岸低気圧の場合は「気温が比較的高い場合にも、雨ではなく雪となる」といいましたが、この理由を簡単に説明します。</a:t>
            </a:r>
          </a:p>
          <a:p>
            <a:r>
              <a:rPr lang="ja-JP" altLang="en-US" dirty="0">
                <a:sym typeface="+mn-ea"/>
              </a:rPr>
              <a:t>例えば、図のように鹿児島県に低気圧があるとします。（断面図）前線面は上空にいくほど北側に傾いています。この前線面よりも南側では滑昇する流れにより、（相対的に）高温・湿潤となり、中層雲が発生し雨となります。</a:t>
            </a:r>
          </a:p>
          <a:p>
            <a:r>
              <a:rPr lang="ja-JP" altLang="en-US" dirty="0">
                <a:sym typeface="+mn-ea"/>
              </a:rPr>
              <a:t>このとき、低気圧の北側である福岡県などの地上付近では、低気圧に吹き込む北よりの風により、低温・乾燥した状態となります。</a:t>
            </a:r>
          </a:p>
          <a:p>
            <a:endParaRPr lang="ja-JP" altLang="en-US" dirty="0">
              <a:sym typeface="+mn-ea"/>
            </a:endParaRPr>
          </a:p>
          <a:p>
            <a:r>
              <a:rPr lang="ja-JP" altLang="en-US" dirty="0">
                <a:sym typeface="+mn-ea"/>
              </a:rPr>
              <a:t>　前線面より上方の雲から雨が降ると、下層は乾燥しているので蒸発します。液体は気体になる。これは気化熱と呼ばれ、蒸発する際にはまわりの空気の温度を下げます。</a:t>
            </a:r>
          </a:p>
          <a:p>
            <a:r>
              <a:rPr lang="ja-JP" altLang="en-US" dirty="0">
                <a:sym typeface="+mn-ea"/>
              </a:rPr>
              <a:t>つまり、地上付近の温度がそれほど低くなくても、はじめ雨が降り、それが気化し、周りの空気の温度を下げ、次第に地上付近の気温も下がり、雪が降りやすい環境が出来ていくわけです。</a:t>
            </a:r>
          </a:p>
          <a:p>
            <a:endParaRPr lang="ja-JP" altLang="en-US" dirty="0">
              <a:sym typeface="+mn-ea"/>
            </a:endParaRPr>
          </a:p>
          <a:p>
            <a:r>
              <a:rPr lang="ja-JP" altLang="en-US" dirty="0">
                <a:sym typeface="+mn-ea"/>
              </a:rPr>
              <a:t>　気象台では、南岸低気圧の際には、上空1500mの気温が0℃～氷点下3℃以下で雪になる目安と判断しています。（冬型の場合には氷点下</a:t>
            </a:r>
            <a:r>
              <a:rPr lang="en-US" altLang="ja-JP" dirty="0">
                <a:sym typeface="+mn-ea"/>
              </a:rPr>
              <a:t>6</a:t>
            </a:r>
            <a:r>
              <a:rPr lang="ja-JP" altLang="en-US" dirty="0">
                <a:sym typeface="+mn-ea"/>
              </a:rPr>
              <a:t>℃以下）</a:t>
            </a:r>
          </a:p>
          <a:p>
            <a:r>
              <a:rPr lang="ja-JP" altLang="en-US" dirty="0">
                <a:sym typeface="+mn-ea"/>
              </a:rPr>
              <a:t>　このように、冬型と南岸低気圧では、雨が雪に変わる気温に少し差があります。気象台が大雪を呼びかけているが、今回はあまり気温が低くないので、心配ないだろうという判断は禁物ですね。</a:t>
            </a:r>
          </a:p>
          <a:p>
            <a:endParaRPr lang="ja-JP" altLang="en-US" dirty="0">
              <a:sym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r>
              <a:rPr lang="ja-JP" altLang="en-US" dirty="0"/>
              <a:t>　では、ここからは大雪の際に、気象台が発表する様々な気象情報などを説明します。</a:t>
            </a:r>
          </a:p>
          <a:p>
            <a:r>
              <a:rPr lang="ja-JP" altLang="en-US" dirty="0" smtClean="0"/>
              <a:t>九州</a:t>
            </a:r>
            <a:r>
              <a:rPr lang="ja-JP" altLang="en-US" dirty="0"/>
              <a:t>は少雪地域です。様々な気象情報の中には、雪の多い地域では発表しますが、九州では発表しないという情報があります。これらも含めて説明します。</a:t>
            </a:r>
          </a:p>
          <a:p>
            <a:endParaRPr lang="ja-JP" altLang="en-US" dirty="0"/>
          </a:p>
          <a:p>
            <a:r>
              <a:rPr lang="ja-JP" altLang="en-US" dirty="0"/>
              <a:t>　まずは、</a:t>
            </a:r>
            <a:r>
              <a:rPr lang="en-US" altLang="ja-JP" dirty="0"/>
              <a:t>14</a:t>
            </a:r>
            <a:r>
              <a:rPr lang="ja-JP" altLang="en-US" dirty="0"/>
              <a:t>日前から</a:t>
            </a:r>
            <a:r>
              <a:rPr lang="en-US" altLang="ja-JP" dirty="0"/>
              <a:t>6</a:t>
            </a:r>
            <a:r>
              <a:rPr lang="ja-JP" altLang="en-US" dirty="0"/>
              <a:t>日前に発表されるものとして「大雪に関する早期天候情報」があります。しかし、右図で解るように、この情報は雪の多い地域が発表するもので、九州で発表することはありません。</a:t>
            </a:r>
          </a:p>
          <a:p>
            <a:r>
              <a:rPr lang="ja-JP" altLang="en-US" dirty="0"/>
              <a:t>　次に、５日前になると、早期注意情報（警報級の可能性）。これは大雨と同様に、警報を対象に、</a:t>
            </a:r>
            <a:r>
              <a:rPr lang="en-US" altLang="ja-JP" dirty="0"/>
              <a:t>[</a:t>
            </a:r>
            <a:r>
              <a:rPr lang="ja-JP" altLang="en-US" dirty="0">
                <a:sym typeface="+mn-ea"/>
              </a:rPr>
              <a:t>中</a:t>
            </a:r>
            <a:r>
              <a:rPr lang="en-US" altLang="ja-JP" dirty="0"/>
              <a:t>]</a:t>
            </a:r>
            <a:r>
              <a:rPr lang="ja-JP" altLang="en-US" dirty="0"/>
              <a:t>や</a:t>
            </a:r>
            <a:r>
              <a:rPr lang="en-US" altLang="ja-JP" dirty="0">
                <a:sym typeface="+mn-ea"/>
              </a:rPr>
              <a:t>[</a:t>
            </a:r>
            <a:r>
              <a:rPr lang="ja-JP" altLang="en-US" dirty="0">
                <a:sym typeface="+mn-ea"/>
              </a:rPr>
              <a:t>高</a:t>
            </a:r>
            <a:r>
              <a:rPr lang="en-US" altLang="ja-JP" dirty="0">
                <a:sym typeface="+mn-ea"/>
              </a:rPr>
              <a:t>]</a:t>
            </a:r>
            <a:r>
              <a:rPr lang="ja-JP" altLang="en-US" dirty="0"/>
              <a:t>といった表現で警報発表の可能性を知らせます。</a:t>
            </a:r>
          </a:p>
          <a:p>
            <a:endParaRPr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　2-3日前になると、おおむね平地で大雪注意報以上を見込む場合には、他の機関（九州地方整備局、九州運輸局、NEXCO西日本九州支社、気象台）と連携し、注意喚起を行います。</a:t>
            </a:r>
          </a:p>
          <a:p>
            <a:r>
              <a:rPr lang="ja-JP" altLang="en-US" dirty="0"/>
              <a:t>　また、</a:t>
            </a:r>
            <a:r>
              <a:rPr lang="en-US" altLang="ja-JP" dirty="0"/>
              <a:t>1</a:t>
            </a:r>
            <a:r>
              <a:rPr lang="ja-JP" altLang="en-US" dirty="0"/>
              <a:t>日前には、おおむね平地で大雪警報以上を見込む場合には、他の機関（九州地方整備局、九州運輸局、NEXCO西日本九州支社、気象台）と連携し、会見などを行うこともあります。</a:t>
            </a:r>
            <a:endParaRPr lang="en-US" altLang="ja-JP" dirty="0"/>
          </a:p>
          <a:p>
            <a:endParaRPr lang="ja-JP" altLang="en-US" dirty="0"/>
          </a:p>
          <a:p>
            <a:r>
              <a:rPr lang="ja-JP" altLang="en-US" dirty="0"/>
              <a:t>　</a:t>
            </a:r>
            <a:r>
              <a:rPr lang="en-US" altLang="ja-JP" dirty="0"/>
              <a:t>1</a:t>
            </a:r>
            <a:r>
              <a:rPr lang="ja-JP" altLang="en-US" dirty="0"/>
              <a:t>日前になると、大雨と同様に、気象情報を発表し、量的な予想を含めた情報を発表します。</a:t>
            </a:r>
          </a:p>
          <a:p>
            <a:r>
              <a:rPr lang="ja-JP" altLang="en-US" dirty="0"/>
              <a:t>　</a:t>
            </a:r>
            <a:r>
              <a:rPr lang="en-US" altLang="ja-JP" dirty="0"/>
              <a:t>12</a:t>
            </a:r>
            <a:r>
              <a:rPr lang="ja-JP" altLang="en-US" dirty="0"/>
              <a:t>時間前からは、大雪注意情報を発表し、警報を見込んでいるときには、大雨と同様に警報を予告した注意報を発表します。</a:t>
            </a:r>
          </a:p>
          <a:p>
            <a:r>
              <a:rPr lang="ja-JP" altLang="en-US" dirty="0"/>
              <a:t>　</a:t>
            </a:r>
            <a:r>
              <a:rPr lang="en-US" altLang="ja-JP" dirty="0"/>
              <a:t>3</a:t>
            </a:r>
            <a:r>
              <a:rPr lang="ja-JP" altLang="en-US" dirty="0"/>
              <a:t>時間から</a:t>
            </a:r>
            <a:r>
              <a:rPr lang="en-US" altLang="ja-JP" dirty="0"/>
              <a:t>6</a:t>
            </a:r>
            <a:r>
              <a:rPr lang="ja-JP" altLang="en-US" dirty="0"/>
              <a:t>時間前になると、大雪警報を発表。</a:t>
            </a:r>
          </a:p>
          <a:p>
            <a:r>
              <a:rPr lang="ja-JP" altLang="en-US" dirty="0"/>
              <a:t>　</a:t>
            </a:r>
            <a:r>
              <a:rPr lang="ja-JP" altLang="en-US" dirty="0">
                <a:sym typeface="+mn-ea"/>
              </a:rPr>
              <a:t>大雪警報を上回り、数年に一度の大雪が見込まれる場合や実況でそのような大雪となっている場合には、</a:t>
            </a:r>
            <a:r>
              <a:rPr lang="ja-JP" altLang="en-US" dirty="0"/>
              <a:t>一層の警戒を呼び掛ける情報を発表します。</a:t>
            </a:r>
          </a:p>
          <a:p>
            <a:r>
              <a:rPr lang="ja-JP" altLang="en-US" dirty="0"/>
              <a:t>　それよりも、多く降った場合には「顕著な大雪に関する情報」がありますが、これも</a:t>
            </a:r>
            <a:r>
              <a:rPr lang="ja-JP" altLang="en-US" dirty="0">
                <a:sym typeface="+mn-ea"/>
              </a:rPr>
              <a:t>九州での発表はありません。</a:t>
            </a:r>
          </a:p>
          <a:p>
            <a:r>
              <a:rPr lang="ja-JP" altLang="en-US" dirty="0">
                <a:sym typeface="+mn-ea"/>
              </a:rPr>
              <a:t>　最後は、特別警報です。これは九州でも発表することはありますが･･･。</a:t>
            </a:r>
            <a:endParaRPr lang="ja-JP" altLang="en-US" dirty="0"/>
          </a:p>
          <a:p>
            <a:endParaRPr lang="ja-JP" altLang="en-US" dirty="0"/>
          </a:p>
          <a:p>
            <a:r>
              <a:rPr lang="ja-JP" altLang="en-US" dirty="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r>
              <a:rPr lang="ja-JP" altLang="en-US"/>
              <a:t>では、ここからはそれぞれの情報を説明します。</a:t>
            </a:r>
          </a:p>
          <a:p>
            <a:r>
              <a:rPr lang="ja-JP" altLang="en-US"/>
              <a:t>タイムラインとおりに、説明することが良いのですが、状況をイメージし易いように、始めに注意報や警報の基準を確認します。</a:t>
            </a:r>
          </a:p>
          <a:p>
            <a:endParaRPr lang="ja-JP" altLang="en-US"/>
          </a:p>
          <a:p>
            <a:r>
              <a:rPr lang="ja-JP" altLang="en-US">
                <a:sym typeface="+mn-ea"/>
              </a:rPr>
              <a:t>注意報や警報の基準は、</a:t>
            </a:r>
            <a:r>
              <a:rPr lang="en-US" altLang="ja-JP">
                <a:sym typeface="+mn-ea"/>
              </a:rPr>
              <a:t>12</a:t>
            </a:r>
            <a:r>
              <a:rPr lang="ja-JP" altLang="en-US">
                <a:sym typeface="+mn-ea"/>
              </a:rPr>
              <a:t>時間に降る雪の量です。積雪量や大雨のような指数ではありません。</a:t>
            </a:r>
          </a:p>
          <a:p>
            <a:r>
              <a:rPr lang="ja-JP" altLang="en-US">
                <a:sym typeface="+mn-ea"/>
              </a:rPr>
              <a:t>九州北部地方では、山口県以外はすべて同じで、注意報は山地で</a:t>
            </a:r>
            <a:r>
              <a:rPr lang="en-US" altLang="ja-JP">
                <a:sym typeface="+mn-ea"/>
              </a:rPr>
              <a:t>5cm</a:t>
            </a:r>
            <a:r>
              <a:rPr lang="ja-JP" altLang="en-US" err="1">
                <a:sym typeface="+mn-ea"/>
              </a:rPr>
              <a:t>、</a:t>
            </a:r>
            <a:r>
              <a:rPr lang="ja-JP" altLang="en-US">
                <a:sym typeface="+mn-ea"/>
              </a:rPr>
              <a:t>平地で</a:t>
            </a:r>
            <a:r>
              <a:rPr lang="en-US" altLang="ja-JP">
                <a:sym typeface="+mn-ea"/>
              </a:rPr>
              <a:t>3cm</a:t>
            </a:r>
            <a:r>
              <a:rPr lang="ja-JP" altLang="en-US" err="1">
                <a:sym typeface="+mn-ea"/>
              </a:rPr>
              <a:t>、</a:t>
            </a:r>
            <a:r>
              <a:rPr lang="ja-JP" altLang="en-US">
                <a:sym typeface="+mn-ea"/>
              </a:rPr>
              <a:t>警報は山地で</a:t>
            </a:r>
            <a:r>
              <a:rPr lang="en-US" altLang="ja-JP">
                <a:sym typeface="+mn-ea"/>
              </a:rPr>
              <a:t>20cm</a:t>
            </a:r>
            <a:r>
              <a:rPr lang="ja-JP" altLang="en-US" err="1">
                <a:sym typeface="+mn-ea"/>
              </a:rPr>
              <a:t>、</a:t>
            </a:r>
            <a:r>
              <a:rPr lang="ja-JP" altLang="en-US">
                <a:sym typeface="+mn-ea"/>
              </a:rPr>
              <a:t>平地で</a:t>
            </a:r>
            <a:r>
              <a:rPr lang="en-US" altLang="ja-JP">
                <a:sym typeface="+mn-ea"/>
              </a:rPr>
              <a:t>10cm</a:t>
            </a:r>
            <a:r>
              <a:rPr lang="ja-JP" altLang="en-US">
                <a:sym typeface="+mn-ea"/>
              </a:rPr>
              <a:t>です。</a:t>
            </a:r>
          </a:p>
          <a:p>
            <a:r>
              <a:rPr lang="ja-JP" altLang="en-US">
                <a:sym typeface="+mn-ea"/>
              </a:rPr>
              <a:t>山口県だけは、冬型のときには朝鮮半島の影響を受けにくいことや、</a:t>
            </a:r>
            <a:r>
              <a:rPr lang="en-US" altLang="ja-JP">
                <a:sym typeface="+mn-ea"/>
              </a:rPr>
              <a:t>JPCZ</a:t>
            </a:r>
            <a:r>
              <a:rPr lang="ja-JP" altLang="en-US">
                <a:sym typeface="+mn-ea"/>
              </a:rPr>
              <a:t>の影響を受けやすいことから、基準が高くなっています。</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r>
              <a:rPr lang="ja-JP" altLang="en-US"/>
              <a:t>次に、早期注意情報。</a:t>
            </a:r>
            <a:r>
              <a:rPr lang="ja-JP" altLang="en-US">
                <a:sym typeface="+mn-ea"/>
              </a:rPr>
              <a:t>５日前になると、大雨と同様に、警報を対象に、その</a:t>
            </a:r>
            <a:r>
              <a:rPr lang="en-US" altLang="ja-JP">
                <a:sym typeface="+mn-ea"/>
              </a:rPr>
              <a:t>[</a:t>
            </a:r>
            <a:r>
              <a:rPr lang="ja-JP" altLang="en-US">
                <a:sym typeface="+mn-ea"/>
              </a:rPr>
              <a:t>中</a:t>
            </a:r>
            <a:r>
              <a:rPr lang="en-US" altLang="ja-JP">
                <a:sym typeface="+mn-ea"/>
              </a:rPr>
              <a:t>]</a:t>
            </a:r>
            <a:r>
              <a:rPr lang="ja-JP" altLang="en-US">
                <a:sym typeface="+mn-ea"/>
              </a:rPr>
              <a:t>や</a:t>
            </a:r>
            <a:r>
              <a:rPr lang="en-US" altLang="ja-JP">
                <a:sym typeface="+mn-ea"/>
              </a:rPr>
              <a:t>[</a:t>
            </a:r>
            <a:r>
              <a:rPr lang="ja-JP" altLang="en-US">
                <a:sym typeface="+mn-ea"/>
              </a:rPr>
              <a:t>高</a:t>
            </a:r>
            <a:r>
              <a:rPr lang="en-US" altLang="ja-JP">
                <a:sym typeface="+mn-ea"/>
              </a:rPr>
              <a:t>]</a:t>
            </a:r>
            <a:r>
              <a:rPr lang="ja-JP" altLang="en-US">
                <a:sym typeface="+mn-ea"/>
              </a:rPr>
              <a:t>といった表現で、その可能性を知らせます。</a:t>
            </a:r>
          </a:p>
          <a:p>
            <a:r>
              <a:rPr lang="ja-JP" altLang="en-US"/>
              <a:t>ここで留意して頂きたいことは、明後日予報よりも前、つまり２日前から５日前には府県ごとに発表し、明日予報となる１日前から一次細分、福岡県で言えば、福岡地方や筑後地方といった細分に変わることです。（これは、大雨も同様です）</a:t>
            </a:r>
          </a:p>
          <a:p>
            <a:r>
              <a:rPr lang="ja-JP" altLang="en-US"/>
              <a:t>また、大雪の可能性があるときには、</a:t>
            </a:r>
            <a:r>
              <a:rPr lang="ja-JP" altLang="en-US">
                <a:sym typeface="+mn-ea"/>
              </a:rPr>
              <a:t>明日予報となる１日前から、平地と山地の降雪量を区別して発表しています。</a:t>
            </a:r>
            <a:endParaRPr lang="en-US" altLang="ja-JP">
              <a:sym typeface="+mn-ea"/>
            </a:endParaRPr>
          </a:p>
          <a:p>
            <a:r>
              <a:rPr lang="en-US" altLang="ja-JP">
                <a:sym typeface="+mn-ea"/>
              </a:rPr>
              <a:t>※</a:t>
            </a:r>
            <a:r>
              <a:rPr lang="ja-JP" altLang="en-US">
                <a:sym typeface="+mn-ea"/>
              </a:rPr>
              <a:t>「</a:t>
            </a:r>
            <a:r>
              <a:rPr lang="ja-JP" altLang="en-US"/>
              <a:t>１日前から一次細分になる</a:t>
            </a:r>
            <a:r>
              <a:rPr lang="ja-JP" altLang="en-US">
                <a:sym typeface="+mn-ea"/>
              </a:rPr>
              <a:t>」には語弊があるので、もう少し詳細に･･･。　</a:t>
            </a:r>
            <a:r>
              <a:rPr lang="en-US" altLang="ja-JP">
                <a:sym typeface="+mn-ea"/>
              </a:rPr>
              <a:t>24</a:t>
            </a:r>
            <a:r>
              <a:rPr lang="ja-JP" altLang="en-US">
                <a:sym typeface="+mn-ea"/>
              </a:rPr>
              <a:t>時間以内になり警報を予告した注意報を発表する際は、市町村ごとの区分として発表されます。（気象庁</a:t>
            </a:r>
            <a:r>
              <a:rPr lang="en-US" altLang="ja-JP">
                <a:sym typeface="+mn-ea"/>
              </a:rPr>
              <a:t>HP</a:t>
            </a:r>
            <a:r>
              <a:rPr lang="ja-JP" altLang="en-US">
                <a:sym typeface="+mn-ea"/>
              </a:rPr>
              <a:t>の注警報の箇所で確認できます）</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2-3日前になると、おおむね平地で大雪注意報以上を見込む場合には、他の機関（九州地方整備局、九州運輸局、NEXCO西日本九州支社、気象台）と連携し、注意喚起を行います。</a:t>
            </a:r>
          </a:p>
          <a:p>
            <a:endParaRPr lang="ja-JP" altLang="en-US" dirty="0">
              <a:sym typeface="+mn-ea"/>
            </a:endParaRPr>
          </a:p>
          <a:p>
            <a:r>
              <a:rPr lang="ja-JP" altLang="en-US" dirty="0"/>
              <a:t>九州の大雪の呼びかけは、やはり高速道路や</a:t>
            </a:r>
            <a:r>
              <a:rPr lang="en-US" altLang="ja-JP" dirty="0"/>
              <a:t>JR</a:t>
            </a:r>
            <a:r>
              <a:rPr lang="ja-JP" altLang="en-US" dirty="0"/>
              <a:t>などの交通障害、または冬用タイヤやチェーンなど早めの対策を取る必要などがあり、これらが主な呼びかけとなります。</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また、</a:t>
            </a:r>
            <a:r>
              <a:rPr lang="en-US" altLang="ja-JP" dirty="0"/>
              <a:t>1</a:t>
            </a:r>
            <a:r>
              <a:rPr lang="ja-JP" altLang="en-US" dirty="0"/>
              <a:t>日前には、おおむね平地で大雪警報以上を見込む場合には、他の機関（九州地方整備局、九州運輸局、NEXCO西日本九州支社、気象台）と連携し</a:t>
            </a:r>
            <a:r>
              <a:rPr lang="ja-JP" altLang="en-US" dirty="0" smtClean="0"/>
              <a:t>、緊急発表等で警戒を</a:t>
            </a:r>
            <a:r>
              <a:rPr lang="ja-JP" altLang="en-US" smtClean="0"/>
              <a:t>促します。</a:t>
            </a:r>
            <a:endParaRPr lang="en-US" altLang="ja-JP"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r>
              <a:rPr lang="ja-JP" altLang="en-US"/>
              <a:t>次に、大雪に関する気象情報。警報級の可能性は大雨と同様に警報を対象としていますが、</a:t>
            </a:r>
            <a:r>
              <a:rPr lang="ja-JP" altLang="en-US">
                <a:sym typeface="+mn-ea"/>
              </a:rPr>
              <a:t>気象情報の発表については、九州では大雪は注意報級を見込めば発表します。これは雪に脆弱な九州の交通障害の影響を考慮しているためです。</a:t>
            </a:r>
            <a:endParaRPr lang="ja-JP" altLang="en-US"/>
          </a:p>
          <a:p>
            <a:r>
              <a:rPr lang="ja-JP" altLang="en-US"/>
              <a:t>また、量的予想については、山地と平地を区別し、</a:t>
            </a:r>
            <a:r>
              <a:rPr lang="en-US" altLang="ja-JP"/>
              <a:t>24</a:t>
            </a:r>
            <a:r>
              <a:rPr lang="ja-JP" altLang="en-US"/>
              <a:t>時間以降については幅を持たせた表現としています。</a:t>
            </a:r>
          </a:p>
          <a:p>
            <a:r>
              <a:rPr lang="ja-JP" altLang="en-US"/>
              <a:t>因みに、大雪</a:t>
            </a:r>
            <a:r>
              <a:rPr lang="ja-JP" altLang="en-US">
                <a:sym typeface="+mn-ea"/>
              </a:rPr>
              <a:t>に関する気象情報は、注意報級以上を見込めば発表しますが、冬季における最初の積雪や大学入学共通テストの様に社会的影響が大きい場合には、注意報に達する予報がなくても、雪に関する情報を発表します。</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slide" Target="../slides/slide2.xm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2F8805C-B0A4-49B3-AA3B-B664064522E2}" type="datetimeFigureOut">
              <a:rPr kumimoji="1" lang="ja-JP" altLang="en-US" smtClean="0"/>
              <a:t>2024/1/22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6364427-85B6-4DE7-AC78-8F920760635A}"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2F8805C-B0A4-49B3-AA3B-B664064522E2}" type="datetimeFigureOut">
              <a:rPr kumimoji="1" lang="ja-JP" altLang="en-US" smtClean="0"/>
              <a:t>2024/1/22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6364427-85B6-4DE7-AC78-8F920760635A}"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2F8805C-B0A4-49B3-AA3B-B664064522E2}" type="datetimeFigureOut">
              <a:rPr kumimoji="1" lang="ja-JP" altLang="en-US" smtClean="0"/>
              <a:t>2024/1/22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6364427-85B6-4DE7-AC78-8F920760635A}"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白紙">
    <p:bg>
      <p:bgPr>
        <a:gradFill flip="none" rotWithShape="1">
          <a:gsLst>
            <a:gs pos="89000">
              <a:schemeClr val="tx1"/>
            </a:gs>
            <a:gs pos="98000">
              <a:schemeClr val="tx1"/>
            </a:gs>
            <a:gs pos="99000">
              <a:schemeClr val="tx1"/>
            </a:gs>
            <a:gs pos="93000">
              <a:srgbClr val="0033CC"/>
            </a:gs>
          </a:gsLst>
          <a:lin ang="4800000" scaled="0"/>
          <a:tileRect/>
        </a:gra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3315" y="6522720"/>
            <a:ext cx="4381124" cy="365125"/>
          </a:xfrm>
          <a:prstGeom prst="rect">
            <a:avLst/>
          </a:prstGeom>
        </p:spPr>
        <p:txBody>
          <a:bodyPr/>
          <a:lstStyle/>
          <a:p>
            <a:pPr>
              <a:defRPr/>
            </a:pPr>
            <a:endParaRPr lang="en-US" altLang="ja-JP"/>
          </a:p>
        </p:txBody>
      </p:sp>
      <p:sp>
        <p:nvSpPr>
          <p:cNvPr id="4" name="Slide Number Placeholder 3"/>
          <p:cNvSpPr>
            <a:spLocks noGrp="1"/>
          </p:cNvSpPr>
          <p:nvPr>
            <p:ph type="sldNum" sz="quarter" idx="12"/>
          </p:nvPr>
        </p:nvSpPr>
        <p:spPr/>
        <p:txBody>
          <a:bodyPr/>
          <a:lstStyle/>
          <a:p>
            <a:pPr>
              <a:defRPr/>
            </a:pPr>
            <a:fld id="{04F4DDC7-366A-4019-895E-89258103DE74}" type="slidenum">
              <a:rPr lang="en-US" altLang="ja-JP" smtClean="0"/>
              <a: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タイトルとコンテンツ">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DC35F93-6CB1-4D20-BF03-088F4BA29766}" type="slidenum">
              <a:rPr lang="en-US" altLang="ja-JP" smtClean="0"/>
              <a:t>‹#›</a:t>
            </a:fld>
            <a:endParaRPr lang="en-US" altLang="ja-JP"/>
          </a:p>
        </p:txBody>
      </p:sp>
      <p:sp>
        <p:nvSpPr>
          <p:cNvPr id="7" name="タイトル 6"/>
          <p:cNvSpPr>
            <a:spLocks noGrp="1"/>
          </p:cNvSpPr>
          <p:nvPr>
            <p:ph type="title"/>
          </p:nvPr>
        </p:nvSpPr>
        <p:spPr>
          <a:xfrm>
            <a:off x="0" y="1"/>
            <a:ext cx="12192000" cy="626701"/>
          </a:xfrm>
          <a:prstGeom prst="rect">
            <a:avLst/>
          </a:prstGeom>
        </p:spPr>
        <p:txBody>
          <a:bodyPr wrap="square" lIns="180000" tIns="36000" rIns="36000" bIns="36000">
            <a:spAutoFit/>
          </a:bodyPr>
          <a:lstStyle>
            <a:lvl1pPr>
              <a:defRPr sz="3600">
                <a:latin typeface="HG丸ｺﾞｼｯｸM-PRO" panose="020F0400000000000000" pitchFamily="50" charset="-128"/>
                <a:ea typeface="HG丸ｺﾞｼｯｸM-PRO" panose="020F0400000000000000" pitchFamily="50" charset="-128"/>
              </a:defRPr>
            </a:lvl1pPr>
          </a:lstStyle>
          <a:p>
            <a:r>
              <a:rPr kumimoji="1" lang="ja-JP" altLang="en-US"/>
              <a:t>マスター タイトルの書式設定</a:t>
            </a:r>
          </a:p>
        </p:txBody>
      </p:sp>
      <p:sp>
        <p:nvSpPr>
          <p:cNvPr id="8" name="テキスト ボックス 7">
            <a:hlinkClick r:id="rId2" action="ppaction://hlinksldjump"/>
          </p:cNvPr>
          <p:cNvSpPr txBox="1"/>
          <p:nvPr userDrawn="1"/>
        </p:nvSpPr>
        <p:spPr>
          <a:xfrm>
            <a:off x="0" y="6400672"/>
            <a:ext cx="2735627" cy="324498"/>
          </a:xfrm>
          <a:prstGeom prst="rect">
            <a:avLst/>
          </a:prstGeom>
          <a:noFill/>
        </p:spPr>
        <p:txBody>
          <a:bodyPr wrap="square" lIns="72000" tIns="36000" rIns="72000" bIns="72000" rtlCol="0">
            <a:spAutoFit/>
          </a:bodyPr>
          <a:lstStyle/>
          <a:p>
            <a:r>
              <a:rPr kumimoji="1" lang="ja-JP" altLang="en-US" sz="1400">
                <a:solidFill>
                  <a:srgbClr val="0033CC"/>
                </a:solidFill>
                <a:latin typeface="HG丸ｺﾞｼｯｸM-PRO" panose="020F0400000000000000" pitchFamily="50" charset="-128"/>
                <a:ea typeface="HG丸ｺﾞｼｯｸM-PRO" panose="020F0400000000000000" pitchFamily="50" charset="-128"/>
              </a:rPr>
              <a:t>　スライドトップへ</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DC35F93-6CB1-4D20-BF03-088F4BA29766}" type="slidenum">
              <a:rPr lang="en-US" altLang="ja-JP" smtClean="0"/>
              <a:t>‹#›</a:t>
            </a:fld>
            <a:endParaRPr lang="en-US" altLang="ja-JP"/>
          </a:p>
        </p:txBody>
      </p:sp>
      <p:sp>
        <p:nvSpPr>
          <p:cNvPr id="7" name="タイトル 6"/>
          <p:cNvSpPr>
            <a:spLocks noGrp="1"/>
          </p:cNvSpPr>
          <p:nvPr>
            <p:ph type="title"/>
          </p:nvPr>
        </p:nvSpPr>
        <p:spPr>
          <a:xfrm>
            <a:off x="0" y="1"/>
            <a:ext cx="12192000" cy="626701"/>
          </a:xfrm>
          <a:prstGeom prst="rect">
            <a:avLst/>
          </a:prstGeom>
        </p:spPr>
        <p:txBody>
          <a:bodyPr wrap="square" lIns="180000" tIns="36000" rIns="36000" bIns="36000">
            <a:spAutoFit/>
          </a:bodyPr>
          <a:lstStyle>
            <a:lvl1pPr>
              <a:defRPr sz="3600">
                <a:latin typeface="HG丸ｺﾞｼｯｸM-PRO" panose="020F0400000000000000" pitchFamily="50" charset="-128"/>
                <a:ea typeface="HG丸ｺﾞｼｯｸM-PRO" panose="020F0400000000000000" pitchFamily="50" charset="-128"/>
              </a:defRPr>
            </a:lvl1pPr>
          </a:lstStyle>
          <a:p>
            <a:r>
              <a:rPr kumimoji="1" lang="ja-JP" altLang="en-US"/>
              <a:t>マスター タイトルの書式設定</a:t>
            </a:r>
          </a:p>
        </p:txBody>
      </p:sp>
      <p:sp>
        <p:nvSpPr>
          <p:cNvPr id="8" name="テキスト ボックス 7">
            <a:hlinkClick r:id="" action="ppaction://noaction"/>
          </p:cNvPr>
          <p:cNvSpPr txBox="1"/>
          <p:nvPr userDrawn="1"/>
        </p:nvSpPr>
        <p:spPr>
          <a:xfrm>
            <a:off x="0" y="6400672"/>
            <a:ext cx="5231904" cy="324498"/>
          </a:xfrm>
          <a:prstGeom prst="rect">
            <a:avLst/>
          </a:prstGeom>
          <a:noFill/>
        </p:spPr>
        <p:txBody>
          <a:bodyPr wrap="square" lIns="72000" tIns="36000" rIns="72000" bIns="72000" rtlCol="0">
            <a:spAutoFit/>
          </a:bodyPr>
          <a:lstStyle/>
          <a:p>
            <a:r>
              <a:rPr kumimoji="1" lang="en-US" altLang="ja-JP" sz="1400">
                <a:solidFill>
                  <a:srgbClr val="0033CC"/>
                </a:solidFill>
                <a:latin typeface="HG丸ｺﾞｼｯｸM-PRO" panose="020F0400000000000000" pitchFamily="50" charset="-128"/>
                <a:ea typeface="HG丸ｺﾞｼｯｸM-PRO" panose="020F0400000000000000" pitchFamily="50" charset="-128"/>
              </a:rPr>
              <a:t>2</a:t>
            </a:r>
            <a:r>
              <a:rPr kumimoji="1" lang="ja-JP" altLang="en-US" sz="1400" err="1">
                <a:solidFill>
                  <a:srgbClr val="0033CC"/>
                </a:solidFill>
                <a:latin typeface="HG丸ｺﾞｼｯｸM-PRO" panose="020F0400000000000000" pitchFamily="50" charset="-128"/>
                <a:ea typeface="HG丸ｺﾞｼｯｸM-PRO" panose="020F0400000000000000" pitchFamily="50" charset="-128"/>
              </a:rPr>
              <a:t>．</a:t>
            </a:r>
            <a:r>
              <a:rPr kumimoji="1" lang="en-US" altLang="ja-JP" sz="1400">
                <a:solidFill>
                  <a:srgbClr val="0033CC"/>
                </a:solidFill>
                <a:latin typeface="HG丸ｺﾞｼｯｸM-PRO" panose="020F0400000000000000" pitchFamily="50" charset="-128"/>
                <a:ea typeface="HG丸ｺﾞｼｯｸM-PRO" panose="020F0400000000000000" pitchFamily="50" charset="-128"/>
              </a:rPr>
              <a:t>YSS</a:t>
            </a:r>
            <a:r>
              <a:rPr kumimoji="1" lang="ja-JP" altLang="en-US" sz="1400">
                <a:solidFill>
                  <a:srgbClr val="0033CC"/>
                </a:solidFill>
                <a:latin typeface="HG丸ｺﾞｼｯｸM-PRO" panose="020F0400000000000000" pitchFamily="50" charset="-128"/>
                <a:ea typeface="HG丸ｺﾞｼｯｸM-PRO" panose="020F0400000000000000" pitchFamily="50" charset="-128"/>
              </a:rPr>
              <a:t>操作・運用（小目次）へ</a:t>
            </a:r>
          </a:p>
        </p:txBody>
      </p:sp>
      <p:sp>
        <p:nvSpPr>
          <p:cNvPr id="5" name="テキスト ボックス 4">
            <a:hlinkClick r:id="rId2" action="ppaction://hlinksldjump"/>
          </p:cNvPr>
          <p:cNvSpPr txBox="1"/>
          <p:nvPr userDrawn="1"/>
        </p:nvSpPr>
        <p:spPr>
          <a:xfrm>
            <a:off x="4271797" y="6400157"/>
            <a:ext cx="2735627" cy="324498"/>
          </a:xfrm>
          <a:prstGeom prst="rect">
            <a:avLst/>
          </a:prstGeom>
          <a:noFill/>
        </p:spPr>
        <p:txBody>
          <a:bodyPr wrap="square" lIns="72000" tIns="36000" rIns="72000" bIns="72000" rtlCol="0">
            <a:spAutoFit/>
          </a:bodyPr>
          <a:lstStyle/>
          <a:p>
            <a:r>
              <a:rPr kumimoji="1" lang="ja-JP" altLang="en-US" sz="1400">
                <a:solidFill>
                  <a:srgbClr val="0033CC"/>
                </a:solidFill>
                <a:latin typeface="HG丸ｺﾞｼｯｸM-PRO" panose="020F0400000000000000" pitchFamily="50" charset="-128"/>
                <a:ea typeface="HG丸ｺﾞｼｯｸM-PRO" panose="020F0400000000000000" pitchFamily="50" charset="-128"/>
              </a:rPr>
              <a:t>　スライドトップへ</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DC35F93-6CB1-4D20-BF03-088F4BA29766}" type="slidenum">
              <a:rPr lang="en-US" altLang="ja-JP" smtClean="0"/>
              <a:t>‹#›</a:t>
            </a:fld>
            <a:endParaRPr lang="en-US" altLang="ja-JP"/>
          </a:p>
        </p:txBody>
      </p:sp>
      <p:sp>
        <p:nvSpPr>
          <p:cNvPr id="7" name="タイトル 6"/>
          <p:cNvSpPr>
            <a:spLocks noGrp="1"/>
          </p:cNvSpPr>
          <p:nvPr>
            <p:ph type="title"/>
          </p:nvPr>
        </p:nvSpPr>
        <p:spPr>
          <a:xfrm>
            <a:off x="0" y="1"/>
            <a:ext cx="12192000" cy="626701"/>
          </a:xfrm>
          <a:prstGeom prst="rect">
            <a:avLst/>
          </a:prstGeom>
        </p:spPr>
        <p:txBody>
          <a:bodyPr wrap="square" lIns="180000" tIns="36000" rIns="36000" bIns="36000">
            <a:spAutoFit/>
          </a:bodyPr>
          <a:lstStyle>
            <a:lvl1pPr>
              <a:defRPr sz="3600">
                <a:latin typeface="HG丸ｺﾞｼｯｸM-PRO" panose="020F0400000000000000" pitchFamily="50" charset="-128"/>
                <a:ea typeface="HG丸ｺﾞｼｯｸM-PRO" panose="020F0400000000000000" pitchFamily="50" charset="-128"/>
              </a:defRPr>
            </a:lvl1pPr>
          </a:lstStyle>
          <a:p>
            <a:r>
              <a:rPr kumimoji="1" lang="ja-JP" altLang="en-US"/>
              <a:t>マスター タイトルの書式設定</a:t>
            </a:r>
          </a:p>
        </p:txBody>
      </p:sp>
      <p:sp>
        <p:nvSpPr>
          <p:cNvPr id="8" name="テキスト ボックス 7">
            <a:hlinkClick r:id="rId2" action="ppaction://hlinksldjump"/>
          </p:cNvPr>
          <p:cNvSpPr txBox="1"/>
          <p:nvPr userDrawn="1"/>
        </p:nvSpPr>
        <p:spPr>
          <a:xfrm>
            <a:off x="0" y="6400672"/>
            <a:ext cx="5231904" cy="324498"/>
          </a:xfrm>
          <a:prstGeom prst="rect">
            <a:avLst/>
          </a:prstGeom>
          <a:noFill/>
        </p:spPr>
        <p:txBody>
          <a:bodyPr wrap="square" lIns="72000" tIns="36000" rIns="72000" bIns="72000" rtlCol="0">
            <a:spAutoFit/>
          </a:bodyPr>
          <a:lstStyle/>
          <a:p>
            <a:r>
              <a:rPr kumimoji="1" lang="ja-JP" altLang="en-US" sz="1400">
                <a:solidFill>
                  <a:srgbClr val="0033CC"/>
                </a:solidFill>
                <a:latin typeface="HG丸ｺﾞｼｯｸM-PRO" panose="020F0400000000000000" pitchFamily="50" charset="-128"/>
                <a:ea typeface="HG丸ｺﾞｼｯｸM-PRO" panose="020F0400000000000000" pitchFamily="50" charset="-128"/>
              </a:rPr>
              <a:t>３．大雪特別警報（小目次）へ</a:t>
            </a:r>
          </a:p>
        </p:txBody>
      </p:sp>
      <p:sp>
        <p:nvSpPr>
          <p:cNvPr id="5" name="テキスト ボックス 4">
            <a:hlinkClick r:id="rId2" action="ppaction://hlinksldjump"/>
          </p:cNvPr>
          <p:cNvSpPr txBox="1"/>
          <p:nvPr userDrawn="1"/>
        </p:nvSpPr>
        <p:spPr>
          <a:xfrm>
            <a:off x="4271797" y="6400157"/>
            <a:ext cx="2735627" cy="324498"/>
          </a:xfrm>
          <a:prstGeom prst="rect">
            <a:avLst/>
          </a:prstGeom>
          <a:noFill/>
        </p:spPr>
        <p:txBody>
          <a:bodyPr wrap="square" lIns="72000" tIns="36000" rIns="72000" bIns="72000" rtlCol="0">
            <a:spAutoFit/>
          </a:bodyPr>
          <a:lstStyle/>
          <a:p>
            <a:r>
              <a:rPr kumimoji="1" lang="ja-JP" altLang="en-US" sz="1400">
                <a:solidFill>
                  <a:srgbClr val="0033CC"/>
                </a:solidFill>
                <a:latin typeface="HG丸ｺﾞｼｯｸM-PRO" panose="020F0400000000000000" pitchFamily="50" charset="-128"/>
                <a:ea typeface="HG丸ｺﾞｼｯｸM-PRO" panose="020F0400000000000000" pitchFamily="50" charset="-128"/>
              </a:rPr>
              <a:t>　スライドトップへ</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タイトルとコンテンツ">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DC35F93-6CB1-4D20-BF03-088F4BA29766}" type="slidenum">
              <a:rPr lang="en-US" altLang="ja-JP" smtClean="0"/>
              <a:t>‹#›</a:t>
            </a:fld>
            <a:endParaRPr lang="en-US" altLang="ja-JP"/>
          </a:p>
        </p:txBody>
      </p:sp>
      <p:sp>
        <p:nvSpPr>
          <p:cNvPr id="7" name="タイトル 6"/>
          <p:cNvSpPr>
            <a:spLocks noGrp="1"/>
          </p:cNvSpPr>
          <p:nvPr>
            <p:ph type="title"/>
          </p:nvPr>
        </p:nvSpPr>
        <p:spPr>
          <a:xfrm>
            <a:off x="0" y="1"/>
            <a:ext cx="12192000" cy="626701"/>
          </a:xfrm>
          <a:prstGeom prst="rect">
            <a:avLst/>
          </a:prstGeom>
        </p:spPr>
        <p:txBody>
          <a:bodyPr wrap="square" lIns="180000" tIns="36000" rIns="36000" bIns="36000">
            <a:spAutoFit/>
          </a:bodyPr>
          <a:lstStyle>
            <a:lvl1pPr>
              <a:defRPr sz="3600">
                <a:latin typeface="HG丸ｺﾞｼｯｸM-PRO" panose="020F0400000000000000" pitchFamily="50" charset="-128"/>
                <a:ea typeface="HG丸ｺﾞｼｯｸM-PRO" panose="020F0400000000000000" pitchFamily="50" charset="-128"/>
              </a:defRPr>
            </a:lvl1pPr>
          </a:lstStyle>
          <a:p>
            <a:r>
              <a:rPr kumimoji="1" lang="ja-JP" altLang="en-US"/>
              <a:t>マスター タイトルの書式設定</a:t>
            </a:r>
          </a:p>
        </p:txBody>
      </p:sp>
      <p:sp>
        <p:nvSpPr>
          <p:cNvPr id="8" name="テキスト ボックス 7">
            <a:hlinkClick r:id="" action="ppaction://noaction"/>
          </p:cNvPr>
          <p:cNvSpPr txBox="1"/>
          <p:nvPr userDrawn="1"/>
        </p:nvSpPr>
        <p:spPr>
          <a:xfrm>
            <a:off x="0" y="6400672"/>
            <a:ext cx="5231904" cy="324498"/>
          </a:xfrm>
          <a:prstGeom prst="rect">
            <a:avLst/>
          </a:prstGeom>
          <a:noFill/>
        </p:spPr>
        <p:txBody>
          <a:bodyPr wrap="square" lIns="72000" tIns="36000" rIns="72000" bIns="72000" rtlCol="0">
            <a:spAutoFit/>
          </a:bodyPr>
          <a:lstStyle/>
          <a:p>
            <a:r>
              <a:rPr kumimoji="1" lang="ja-JP" altLang="en-US" sz="1400">
                <a:solidFill>
                  <a:srgbClr val="0033CC"/>
                </a:solidFill>
                <a:latin typeface="HG丸ｺﾞｼｯｸM-PRO" panose="020F0400000000000000" pitchFamily="50" charset="-128"/>
                <a:ea typeface="HG丸ｺﾞｼｯｸM-PRO" panose="020F0400000000000000" pitchFamily="50" charset="-128"/>
              </a:rPr>
              <a:t>４．気象情報等（小目次）へ</a:t>
            </a:r>
          </a:p>
        </p:txBody>
      </p:sp>
      <p:sp>
        <p:nvSpPr>
          <p:cNvPr id="5" name="テキスト ボックス 4">
            <a:hlinkClick r:id="rId2" action="ppaction://hlinksldjump"/>
          </p:cNvPr>
          <p:cNvSpPr txBox="1"/>
          <p:nvPr userDrawn="1"/>
        </p:nvSpPr>
        <p:spPr>
          <a:xfrm>
            <a:off x="4271797" y="6400157"/>
            <a:ext cx="2735627" cy="324498"/>
          </a:xfrm>
          <a:prstGeom prst="rect">
            <a:avLst/>
          </a:prstGeom>
          <a:noFill/>
        </p:spPr>
        <p:txBody>
          <a:bodyPr wrap="square" lIns="72000" tIns="36000" rIns="72000" bIns="72000" rtlCol="0">
            <a:spAutoFit/>
          </a:bodyPr>
          <a:lstStyle/>
          <a:p>
            <a:r>
              <a:rPr kumimoji="1" lang="ja-JP" altLang="en-US" sz="1400">
                <a:solidFill>
                  <a:srgbClr val="0033CC"/>
                </a:solidFill>
                <a:latin typeface="HG丸ｺﾞｼｯｸM-PRO" panose="020F0400000000000000" pitchFamily="50" charset="-128"/>
                <a:ea typeface="HG丸ｺﾞｼｯｸM-PRO" panose="020F0400000000000000" pitchFamily="50" charset="-128"/>
              </a:rPr>
              <a:t>　スライドトップへ</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タイトルとコンテンツ">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DC35F93-6CB1-4D20-BF03-088F4BA29766}" type="slidenum">
              <a:rPr lang="en-US" altLang="ja-JP" smtClean="0"/>
              <a:t>‹#›</a:t>
            </a:fld>
            <a:endParaRPr lang="en-US" altLang="ja-JP"/>
          </a:p>
        </p:txBody>
      </p:sp>
      <p:sp>
        <p:nvSpPr>
          <p:cNvPr id="7" name="タイトル 6"/>
          <p:cNvSpPr>
            <a:spLocks noGrp="1"/>
          </p:cNvSpPr>
          <p:nvPr>
            <p:ph type="title"/>
          </p:nvPr>
        </p:nvSpPr>
        <p:spPr>
          <a:xfrm>
            <a:off x="0" y="1"/>
            <a:ext cx="12192000" cy="626701"/>
          </a:xfrm>
          <a:prstGeom prst="rect">
            <a:avLst/>
          </a:prstGeom>
        </p:spPr>
        <p:txBody>
          <a:bodyPr wrap="square" lIns="180000" tIns="36000" rIns="36000" bIns="36000">
            <a:spAutoFit/>
          </a:bodyPr>
          <a:lstStyle>
            <a:lvl1pPr>
              <a:defRPr sz="3600">
                <a:latin typeface="HG丸ｺﾞｼｯｸM-PRO" panose="020F0400000000000000" pitchFamily="50" charset="-128"/>
                <a:ea typeface="HG丸ｺﾞｼｯｸM-PRO" panose="020F0400000000000000" pitchFamily="50" charset="-128"/>
              </a:defRPr>
            </a:lvl1pPr>
          </a:lstStyle>
          <a:p>
            <a:r>
              <a:rPr kumimoji="1" lang="ja-JP" altLang="en-US"/>
              <a:t>マスター タイトルの書式設定</a:t>
            </a:r>
          </a:p>
        </p:txBody>
      </p:sp>
      <p:sp>
        <p:nvSpPr>
          <p:cNvPr id="8" name="テキスト ボックス 7">
            <a:hlinkClick r:id="" action="ppaction://noaction"/>
          </p:cNvPr>
          <p:cNvSpPr txBox="1"/>
          <p:nvPr userDrawn="1"/>
        </p:nvSpPr>
        <p:spPr>
          <a:xfrm>
            <a:off x="0" y="6400672"/>
            <a:ext cx="5231904" cy="324498"/>
          </a:xfrm>
          <a:prstGeom prst="rect">
            <a:avLst/>
          </a:prstGeom>
          <a:noFill/>
        </p:spPr>
        <p:txBody>
          <a:bodyPr wrap="square" lIns="72000" tIns="36000" rIns="72000" bIns="72000" rtlCol="0">
            <a:spAutoFit/>
          </a:bodyPr>
          <a:lstStyle/>
          <a:p>
            <a:r>
              <a:rPr kumimoji="1" lang="ja-JP" altLang="en-US" sz="1400">
                <a:solidFill>
                  <a:srgbClr val="0033CC"/>
                </a:solidFill>
                <a:latin typeface="HG丸ｺﾞｼｯｸM-PRO" panose="020F0400000000000000" pitchFamily="50" charset="-128"/>
                <a:ea typeface="HG丸ｺﾞｼｯｸM-PRO" panose="020F0400000000000000" pitchFamily="50" charset="-128"/>
              </a:rPr>
              <a:t>５．気象情報例（小目次）へ</a:t>
            </a:r>
          </a:p>
        </p:txBody>
      </p:sp>
      <p:sp>
        <p:nvSpPr>
          <p:cNvPr id="5" name="テキスト ボックス 4">
            <a:hlinkClick r:id="rId2" action="ppaction://hlinksldjump"/>
          </p:cNvPr>
          <p:cNvSpPr txBox="1"/>
          <p:nvPr userDrawn="1"/>
        </p:nvSpPr>
        <p:spPr>
          <a:xfrm>
            <a:off x="4271797" y="6400157"/>
            <a:ext cx="2735627" cy="324498"/>
          </a:xfrm>
          <a:prstGeom prst="rect">
            <a:avLst/>
          </a:prstGeom>
          <a:noFill/>
        </p:spPr>
        <p:txBody>
          <a:bodyPr wrap="square" lIns="72000" tIns="36000" rIns="72000" bIns="72000" rtlCol="0">
            <a:spAutoFit/>
          </a:bodyPr>
          <a:lstStyle/>
          <a:p>
            <a:r>
              <a:rPr kumimoji="1" lang="ja-JP" altLang="en-US" sz="1400">
                <a:solidFill>
                  <a:srgbClr val="0033CC"/>
                </a:solidFill>
                <a:latin typeface="HG丸ｺﾞｼｯｸM-PRO" panose="020F0400000000000000" pitchFamily="50" charset="-128"/>
                <a:ea typeface="HG丸ｺﾞｼｯｸM-PRO" panose="020F0400000000000000" pitchFamily="50" charset="-128"/>
              </a:rPr>
              <a:t>　スライドトップへ</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タイトルとコンテンツ">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DC35F93-6CB1-4D20-BF03-088F4BA29766}" type="slidenum">
              <a:rPr lang="en-US" altLang="ja-JP" smtClean="0"/>
              <a:t>‹#›</a:t>
            </a:fld>
            <a:endParaRPr lang="en-US" altLang="ja-JP"/>
          </a:p>
        </p:txBody>
      </p:sp>
      <p:sp>
        <p:nvSpPr>
          <p:cNvPr id="7" name="タイトル 6"/>
          <p:cNvSpPr>
            <a:spLocks noGrp="1"/>
          </p:cNvSpPr>
          <p:nvPr>
            <p:ph type="title"/>
          </p:nvPr>
        </p:nvSpPr>
        <p:spPr>
          <a:xfrm>
            <a:off x="0" y="1"/>
            <a:ext cx="12192000" cy="626701"/>
          </a:xfrm>
          <a:prstGeom prst="rect">
            <a:avLst/>
          </a:prstGeom>
        </p:spPr>
        <p:txBody>
          <a:bodyPr wrap="square" lIns="180000" tIns="36000" rIns="36000" bIns="36000">
            <a:spAutoFit/>
          </a:bodyPr>
          <a:lstStyle>
            <a:lvl1pPr>
              <a:defRPr sz="3600">
                <a:latin typeface="HG丸ｺﾞｼｯｸM-PRO" panose="020F0400000000000000" pitchFamily="50" charset="-128"/>
                <a:ea typeface="HG丸ｺﾞｼｯｸM-PRO" panose="020F0400000000000000" pitchFamily="50" charset="-128"/>
              </a:defRPr>
            </a:lvl1pPr>
          </a:lstStyle>
          <a:p>
            <a:r>
              <a:rPr kumimoji="1" lang="ja-JP" altLang="en-US"/>
              <a:t>マスター タイトルの書式設定</a:t>
            </a:r>
          </a:p>
        </p:txBody>
      </p:sp>
      <p:sp>
        <p:nvSpPr>
          <p:cNvPr id="8" name="テキスト ボックス 7">
            <a:hlinkClick r:id="" action="ppaction://noaction"/>
          </p:cNvPr>
          <p:cNvSpPr txBox="1"/>
          <p:nvPr userDrawn="1"/>
        </p:nvSpPr>
        <p:spPr>
          <a:xfrm>
            <a:off x="0" y="6400672"/>
            <a:ext cx="5231904" cy="324498"/>
          </a:xfrm>
          <a:prstGeom prst="rect">
            <a:avLst/>
          </a:prstGeom>
          <a:noFill/>
        </p:spPr>
        <p:txBody>
          <a:bodyPr wrap="square" lIns="72000" tIns="36000" rIns="72000" bIns="72000" rtlCol="0">
            <a:spAutoFit/>
          </a:bodyPr>
          <a:lstStyle/>
          <a:p>
            <a:r>
              <a:rPr kumimoji="1" lang="en-US" altLang="ja-JP" sz="1400">
                <a:solidFill>
                  <a:srgbClr val="0033CC"/>
                </a:solidFill>
                <a:latin typeface="HG丸ｺﾞｼｯｸM-PRO" panose="020F0400000000000000" pitchFamily="50" charset="-128"/>
                <a:ea typeface="HG丸ｺﾞｼｯｸM-PRO" panose="020F0400000000000000" pitchFamily="50" charset="-128"/>
              </a:rPr>
              <a:t>6</a:t>
            </a:r>
            <a:r>
              <a:rPr kumimoji="1" lang="ja-JP" altLang="en-US" sz="1400" err="1">
                <a:solidFill>
                  <a:srgbClr val="0033CC"/>
                </a:solidFill>
                <a:latin typeface="HG丸ｺﾞｼｯｸM-PRO" panose="020F0400000000000000" pitchFamily="50" charset="-128"/>
                <a:ea typeface="HG丸ｺﾞｼｯｸM-PRO" panose="020F0400000000000000" pitchFamily="50" charset="-128"/>
              </a:rPr>
              <a:t>．</a:t>
            </a:r>
            <a:r>
              <a:rPr kumimoji="1" lang="ja-JP" altLang="en-US" sz="1400">
                <a:solidFill>
                  <a:srgbClr val="0033CC"/>
                </a:solidFill>
                <a:latin typeface="HG丸ｺﾞｼｯｸM-PRO" panose="020F0400000000000000" pitchFamily="50" charset="-128"/>
                <a:ea typeface="HG丸ｺﾞｼｯｸM-PRO" panose="020F0400000000000000" pitchFamily="50" charset="-128"/>
              </a:rPr>
              <a:t>雪の実況資料について（小目次）へ</a:t>
            </a:r>
          </a:p>
        </p:txBody>
      </p:sp>
      <p:sp>
        <p:nvSpPr>
          <p:cNvPr id="5" name="テキスト ボックス 4">
            <a:hlinkClick r:id="rId2" action="ppaction://hlinksldjump"/>
          </p:cNvPr>
          <p:cNvSpPr txBox="1"/>
          <p:nvPr userDrawn="1"/>
        </p:nvSpPr>
        <p:spPr>
          <a:xfrm>
            <a:off x="4271797" y="6400157"/>
            <a:ext cx="2735627" cy="324498"/>
          </a:xfrm>
          <a:prstGeom prst="rect">
            <a:avLst/>
          </a:prstGeom>
          <a:noFill/>
        </p:spPr>
        <p:txBody>
          <a:bodyPr wrap="square" lIns="72000" tIns="36000" rIns="72000" bIns="72000" rtlCol="0">
            <a:spAutoFit/>
          </a:bodyPr>
          <a:lstStyle/>
          <a:p>
            <a:r>
              <a:rPr kumimoji="1" lang="ja-JP" altLang="en-US" sz="1400">
                <a:solidFill>
                  <a:srgbClr val="0033CC"/>
                </a:solidFill>
                <a:latin typeface="HG丸ｺﾞｼｯｸM-PRO" panose="020F0400000000000000" pitchFamily="50" charset="-128"/>
                <a:ea typeface="HG丸ｺﾞｼｯｸM-PRO" panose="020F0400000000000000" pitchFamily="50" charset="-128"/>
              </a:rPr>
              <a:t>　スライドトップへ</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タイトルとコンテンツ">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DC35F93-6CB1-4D20-BF03-088F4BA29766}" type="slidenum">
              <a:rPr lang="en-US" altLang="ja-JP" smtClean="0"/>
              <a:t>‹#›</a:t>
            </a:fld>
            <a:endParaRPr lang="en-US" altLang="ja-JP"/>
          </a:p>
        </p:txBody>
      </p:sp>
      <p:sp>
        <p:nvSpPr>
          <p:cNvPr id="7" name="タイトル 6"/>
          <p:cNvSpPr>
            <a:spLocks noGrp="1"/>
          </p:cNvSpPr>
          <p:nvPr>
            <p:ph type="title"/>
          </p:nvPr>
        </p:nvSpPr>
        <p:spPr>
          <a:xfrm>
            <a:off x="0" y="1"/>
            <a:ext cx="12192000" cy="626701"/>
          </a:xfrm>
          <a:prstGeom prst="rect">
            <a:avLst/>
          </a:prstGeom>
        </p:spPr>
        <p:txBody>
          <a:bodyPr wrap="square" lIns="180000" tIns="36000" rIns="36000" bIns="36000">
            <a:spAutoFit/>
          </a:bodyPr>
          <a:lstStyle>
            <a:lvl1pPr>
              <a:defRPr sz="3600">
                <a:latin typeface="HG丸ｺﾞｼｯｸM-PRO" panose="020F0400000000000000" pitchFamily="50" charset="-128"/>
                <a:ea typeface="HG丸ｺﾞｼｯｸM-PRO" panose="020F0400000000000000" pitchFamily="50" charset="-128"/>
              </a:defRPr>
            </a:lvl1pPr>
          </a:lstStyle>
          <a:p>
            <a:r>
              <a:rPr kumimoji="1" lang="ja-JP" altLang="en-US"/>
              <a:t>マスター タイトルの書式設定</a:t>
            </a:r>
          </a:p>
        </p:txBody>
      </p:sp>
      <p:sp>
        <p:nvSpPr>
          <p:cNvPr id="8" name="テキスト ボックス 7">
            <a:hlinkClick r:id="" action="ppaction://noaction"/>
          </p:cNvPr>
          <p:cNvSpPr txBox="1"/>
          <p:nvPr userDrawn="1"/>
        </p:nvSpPr>
        <p:spPr>
          <a:xfrm>
            <a:off x="0" y="6400672"/>
            <a:ext cx="5231904" cy="324498"/>
          </a:xfrm>
          <a:prstGeom prst="rect">
            <a:avLst/>
          </a:prstGeom>
          <a:noFill/>
        </p:spPr>
        <p:txBody>
          <a:bodyPr wrap="square" lIns="72000" tIns="36000" rIns="72000" bIns="72000" rtlCol="0">
            <a:spAutoFit/>
          </a:bodyPr>
          <a:lstStyle/>
          <a:p>
            <a:r>
              <a:rPr kumimoji="1" lang="en-US" altLang="ja-JP" sz="1400">
                <a:solidFill>
                  <a:srgbClr val="0033CC"/>
                </a:solidFill>
                <a:latin typeface="HG丸ｺﾞｼｯｸM-PRO" panose="020F0400000000000000" pitchFamily="50" charset="-128"/>
                <a:ea typeface="HG丸ｺﾞｼｯｸM-PRO" panose="020F0400000000000000" pitchFamily="50" charset="-128"/>
              </a:rPr>
              <a:t>7</a:t>
            </a:r>
            <a:r>
              <a:rPr kumimoji="1" lang="ja-JP" altLang="en-US" sz="1400" err="1">
                <a:solidFill>
                  <a:srgbClr val="0033CC"/>
                </a:solidFill>
                <a:latin typeface="HG丸ｺﾞｼｯｸM-PRO" panose="020F0400000000000000" pitchFamily="50" charset="-128"/>
                <a:ea typeface="HG丸ｺﾞｼｯｸM-PRO" panose="020F0400000000000000" pitchFamily="50" charset="-128"/>
              </a:rPr>
              <a:t>．</a:t>
            </a:r>
            <a:r>
              <a:rPr kumimoji="1" lang="ja-JP" altLang="en-US" sz="1400">
                <a:solidFill>
                  <a:srgbClr val="0033CC"/>
                </a:solidFill>
                <a:latin typeface="HG丸ｺﾞｼｯｸM-PRO" panose="020F0400000000000000" pitchFamily="50" charset="-128"/>
                <a:ea typeface="HG丸ｺﾞｼｯｸM-PRO" panose="020F0400000000000000" pitchFamily="50" charset="-128"/>
              </a:rPr>
              <a:t>その他参考資料（小目次）へ</a:t>
            </a:r>
          </a:p>
        </p:txBody>
      </p:sp>
      <p:sp>
        <p:nvSpPr>
          <p:cNvPr id="5" name="テキスト ボックス 4">
            <a:hlinkClick r:id="rId2" action="ppaction://hlinksldjump"/>
          </p:cNvPr>
          <p:cNvSpPr txBox="1"/>
          <p:nvPr userDrawn="1"/>
        </p:nvSpPr>
        <p:spPr>
          <a:xfrm>
            <a:off x="4271797" y="6400157"/>
            <a:ext cx="2735627" cy="324498"/>
          </a:xfrm>
          <a:prstGeom prst="rect">
            <a:avLst/>
          </a:prstGeom>
          <a:noFill/>
        </p:spPr>
        <p:txBody>
          <a:bodyPr wrap="square" lIns="72000" tIns="36000" rIns="72000" bIns="72000" rtlCol="0">
            <a:spAutoFit/>
          </a:bodyPr>
          <a:lstStyle/>
          <a:p>
            <a:r>
              <a:rPr kumimoji="1" lang="ja-JP" altLang="en-US" sz="1400">
                <a:solidFill>
                  <a:srgbClr val="0033CC"/>
                </a:solidFill>
                <a:latin typeface="HG丸ｺﾞｼｯｸM-PRO" panose="020F0400000000000000" pitchFamily="50" charset="-128"/>
                <a:ea typeface="HG丸ｺﾞｼｯｸM-PRO" panose="020F0400000000000000" pitchFamily="50" charset="-128"/>
              </a:rPr>
              <a:t>　スライドトップへ</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2F8805C-B0A4-49B3-AA3B-B664064522E2}" type="datetimeFigureOut">
              <a:rPr kumimoji="1" lang="ja-JP" altLang="en-US" smtClean="0"/>
              <a:t>2024/1/22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6364427-85B6-4DE7-AC78-8F920760635A}" type="slidenum">
              <a:rPr kumimoji="1" lang="ja-JP" altLang="en-US" smtClean="0"/>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a:prstGeom prst="rect">
            <a:avLst/>
          </a:prstGeom>
        </p:spPr>
        <p:txBody>
          <a:bodyPr/>
          <a:lstStyle/>
          <a:p>
            <a:r>
              <a:rPr lang="ja-JP" altLang="en-US"/>
              <a:t>マスター タイトルの書式設定</a:t>
            </a:r>
            <a:endParaRPr lang="en-US"/>
          </a:p>
        </p:txBody>
      </p:sp>
      <p:sp>
        <p:nvSpPr>
          <p:cNvPr id="3" name="Content Placeholder 2"/>
          <p:cNvSpPr>
            <a:spLocks noGrp="1"/>
          </p:cNvSpPr>
          <p:nvPr>
            <p:ph idx="1"/>
          </p:nvPr>
        </p:nvSpPr>
        <p:spPr>
          <a:xfrm>
            <a:off x="711201" y="533400"/>
            <a:ext cx="8739823" cy="3767670"/>
          </a:xfrm>
          <a:prstGeom prst="rect">
            <a:avLst/>
          </a:prstGeo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9906994" y="6172204"/>
            <a:ext cx="1600617" cy="365125"/>
          </a:xfrm>
          <a:prstGeom prst="rect">
            <a:avLst/>
          </a:prstGeom>
        </p:spPr>
        <p:txBody>
          <a:bodyPr/>
          <a:lstStyle/>
          <a:p>
            <a:pPr>
              <a:defRPr/>
            </a:pPr>
            <a:endParaRPr lang="en-US" altLang="ja-JP"/>
          </a:p>
        </p:txBody>
      </p:sp>
      <p:sp>
        <p:nvSpPr>
          <p:cNvPr id="5" name="Footer Placeholder 4"/>
          <p:cNvSpPr>
            <a:spLocks noGrp="1"/>
          </p:cNvSpPr>
          <p:nvPr>
            <p:ph type="ftr" sz="quarter" idx="11"/>
          </p:nvPr>
        </p:nvSpPr>
        <p:spPr>
          <a:xfrm>
            <a:off x="0" y="6504315"/>
            <a:ext cx="7748965" cy="365125"/>
          </a:xfrm>
          <a:prstGeom prst="rect">
            <a:avLst/>
          </a:prstGeom>
        </p:spPr>
        <p:txBody>
          <a:bodyPr/>
          <a:lstStyle>
            <a:lvl1pPr>
              <a:defRPr sz="1200">
                <a:solidFill>
                  <a:schemeClr val="tx1"/>
                </a:solidFill>
                <a:latin typeface="HG丸ｺﾞｼｯｸM-PRO" panose="020F0400000000000000" pitchFamily="50" charset="-128"/>
                <a:ea typeface="HG丸ｺﾞｼｯｸM-PRO" panose="020F0400000000000000" pitchFamily="50" charset="-128"/>
              </a:defRPr>
            </a:lvl1pPr>
          </a:lstStyle>
          <a:p>
            <a:pPr>
              <a:defRPr/>
            </a:pPr>
            <a:r>
              <a:rPr lang="en-US" altLang="ja-JP"/>
              <a:t>2.</a:t>
            </a:r>
            <a:r>
              <a:rPr lang="ja-JP" altLang="en-US" err="1"/>
              <a:t>．</a:t>
            </a:r>
            <a:r>
              <a:rPr lang="ja-JP" altLang="en-US"/>
              <a:t>注・警報と留意事項</a:t>
            </a:r>
            <a:endParaRPr lang="en-US" altLang="ja-JP"/>
          </a:p>
        </p:txBody>
      </p:sp>
      <p:sp>
        <p:nvSpPr>
          <p:cNvPr id="6" name="Slide Number Placeholder 5"/>
          <p:cNvSpPr>
            <a:spLocks noGrp="1"/>
          </p:cNvSpPr>
          <p:nvPr>
            <p:ph type="sldNum" sz="quarter" idx="12"/>
          </p:nvPr>
        </p:nvSpPr>
        <p:spPr/>
        <p:txBody>
          <a:bodyPr/>
          <a:lstStyle/>
          <a:p>
            <a:pPr>
              <a:defRPr/>
            </a:pPr>
            <a:fld id="{6DC35F93-6CB1-4D20-BF03-088F4BA29766}" type="slidenum">
              <a:rPr lang="en-US" altLang="ja-JP" smtClean="0"/>
              <a:t>‹#›</a:t>
            </a:fld>
            <a:endParaRPr lang="en-US" altLang="ja-JP"/>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a:prstGeom prst="rect">
            <a:avLst/>
          </a:prstGeo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838200" y="6356352"/>
            <a:ext cx="2743200" cy="365125"/>
          </a:xfrm>
          <a:prstGeom prst="rect">
            <a:avLst/>
          </a:prstGeom>
        </p:spPr>
        <p:txBody>
          <a:bodyPr/>
          <a:lstStyle/>
          <a:p>
            <a:fld id="{CBB2E5A7-235D-4E8B-A502-1FC648C41591}" type="datetimeFigureOut">
              <a:rPr kumimoji="1" lang="ja-JP" altLang="en-US" smtClean="0"/>
              <a:t>2024/1/22</a:t>
            </a:fld>
            <a:endParaRPr kumimoji="1" lang="ja-JP" altLang="en-US"/>
          </a:p>
        </p:txBody>
      </p:sp>
      <p:sp>
        <p:nvSpPr>
          <p:cNvPr id="5" name="フッター プレースホルダー 4"/>
          <p:cNvSpPr>
            <a:spLocks noGrp="1"/>
          </p:cNvSpPr>
          <p:nvPr>
            <p:ph type="ftr" sz="quarter" idx="11"/>
          </p:nvPr>
        </p:nvSpPr>
        <p:spPr>
          <a:xfrm>
            <a:off x="4038600" y="6356352"/>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B50DF5F-590E-4680-B2EC-C0CEEEC28C9A}" type="slidenum">
              <a:rPr kumimoji="1" lang="ja-JP" altLang="en-US" smtClean="0"/>
              <a:t>‹#›</a:t>
            </a:fld>
            <a:endParaRPr kumimoji="1"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白紙">
    <p:bg>
      <p:bgPr>
        <a:gradFill flip="none" rotWithShape="1">
          <a:gsLst>
            <a:gs pos="89000">
              <a:schemeClr val="tx1"/>
            </a:gs>
            <a:gs pos="98000">
              <a:schemeClr val="tx1"/>
            </a:gs>
            <a:gs pos="99000">
              <a:schemeClr val="tx1"/>
            </a:gs>
            <a:gs pos="93000">
              <a:srgbClr val="0033CC"/>
            </a:gs>
          </a:gsLst>
          <a:lin ang="4800000" scaled="0"/>
          <a:tileRect/>
        </a:gra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3315" y="6522720"/>
            <a:ext cx="4381124" cy="365125"/>
          </a:xfrm>
          <a:prstGeom prst="rect">
            <a:avLst/>
          </a:prstGeom>
        </p:spPr>
        <p:txBody>
          <a:bodyPr/>
          <a:lstStyle/>
          <a:p>
            <a:pPr>
              <a:defRPr/>
            </a:pPr>
            <a:endParaRPr lang="en-US" altLang="ja-JP"/>
          </a:p>
        </p:txBody>
      </p:sp>
      <p:sp>
        <p:nvSpPr>
          <p:cNvPr id="4" name="Slide Number Placeholder 3"/>
          <p:cNvSpPr>
            <a:spLocks noGrp="1"/>
          </p:cNvSpPr>
          <p:nvPr>
            <p:ph type="sldNum" sz="quarter" idx="12"/>
          </p:nvPr>
        </p:nvSpPr>
        <p:spPr/>
        <p:txBody>
          <a:bodyPr/>
          <a:lstStyle/>
          <a:p>
            <a:pPr>
              <a:defRPr/>
            </a:pPr>
            <a:fld id="{04F4DDC7-366A-4019-895E-89258103DE74}" type="slidenum">
              <a:rPr lang="en-US" altLang="ja-JP" smtClean="0"/>
              <a:t>‹#›</a:t>
            </a:fld>
            <a:endParaRPr lang="en-US" altLang="ja-JP"/>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0.タイトルとコンテンツ">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DC35F93-6CB1-4D20-BF03-088F4BA29766}" type="slidenum">
              <a:rPr lang="en-US" altLang="ja-JP" smtClean="0"/>
              <a:t>‹#›</a:t>
            </a:fld>
            <a:endParaRPr lang="en-US" altLang="ja-JP"/>
          </a:p>
        </p:txBody>
      </p:sp>
      <p:sp>
        <p:nvSpPr>
          <p:cNvPr id="7" name="タイトル 6"/>
          <p:cNvSpPr>
            <a:spLocks noGrp="1"/>
          </p:cNvSpPr>
          <p:nvPr>
            <p:ph type="title"/>
          </p:nvPr>
        </p:nvSpPr>
        <p:spPr>
          <a:xfrm>
            <a:off x="0" y="1"/>
            <a:ext cx="12192000" cy="626701"/>
          </a:xfrm>
          <a:prstGeom prst="rect">
            <a:avLst/>
          </a:prstGeom>
        </p:spPr>
        <p:txBody>
          <a:bodyPr wrap="square" lIns="180000" tIns="36000" rIns="36000" bIns="36000">
            <a:spAutoFit/>
          </a:bodyPr>
          <a:lstStyle>
            <a:lvl1pPr>
              <a:defRPr sz="3600">
                <a:latin typeface="HG丸ｺﾞｼｯｸM-PRO" panose="020F0400000000000000" pitchFamily="50" charset="-128"/>
                <a:ea typeface="HG丸ｺﾞｼｯｸM-PRO" panose="020F0400000000000000" pitchFamily="50" charset="-128"/>
              </a:defRPr>
            </a:lvl1pPr>
          </a:lstStyle>
          <a:p>
            <a:r>
              <a:rPr kumimoji="1" lang="ja-JP" altLang="en-US"/>
              <a:t>マスター タイトルの書式設定</a:t>
            </a:r>
          </a:p>
        </p:txBody>
      </p:sp>
      <p:sp>
        <p:nvSpPr>
          <p:cNvPr id="8" name="テキスト ボックス 7">
            <a:hlinkClick r:id="rId2" action="ppaction://hlinksldjump"/>
          </p:cNvPr>
          <p:cNvSpPr txBox="1"/>
          <p:nvPr userDrawn="1"/>
        </p:nvSpPr>
        <p:spPr>
          <a:xfrm>
            <a:off x="0" y="6400672"/>
            <a:ext cx="2735627" cy="324498"/>
          </a:xfrm>
          <a:prstGeom prst="rect">
            <a:avLst/>
          </a:prstGeom>
          <a:noFill/>
        </p:spPr>
        <p:txBody>
          <a:bodyPr wrap="square" lIns="72000" tIns="36000" rIns="72000" bIns="72000" rtlCol="0">
            <a:spAutoFit/>
          </a:bodyPr>
          <a:lstStyle/>
          <a:p>
            <a:r>
              <a:rPr kumimoji="1" lang="ja-JP" altLang="en-US" sz="1400">
                <a:solidFill>
                  <a:srgbClr val="0033CC"/>
                </a:solidFill>
                <a:latin typeface="HG丸ｺﾞｼｯｸM-PRO" panose="020F0400000000000000" pitchFamily="50" charset="-128"/>
                <a:ea typeface="HG丸ｺﾞｼｯｸM-PRO" panose="020F0400000000000000" pitchFamily="50" charset="-128"/>
              </a:rPr>
              <a:t>　スライドトップへ</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DC35F93-6CB1-4D20-BF03-088F4BA29766}" type="slidenum">
              <a:rPr lang="en-US" altLang="ja-JP" smtClean="0"/>
              <a:t>‹#›</a:t>
            </a:fld>
            <a:endParaRPr lang="en-US" altLang="ja-JP"/>
          </a:p>
        </p:txBody>
      </p:sp>
      <p:sp>
        <p:nvSpPr>
          <p:cNvPr id="7" name="タイトル 6"/>
          <p:cNvSpPr>
            <a:spLocks noGrp="1"/>
          </p:cNvSpPr>
          <p:nvPr>
            <p:ph type="title"/>
          </p:nvPr>
        </p:nvSpPr>
        <p:spPr>
          <a:xfrm>
            <a:off x="0" y="1"/>
            <a:ext cx="12192000" cy="626701"/>
          </a:xfrm>
          <a:prstGeom prst="rect">
            <a:avLst/>
          </a:prstGeom>
        </p:spPr>
        <p:txBody>
          <a:bodyPr wrap="square" lIns="180000" tIns="36000" rIns="36000" bIns="36000">
            <a:spAutoFit/>
          </a:bodyPr>
          <a:lstStyle>
            <a:lvl1pPr>
              <a:defRPr sz="3600">
                <a:latin typeface="HG丸ｺﾞｼｯｸM-PRO" panose="020F0400000000000000" pitchFamily="50" charset="-128"/>
                <a:ea typeface="HG丸ｺﾞｼｯｸM-PRO" panose="020F0400000000000000" pitchFamily="50" charset="-128"/>
              </a:defRPr>
            </a:lvl1pPr>
          </a:lstStyle>
          <a:p>
            <a:r>
              <a:rPr kumimoji="1" lang="ja-JP" altLang="en-US"/>
              <a:t>マスター タイトルの書式設定</a:t>
            </a:r>
          </a:p>
        </p:txBody>
      </p:sp>
      <p:sp>
        <p:nvSpPr>
          <p:cNvPr id="8" name="テキスト ボックス 7">
            <a:hlinkClick r:id="" action="ppaction://noaction"/>
          </p:cNvPr>
          <p:cNvSpPr txBox="1"/>
          <p:nvPr userDrawn="1"/>
        </p:nvSpPr>
        <p:spPr>
          <a:xfrm>
            <a:off x="0" y="6400672"/>
            <a:ext cx="5231904" cy="324498"/>
          </a:xfrm>
          <a:prstGeom prst="rect">
            <a:avLst/>
          </a:prstGeom>
          <a:noFill/>
        </p:spPr>
        <p:txBody>
          <a:bodyPr wrap="square" lIns="72000" tIns="36000" rIns="72000" bIns="72000" rtlCol="0">
            <a:spAutoFit/>
          </a:bodyPr>
          <a:lstStyle/>
          <a:p>
            <a:r>
              <a:rPr kumimoji="1" lang="en-US" altLang="ja-JP" sz="1400">
                <a:solidFill>
                  <a:srgbClr val="0033CC"/>
                </a:solidFill>
                <a:latin typeface="HG丸ｺﾞｼｯｸM-PRO" panose="020F0400000000000000" pitchFamily="50" charset="-128"/>
                <a:ea typeface="HG丸ｺﾞｼｯｸM-PRO" panose="020F0400000000000000" pitchFamily="50" charset="-128"/>
              </a:rPr>
              <a:t>2</a:t>
            </a:r>
            <a:r>
              <a:rPr kumimoji="1" lang="ja-JP" altLang="en-US" sz="1400" err="1">
                <a:solidFill>
                  <a:srgbClr val="0033CC"/>
                </a:solidFill>
                <a:latin typeface="HG丸ｺﾞｼｯｸM-PRO" panose="020F0400000000000000" pitchFamily="50" charset="-128"/>
                <a:ea typeface="HG丸ｺﾞｼｯｸM-PRO" panose="020F0400000000000000" pitchFamily="50" charset="-128"/>
              </a:rPr>
              <a:t>．</a:t>
            </a:r>
            <a:r>
              <a:rPr kumimoji="1" lang="en-US" altLang="ja-JP" sz="1400">
                <a:solidFill>
                  <a:srgbClr val="0033CC"/>
                </a:solidFill>
                <a:latin typeface="HG丸ｺﾞｼｯｸM-PRO" panose="020F0400000000000000" pitchFamily="50" charset="-128"/>
                <a:ea typeface="HG丸ｺﾞｼｯｸM-PRO" panose="020F0400000000000000" pitchFamily="50" charset="-128"/>
              </a:rPr>
              <a:t>YSS</a:t>
            </a:r>
            <a:r>
              <a:rPr kumimoji="1" lang="ja-JP" altLang="en-US" sz="1400">
                <a:solidFill>
                  <a:srgbClr val="0033CC"/>
                </a:solidFill>
                <a:latin typeface="HG丸ｺﾞｼｯｸM-PRO" panose="020F0400000000000000" pitchFamily="50" charset="-128"/>
                <a:ea typeface="HG丸ｺﾞｼｯｸM-PRO" panose="020F0400000000000000" pitchFamily="50" charset="-128"/>
              </a:rPr>
              <a:t>操作・運用（小目次）へ</a:t>
            </a:r>
          </a:p>
        </p:txBody>
      </p:sp>
      <p:sp>
        <p:nvSpPr>
          <p:cNvPr id="5" name="テキスト ボックス 4">
            <a:hlinkClick r:id="rId2" action="ppaction://hlinksldjump"/>
          </p:cNvPr>
          <p:cNvSpPr txBox="1"/>
          <p:nvPr userDrawn="1"/>
        </p:nvSpPr>
        <p:spPr>
          <a:xfrm>
            <a:off x="4271797" y="6400157"/>
            <a:ext cx="2735627" cy="324498"/>
          </a:xfrm>
          <a:prstGeom prst="rect">
            <a:avLst/>
          </a:prstGeom>
          <a:noFill/>
        </p:spPr>
        <p:txBody>
          <a:bodyPr wrap="square" lIns="72000" tIns="36000" rIns="72000" bIns="72000" rtlCol="0">
            <a:spAutoFit/>
          </a:bodyPr>
          <a:lstStyle/>
          <a:p>
            <a:r>
              <a:rPr kumimoji="1" lang="ja-JP" altLang="en-US" sz="1400">
                <a:solidFill>
                  <a:srgbClr val="0033CC"/>
                </a:solidFill>
                <a:latin typeface="HG丸ｺﾞｼｯｸM-PRO" panose="020F0400000000000000" pitchFamily="50" charset="-128"/>
                <a:ea typeface="HG丸ｺﾞｼｯｸM-PRO" panose="020F0400000000000000" pitchFamily="50" charset="-128"/>
              </a:rPr>
              <a:t>　スライドトップへ</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DC35F93-6CB1-4D20-BF03-088F4BA29766}" type="slidenum">
              <a:rPr lang="en-US" altLang="ja-JP" smtClean="0"/>
              <a:t>‹#›</a:t>
            </a:fld>
            <a:endParaRPr lang="en-US" altLang="ja-JP"/>
          </a:p>
        </p:txBody>
      </p:sp>
      <p:sp>
        <p:nvSpPr>
          <p:cNvPr id="7" name="タイトル 6"/>
          <p:cNvSpPr>
            <a:spLocks noGrp="1"/>
          </p:cNvSpPr>
          <p:nvPr>
            <p:ph type="title"/>
          </p:nvPr>
        </p:nvSpPr>
        <p:spPr>
          <a:xfrm>
            <a:off x="0" y="1"/>
            <a:ext cx="12192000" cy="626701"/>
          </a:xfrm>
          <a:prstGeom prst="rect">
            <a:avLst/>
          </a:prstGeom>
        </p:spPr>
        <p:txBody>
          <a:bodyPr wrap="square" lIns="180000" tIns="36000" rIns="36000" bIns="36000">
            <a:spAutoFit/>
          </a:bodyPr>
          <a:lstStyle>
            <a:lvl1pPr>
              <a:defRPr sz="3600">
                <a:latin typeface="HG丸ｺﾞｼｯｸM-PRO" panose="020F0400000000000000" pitchFamily="50" charset="-128"/>
                <a:ea typeface="HG丸ｺﾞｼｯｸM-PRO" panose="020F0400000000000000" pitchFamily="50" charset="-128"/>
              </a:defRPr>
            </a:lvl1pPr>
          </a:lstStyle>
          <a:p>
            <a:r>
              <a:rPr kumimoji="1" lang="ja-JP" altLang="en-US"/>
              <a:t>マスター タイトルの書式設定</a:t>
            </a:r>
          </a:p>
        </p:txBody>
      </p:sp>
      <p:sp>
        <p:nvSpPr>
          <p:cNvPr id="8" name="テキスト ボックス 7">
            <a:hlinkClick r:id="rId2" action="ppaction://hlinksldjump"/>
          </p:cNvPr>
          <p:cNvSpPr txBox="1"/>
          <p:nvPr userDrawn="1"/>
        </p:nvSpPr>
        <p:spPr>
          <a:xfrm>
            <a:off x="0" y="6400672"/>
            <a:ext cx="5231904" cy="324498"/>
          </a:xfrm>
          <a:prstGeom prst="rect">
            <a:avLst/>
          </a:prstGeom>
          <a:noFill/>
        </p:spPr>
        <p:txBody>
          <a:bodyPr wrap="square" lIns="72000" tIns="36000" rIns="72000" bIns="72000" rtlCol="0">
            <a:spAutoFit/>
          </a:bodyPr>
          <a:lstStyle/>
          <a:p>
            <a:r>
              <a:rPr kumimoji="1" lang="ja-JP" altLang="en-US" sz="1400">
                <a:solidFill>
                  <a:srgbClr val="0033CC"/>
                </a:solidFill>
                <a:latin typeface="HG丸ｺﾞｼｯｸM-PRO" panose="020F0400000000000000" pitchFamily="50" charset="-128"/>
                <a:ea typeface="HG丸ｺﾞｼｯｸM-PRO" panose="020F0400000000000000" pitchFamily="50" charset="-128"/>
              </a:rPr>
              <a:t>３．大雪特別警報（小目次）へ</a:t>
            </a:r>
          </a:p>
        </p:txBody>
      </p:sp>
      <p:sp>
        <p:nvSpPr>
          <p:cNvPr id="5" name="テキスト ボックス 4">
            <a:hlinkClick r:id="rId2" action="ppaction://hlinksldjump"/>
          </p:cNvPr>
          <p:cNvSpPr txBox="1"/>
          <p:nvPr userDrawn="1"/>
        </p:nvSpPr>
        <p:spPr>
          <a:xfrm>
            <a:off x="4271797" y="6400157"/>
            <a:ext cx="2735627" cy="324498"/>
          </a:xfrm>
          <a:prstGeom prst="rect">
            <a:avLst/>
          </a:prstGeom>
          <a:noFill/>
        </p:spPr>
        <p:txBody>
          <a:bodyPr wrap="square" lIns="72000" tIns="36000" rIns="72000" bIns="72000" rtlCol="0">
            <a:spAutoFit/>
          </a:bodyPr>
          <a:lstStyle/>
          <a:p>
            <a:r>
              <a:rPr kumimoji="1" lang="ja-JP" altLang="en-US" sz="1400">
                <a:solidFill>
                  <a:srgbClr val="0033CC"/>
                </a:solidFill>
                <a:latin typeface="HG丸ｺﾞｼｯｸM-PRO" panose="020F0400000000000000" pitchFamily="50" charset="-128"/>
                <a:ea typeface="HG丸ｺﾞｼｯｸM-PRO" panose="020F0400000000000000" pitchFamily="50" charset="-128"/>
              </a:rPr>
              <a:t>　スライドトップへ</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タイトルとコンテンツ">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DC35F93-6CB1-4D20-BF03-088F4BA29766}" type="slidenum">
              <a:rPr lang="en-US" altLang="ja-JP" smtClean="0"/>
              <a:t>‹#›</a:t>
            </a:fld>
            <a:endParaRPr lang="en-US" altLang="ja-JP"/>
          </a:p>
        </p:txBody>
      </p:sp>
      <p:sp>
        <p:nvSpPr>
          <p:cNvPr id="7" name="タイトル 6"/>
          <p:cNvSpPr>
            <a:spLocks noGrp="1"/>
          </p:cNvSpPr>
          <p:nvPr>
            <p:ph type="title"/>
          </p:nvPr>
        </p:nvSpPr>
        <p:spPr>
          <a:xfrm>
            <a:off x="0" y="1"/>
            <a:ext cx="12192000" cy="626701"/>
          </a:xfrm>
          <a:prstGeom prst="rect">
            <a:avLst/>
          </a:prstGeom>
        </p:spPr>
        <p:txBody>
          <a:bodyPr wrap="square" lIns="180000" tIns="36000" rIns="36000" bIns="36000">
            <a:spAutoFit/>
          </a:bodyPr>
          <a:lstStyle>
            <a:lvl1pPr>
              <a:defRPr sz="3600">
                <a:latin typeface="HG丸ｺﾞｼｯｸM-PRO" panose="020F0400000000000000" pitchFamily="50" charset="-128"/>
                <a:ea typeface="HG丸ｺﾞｼｯｸM-PRO" panose="020F0400000000000000" pitchFamily="50" charset="-128"/>
              </a:defRPr>
            </a:lvl1pPr>
          </a:lstStyle>
          <a:p>
            <a:r>
              <a:rPr kumimoji="1" lang="ja-JP" altLang="en-US"/>
              <a:t>マスター タイトルの書式設定</a:t>
            </a:r>
          </a:p>
        </p:txBody>
      </p:sp>
      <p:sp>
        <p:nvSpPr>
          <p:cNvPr id="8" name="テキスト ボックス 7">
            <a:hlinkClick r:id="" action="ppaction://noaction"/>
          </p:cNvPr>
          <p:cNvSpPr txBox="1"/>
          <p:nvPr userDrawn="1"/>
        </p:nvSpPr>
        <p:spPr>
          <a:xfrm>
            <a:off x="0" y="6400672"/>
            <a:ext cx="5231904" cy="324498"/>
          </a:xfrm>
          <a:prstGeom prst="rect">
            <a:avLst/>
          </a:prstGeom>
          <a:noFill/>
        </p:spPr>
        <p:txBody>
          <a:bodyPr wrap="square" lIns="72000" tIns="36000" rIns="72000" bIns="72000" rtlCol="0">
            <a:spAutoFit/>
          </a:bodyPr>
          <a:lstStyle/>
          <a:p>
            <a:r>
              <a:rPr kumimoji="1" lang="ja-JP" altLang="en-US" sz="1400">
                <a:solidFill>
                  <a:srgbClr val="0033CC"/>
                </a:solidFill>
                <a:latin typeface="HG丸ｺﾞｼｯｸM-PRO" panose="020F0400000000000000" pitchFamily="50" charset="-128"/>
                <a:ea typeface="HG丸ｺﾞｼｯｸM-PRO" panose="020F0400000000000000" pitchFamily="50" charset="-128"/>
              </a:rPr>
              <a:t>４．気象情報等（小目次）へ</a:t>
            </a:r>
          </a:p>
        </p:txBody>
      </p:sp>
      <p:sp>
        <p:nvSpPr>
          <p:cNvPr id="5" name="テキスト ボックス 4">
            <a:hlinkClick r:id="rId2" action="ppaction://hlinksldjump"/>
          </p:cNvPr>
          <p:cNvSpPr txBox="1"/>
          <p:nvPr userDrawn="1"/>
        </p:nvSpPr>
        <p:spPr>
          <a:xfrm>
            <a:off x="4271797" y="6400157"/>
            <a:ext cx="2735627" cy="324498"/>
          </a:xfrm>
          <a:prstGeom prst="rect">
            <a:avLst/>
          </a:prstGeom>
          <a:noFill/>
        </p:spPr>
        <p:txBody>
          <a:bodyPr wrap="square" lIns="72000" tIns="36000" rIns="72000" bIns="72000" rtlCol="0">
            <a:spAutoFit/>
          </a:bodyPr>
          <a:lstStyle/>
          <a:p>
            <a:r>
              <a:rPr kumimoji="1" lang="ja-JP" altLang="en-US" sz="1400">
                <a:solidFill>
                  <a:srgbClr val="0033CC"/>
                </a:solidFill>
                <a:latin typeface="HG丸ｺﾞｼｯｸM-PRO" panose="020F0400000000000000" pitchFamily="50" charset="-128"/>
                <a:ea typeface="HG丸ｺﾞｼｯｸM-PRO" panose="020F0400000000000000" pitchFamily="50" charset="-128"/>
              </a:rPr>
              <a:t>　スライドトップへ</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タイトルとコンテンツ">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DC35F93-6CB1-4D20-BF03-088F4BA29766}" type="slidenum">
              <a:rPr lang="en-US" altLang="ja-JP" smtClean="0"/>
              <a:t>‹#›</a:t>
            </a:fld>
            <a:endParaRPr lang="en-US" altLang="ja-JP"/>
          </a:p>
        </p:txBody>
      </p:sp>
      <p:sp>
        <p:nvSpPr>
          <p:cNvPr id="7" name="タイトル 6"/>
          <p:cNvSpPr>
            <a:spLocks noGrp="1"/>
          </p:cNvSpPr>
          <p:nvPr>
            <p:ph type="title"/>
          </p:nvPr>
        </p:nvSpPr>
        <p:spPr>
          <a:xfrm>
            <a:off x="0" y="1"/>
            <a:ext cx="12192000" cy="626701"/>
          </a:xfrm>
          <a:prstGeom prst="rect">
            <a:avLst/>
          </a:prstGeom>
        </p:spPr>
        <p:txBody>
          <a:bodyPr wrap="square" lIns="180000" tIns="36000" rIns="36000" bIns="36000">
            <a:spAutoFit/>
          </a:bodyPr>
          <a:lstStyle>
            <a:lvl1pPr>
              <a:defRPr sz="3600">
                <a:latin typeface="HG丸ｺﾞｼｯｸM-PRO" panose="020F0400000000000000" pitchFamily="50" charset="-128"/>
                <a:ea typeface="HG丸ｺﾞｼｯｸM-PRO" panose="020F0400000000000000" pitchFamily="50" charset="-128"/>
              </a:defRPr>
            </a:lvl1pPr>
          </a:lstStyle>
          <a:p>
            <a:r>
              <a:rPr kumimoji="1" lang="ja-JP" altLang="en-US"/>
              <a:t>マスター タイトルの書式設定</a:t>
            </a:r>
          </a:p>
        </p:txBody>
      </p:sp>
      <p:sp>
        <p:nvSpPr>
          <p:cNvPr id="8" name="テキスト ボックス 7">
            <a:hlinkClick r:id="" action="ppaction://noaction"/>
          </p:cNvPr>
          <p:cNvSpPr txBox="1"/>
          <p:nvPr userDrawn="1"/>
        </p:nvSpPr>
        <p:spPr>
          <a:xfrm>
            <a:off x="0" y="6400672"/>
            <a:ext cx="5231904" cy="324498"/>
          </a:xfrm>
          <a:prstGeom prst="rect">
            <a:avLst/>
          </a:prstGeom>
          <a:noFill/>
        </p:spPr>
        <p:txBody>
          <a:bodyPr wrap="square" lIns="72000" tIns="36000" rIns="72000" bIns="72000" rtlCol="0">
            <a:spAutoFit/>
          </a:bodyPr>
          <a:lstStyle/>
          <a:p>
            <a:r>
              <a:rPr kumimoji="1" lang="ja-JP" altLang="en-US" sz="1400">
                <a:solidFill>
                  <a:srgbClr val="0033CC"/>
                </a:solidFill>
                <a:latin typeface="HG丸ｺﾞｼｯｸM-PRO" panose="020F0400000000000000" pitchFamily="50" charset="-128"/>
                <a:ea typeface="HG丸ｺﾞｼｯｸM-PRO" panose="020F0400000000000000" pitchFamily="50" charset="-128"/>
              </a:rPr>
              <a:t>５．気象情報例（小目次）へ</a:t>
            </a:r>
          </a:p>
        </p:txBody>
      </p:sp>
      <p:sp>
        <p:nvSpPr>
          <p:cNvPr id="5" name="テキスト ボックス 4">
            <a:hlinkClick r:id="rId2" action="ppaction://hlinksldjump"/>
          </p:cNvPr>
          <p:cNvSpPr txBox="1"/>
          <p:nvPr userDrawn="1"/>
        </p:nvSpPr>
        <p:spPr>
          <a:xfrm>
            <a:off x="4271797" y="6400157"/>
            <a:ext cx="2735627" cy="324498"/>
          </a:xfrm>
          <a:prstGeom prst="rect">
            <a:avLst/>
          </a:prstGeom>
          <a:noFill/>
        </p:spPr>
        <p:txBody>
          <a:bodyPr wrap="square" lIns="72000" tIns="36000" rIns="72000" bIns="72000" rtlCol="0">
            <a:spAutoFit/>
          </a:bodyPr>
          <a:lstStyle/>
          <a:p>
            <a:r>
              <a:rPr kumimoji="1" lang="ja-JP" altLang="en-US" sz="1400">
                <a:solidFill>
                  <a:srgbClr val="0033CC"/>
                </a:solidFill>
                <a:latin typeface="HG丸ｺﾞｼｯｸM-PRO" panose="020F0400000000000000" pitchFamily="50" charset="-128"/>
                <a:ea typeface="HG丸ｺﾞｼｯｸM-PRO" panose="020F0400000000000000" pitchFamily="50" charset="-128"/>
              </a:rPr>
              <a:t>　スライドトップへ</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タイトルとコンテンツ">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DC35F93-6CB1-4D20-BF03-088F4BA29766}" type="slidenum">
              <a:rPr lang="en-US" altLang="ja-JP" smtClean="0"/>
              <a:t>‹#›</a:t>
            </a:fld>
            <a:endParaRPr lang="en-US" altLang="ja-JP"/>
          </a:p>
        </p:txBody>
      </p:sp>
      <p:sp>
        <p:nvSpPr>
          <p:cNvPr id="7" name="タイトル 6"/>
          <p:cNvSpPr>
            <a:spLocks noGrp="1"/>
          </p:cNvSpPr>
          <p:nvPr>
            <p:ph type="title"/>
          </p:nvPr>
        </p:nvSpPr>
        <p:spPr>
          <a:xfrm>
            <a:off x="0" y="1"/>
            <a:ext cx="12192000" cy="626701"/>
          </a:xfrm>
          <a:prstGeom prst="rect">
            <a:avLst/>
          </a:prstGeom>
        </p:spPr>
        <p:txBody>
          <a:bodyPr wrap="square" lIns="180000" tIns="36000" rIns="36000" bIns="36000">
            <a:spAutoFit/>
          </a:bodyPr>
          <a:lstStyle>
            <a:lvl1pPr>
              <a:defRPr sz="3600">
                <a:latin typeface="HG丸ｺﾞｼｯｸM-PRO" panose="020F0400000000000000" pitchFamily="50" charset="-128"/>
                <a:ea typeface="HG丸ｺﾞｼｯｸM-PRO" panose="020F0400000000000000" pitchFamily="50" charset="-128"/>
              </a:defRPr>
            </a:lvl1pPr>
          </a:lstStyle>
          <a:p>
            <a:r>
              <a:rPr kumimoji="1" lang="ja-JP" altLang="en-US"/>
              <a:t>マスター タイトルの書式設定</a:t>
            </a:r>
          </a:p>
        </p:txBody>
      </p:sp>
      <p:sp>
        <p:nvSpPr>
          <p:cNvPr id="8" name="テキスト ボックス 7">
            <a:hlinkClick r:id="" action="ppaction://noaction"/>
          </p:cNvPr>
          <p:cNvSpPr txBox="1"/>
          <p:nvPr userDrawn="1"/>
        </p:nvSpPr>
        <p:spPr>
          <a:xfrm>
            <a:off x="0" y="6400672"/>
            <a:ext cx="5231904" cy="324498"/>
          </a:xfrm>
          <a:prstGeom prst="rect">
            <a:avLst/>
          </a:prstGeom>
          <a:noFill/>
        </p:spPr>
        <p:txBody>
          <a:bodyPr wrap="square" lIns="72000" tIns="36000" rIns="72000" bIns="72000" rtlCol="0">
            <a:spAutoFit/>
          </a:bodyPr>
          <a:lstStyle/>
          <a:p>
            <a:r>
              <a:rPr kumimoji="1" lang="en-US" altLang="ja-JP" sz="1400">
                <a:solidFill>
                  <a:srgbClr val="0033CC"/>
                </a:solidFill>
                <a:latin typeface="HG丸ｺﾞｼｯｸM-PRO" panose="020F0400000000000000" pitchFamily="50" charset="-128"/>
                <a:ea typeface="HG丸ｺﾞｼｯｸM-PRO" panose="020F0400000000000000" pitchFamily="50" charset="-128"/>
              </a:rPr>
              <a:t>6</a:t>
            </a:r>
            <a:r>
              <a:rPr kumimoji="1" lang="ja-JP" altLang="en-US" sz="1400" err="1">
                <a:solidFill>
                  <a:srgbClr val="0033CC"/>
                </a:solidFill>
                <a:latin typeface="HG丸ｺﾞｼｯｸM-PRO" panose="020F0400000000000000" pitchFamily="50" charset="-128"/>
                <a:ea typeface="HG丸ｺﾞｼｯｸM-PRO" panose="020F0400000000000000" pitchFamily="50" charset="-128"/>
              </a:rPr>
              <a:t>．</a:t>
            </a:r>
            <a:r>
              <a:rPr kumimoji="1" lang="ja-JP" altLang="en-US" sz="1400">
                <a:solidFill>
                  <a:srgbClr val="0033CC"/>
                </a:solidFill>
                <a:latin typeface="HG丸ｺﾞｼｯｸM-PRO" panose="020F0400000000000000" pitchFamily="50" charset="-128"/>
                <a:ea typeface="HG丸ｺﾞｼｯｸM-PRO" panose="020F0400000000000000" pitchFamily="50" charset="-128"/>
              </a:rPr>
              <a:t>雪の実況資料について（小目次）へ</a:t>
            </a:r>
          </a:p>
        </p:txBody>
      </p:sp>
      <p:sp>
        <p:nvSpPr>
          <p:cNvPr id="5" name="テキスト ボックス 4">
            <a:hlinkClick r:id="rId2" action="ppaction://hlinksldjump"/>
          </p:cNvPr>
          <p:cNvSpPr txBox="1"/>
          <p:nvPr userDrawn="1"/>
        </p:nvSpPr>
        <p:spPr>
          <a:xfrm>
            <a:off x="4271797" y="6400157"/>
            <a:ext cx="2735627" cy="324498"/>
          </a:xfrm>
          <a:prstGeom prst="rect">
            <a:avLst/>
          </a:prstGeom>
          <a:noFill/>
        </p:spPr>
        <p:txBody>
          <a:bodyPr wrap="square" lIns="72000" tIns="36000" rIns="72000" bIns="72000" rtlCol="0">
            <a:spAutoFit/>
          </a:bodyPr>
          <a:lstStyle/>
          <a:p>
            <a:r>
              <a:rPr kumimoji="1" lang="ja-JP" altLang="en-US" sz="1400">
                <a:solidFill>
                  <a:srgbClr val="0033CC"/>
                </a:solidFill>
                <a:latin typeface="HG丸ｺﾞｼｯｸM-PRO" panose="020F0400000000000000" pitchFamily="50" charset="-128"/>
                <a:ea typeface="HG丸ｺﾞｼｯｸM-PRO" panose="020F0400000000000000" pitchFamily="50" charset="-128"/>
              </a:rPr>
              <a:t>　スライドトップへ</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タイトルとコンテンツ">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DC35F93-6CB1-4D20-BF03-088F4BA29766}" type="slidenum">
              <a:rPr lang="en-US" altLang="ja-JP" smtClean="0"/>
              <a:t>‹#›</a:t>
            </a:fld>
            <a:endParaRPr lang="en-US" altLang="ja-JP"/>
          </a:p>
        </p:txBody>
      </p:sp>
      <p:sp>
        <p:nvSpPr>
          <p:cNvPr id="7" name="タイトル 6"/>
          <p:cNvSpPr>
            <a:spLocks noGrp="1"/>
          </p:cNvSpPr>
          <p:nvPr>
            <p:ph type="title"/>
          </p:nvPr>
        </p:nvSpPr>
        <p:spPr>
          <a:xfrm>
            <a:off x="0" y="1"/>
            <a:ext cx="12192000" cy="626701"/>
          </a:xfrm>
          <a:prstGeom prst="rect">
            <a:avLst/>
          </a:prstGeom>
        </p:spPr>
        <p:txBody>
          <a:bodyPr wrap="square" lIns="180000" tIns="36000" rIns="36000" bIns="36000">
            <a:spAutoFit/>
          </a:bodyPr>
          <a:lstStyle>
            <a:lvl1pPr>
              <a:defRPr sz="3600">
                <a:latin typeface="HG丸ｺﾞｼｯｸM-PRO" panose="020F0400000000000000" pitchFamily="50" charset="-128"/>
                <a:ea typeface="HG丸ｺﾞｼｯｸM-PRO" panose="020F0400000000000000" pitchFamily="50" charset="-128"/>
              </a:defRPr>
            </a:lvl1pPr>
          </a:lstStyle>
          <a:p>
            <a:r>
              <a:rPr kumimoji="1" lang="ja-JP" altLang="en-US"/>
              <a:t>マスター タイトルの書式設定</a:t>
            </a:r>
          </a:p>
        </p:txBody>
      </p:sp>
      <p:sp>
        <p:nvSpPr>
          <p:cNvPr id="8" name="テキスト ボックス 7">
            <a:hlinkClick r:id="" action="ppaction://noaction"/>
          </p:cNvPr>
          <p:cNvSpPr txBox="1"/>
          <p:nvPr userDrawn="1"/>
        </p:nvSpPr>
        <p:spPr>
          <a:xfrm>
            <a:off x="0" y="6400672"/>
            <a:ext cx="5231904" cy="324498"/>
          </a:xfrm>
          <a:prstGeom prst="rect">
            <a:avLst/>
          </a:prstGeom>
          <a:noFill/>
        </p:spPr>
        <p:txBody>
          <a:bodyPr wrap="square" lIns="72000" tIns="36000" rIns="72000" bIns="72000" rtlCol="0">
            <a:spAutoFit/>
          </a:bodyPr>
          <a:lstStyle/>
          <a:p>
            <a:r>
              <a:rPr kumimoji="1" lang="en-US" altLang="ja-JP" sz="1400">
                <a:solidFill>
                  <a:srgbClr val="0033CC"/>
                </a:solidFill>
                <a:latin typeface="HG丸ｺﾞｼｯｸM-PRO" panose="020F0400000000000000" pitchFamily="50" charset="-128"/>
                <a:ea typeface="HG丸ｺﾞｼｯｸM-PRO" panose="020F0400000000000000" pitchFamily="50" charset="-128"/>
              </a:rPr>
              <a:t>7</a:t>
            </a:r>
            <a:r>
              <a:rPr kumimoji="1" lang="ja-JP" altLang="en-US" sz="1400" err="1">
                <a:solidFill>
                  <a:srgbClr val="0033CC"/>
                </a:solidFill>
                <a:latin typeface="HG丸ｺﾞｼｯｸM-PRO" panose="020F0400000000000000" pitchFamily="50" charset="-128"/>
                <a:ea typeface="HG丸ｺﾞｼｯｸM-PRO" panose="020F0400000000000000" pitchFamily="50" charset="-128"/>
              </a:rPr>
              <a:t>．</a:t>
            </a:r>
            <a:r>
              <a:rPr kumimoji="1" lang="ja-JP" altLang="en-US" sz="1400">
                <a:solidFill>
                  <a:srgbClr val="0033CC"/>
                </a:solidFill>
                <a:latin typeface="HG丸ｺﾞｼｯｸM-PRO" panose="020F0400000000000000" pitchFamily="50" charset="-128"/>
                <a:ea typeface="HG丸ｺﾞｼｯｸM-PRO" panose="020F0400000000000000" pitchFamily="50" charset="-128"/>
              </a:rPr>
              <a:t>その他参考資料（小目次）へ</a:t>
            </a:r>
          </a:p>
        </p:txBody>
      </p:sp>
      <p:sp>
        <p:nvSpPr>
          <p:cNvPr id="5" name="テキスト ボックス 4">
            <a:hlinkClick r:id="rId2" action="ppaction://hlinksldjump"/>
          </p:cNvPr>
          <p:cNvSpPr txBox="1"/>
          <p:nvPr userDrawn="1"/>
        </p:nvSpPr>
        <p:spPr>
          <a:xfrm>
            <a:off x="4271797" y="6400157"/>
            <a:ext cx="2735627" cy="324498"/>
          </a:xfrm>
          <a:prstGeom prst="rect">
            <a:avLst/>
          </a:prstGeom>
          <a:noFill/>
        </p:spPr>
        <p:txBody>
          <a:bodyPr wrap="square" lIns="72000" tIns="36000" rIns="72000" bIns="72000" rtlCol="0">
            <a:spAutoFit/>
          </a:bodyPr>
          <a:lstStyle/>
          <a:p>
            <a:r>
              <a:rPr kumimoji="1" lang="ja-JP" altLang="en-US" sz="1400">
                <a:solidFill>
                  <a:srgbClr val="0033CC"/>
                </a:solidFill>
                <a:latin typeface="HG丸ｺﾞｼｯｸM-PRO" panose="020F0400000000000000" pitchFamily="50" charset="-128"/>
                <a:ea typeface="HG丸ｺﾞｼｯｸM-PRO" panose="020F0400000000000000" pitchFamily="50" charset="-128"/>
              </a:rPr>
              <a:t>　スライドトップへ</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2F8805C-B0A4-49B3-AA3B-B664064522E2}" type="datetimeFigureOut">
              <a:rPr kumimoji="1" lang="ja-JP" altLang="en-US" smtClean="0"/>
              <a:t>2024/1/22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6364427-85B6-4DE7-AC78-8F920760635A}" type="slidenum">
              <a:rPr kumimoji="1" lang="ja-JP" altLang="en-US" smtClean="0"/>
              <a:t>‹#›</a:t>
            </a:fld>
            <a:endParaRPr kumimoji="1"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a:prstGeom prst="rect">
            <a:avLst/>
          </a:prstGeom>
        </p:spPr>
        <p:txBody>
          <a:bodyPr/>
          <a:lstStyle/>
          <a:p>
            <a:r>
              <a:rPr lang="ja-JP" altLang="en-US"/>
              <a:t>マスター タイトルの書式設定</a:t>
            </a:r>
            <a:endParaRPr lang="en-US"/>
          </a:p>
        </p:txBody>
      </p:sp>
      <p:sp>
        <p:nvSpPr>
          <p:cNvPr id="3" name="Content Placeholder 2"/>
          <p:cNvSpPr>
            <a:spLocks noGrp="1"/>
          </p:cNvSpPr>
          <p:nvPr>
            <p:ph idx="1"/>
          </p:nvPr>
        </p:nvSpPr>
        <p:spPr>
          <a:xfrm>
            <a:off x="711201" y="533400"/>
            <a:ext cx="8739823" cy="3767670"/>
          </a:xfrm>
          <a:prstGeom prst="rect">
            <a:avLst/>
          </a:prstGeo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9906994" y="6172204"/>
            <a:ext cx="1600617" cy="365125"/>
          </a:xfrm>
          <a:prstGeom prst="rect">
            <a:avLst/>
          </a:prstGeom>
        </p:spPr>
        <p:txBody>
          <a:bodyPr/>
          <a:lstStyle/>
          <a:p>
            <a:pPr>
              <a:defRPr/>
            </a:pPr>
            <a:endParaRPr lang="en-US" altLang="ja-JP"/>
          </a:p>
        </p:txBody>
      </p:sp>
      <p:sp>
        <p:nvSpPr>
          <p:cNvPr id="5" name="Footer Placeholder 4"/>
          <p:cNvSpPr>
            <a:spLocks noGrp="1"/>
          </p:cNvSpPr>
          <p:nvPr>
            <p:ph type="ftr" sz="quarter" idx="11"/>
          </p:nvPr>
        </p:nvSpPr>
        <p:spPr>
          <a:xfrm>
            <a:off x="0" y="6504315"/>
            <a:ext cx="7748965" cy="365125"/>
          </a:xfrm>
          <a:prstGeom prst="rect">
            <a:avLst/>
          </a:prstGeom>
        </p:spPr>
        <p:txBody>
          <a:bodyPr/>
          <a:lstStyle>
            <a:lvl1pPr>
              <a:defRPr sz="1200">
                <a:solidFill>
                  <a:schemeClr val="tx1"/>
                </a:solidFill>
                <a:latin typeface="HG丸ｺﾞｼｯｸM-PRO" panose="020F0400000000000000" pitchFamily="50" charset="-128"/>
                <a:ea typeface="HG丸ｺﾞｼｯｸM-PRO" panose="020F0400000000000000" pitchFamily="50" charset="-128"/>
              </a:defRPr>
            </a:lvl1pPr>
          </a:lstStyle>
          <a:p>
            <a:pPr>
              <a:defRPr/>
            </a:pPr>
            <a:r>
              <a:rPr lang="en-US" altLang="ja-JP"/>
              <a:t>2.</a:t>
            </a:r>
            <a:r>
              <a:rPr lang="ja-JP" altLang="en-US" err="1"/>
              <a:t>．</a:t>
            </a:r>
            <a:r>
              <a:rPr lang="ja-JP" altLang="en-US"/>
              <a:t>注・警報と留意事項</a:t>
            </a:r>
            <a:endParaRPr lang="en-US" altLang="ja-JP"/>
          </a:p>
        </p:txBody>
      </p:sp>
      <p:sp>
        <p:nvSpPr>
          <p:cNvPr id="6" name="Slide Number Placeholder 5"/>
          <p:cNvSpPr>
            <a:spLocks noGrp="1"/>
          </p:cNvSpPr>
          <p:nvPr>
            <p:ph type="sldNum" sz="quarter" idx="12"/>
          </p:nvPr>
        </p:nvSpPr>
        <p:spPr/>
        <p:txBody>
          <a:bodyPr/>
          <a:lstStyle/>
          <a:p>
            <a:pPr>
              <a:defRPr/>
            </a:pPr>
            <a:fld id="{6DC35F93-6CB1-4D20-BF03-088F4BA29766}" type="slidenum">
              <a:rPr lang="en-US" altLang="ja-JP" smtClean="0"/>
              <a:t>‹#›</a:t>
            </a:fld>
            <a:endParaRPr lang="en-US" altLang="ja-JP"/>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a:prstGeom prst="rect">
            <a:avLst/>
          </a:prstGeo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838200" y="6356352"/>
            <a:ext cx="2743200" cy="365125"/>
          </a:xfrm>
          <a:prstGeom prst="rect">
            <a:avLst/>
          </a:prstGeom>
        </p:spPr>
        <p:txBody>
          <a:bodyPr/>
          <a:lstStyle/>
          <a:p>
            <a:fld id="{CBB2E5A7-235D-4E8B-A502-1FC648C41591}" type="datetimeFigureOut">
              <a:rPr kumimoji="1" lang="ja-JP" altLang="en-US" smtClean="0"/>
              <a:t>2024/1/22</a:t>
            </a:fld>
            <a:endParaRPr kumimoji="1" lang="ja-JP" altLang="en-US"/>
          </a:p>
        </p:txBody>
      </p:sp>
      <p:sp>
        <p:nvSpPr>
          <p:cNvPr id="5" name="フッター プレースホルダー 4"/>
          <p:cNvSpPr>
            <a:spLocks noGrp="1"/>
          </p:cNvSpPr>
          <p:nvPr>
            <p:ph type="ftr" sz="quarter" idx="11"/>
          </p:nvPr>
        </p:nvSpPr>
        <p:spPr>
          <a:xfrm>
            <a:off x="4038600" y="6356352"/>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B50DF5F-590E-4680-B2EC-C0CEEEC28C9A}" type="slidenum">
              <a:rPr kumimoji="1" lang="ja-JP" altLang="en-US" smtClean="0"/>
              <a:t>‹#›</a:t>
            </a:fld>
            <a:endParaRPr kumimoji="1" lang="ja-JP"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白紙">
    <p:bg>
      <p:bgPr>
        <a:gradFill flip="none" rotWithShape="1">
          <a:gsLst>
            <a:gs pos="89000">
              <a:schemeClr val="tx1"/>
            </a:gs>
            <a:gs pos="98000">
              <a:schemeClr val="tx1"/>
            </a:gs>
            <a:gs pos="99000">
              <a:schemeClr val="tx1"/>
            </a:gs>
            <a:gs pos="93000">
              <a:srgbClr val="0033CC"/>
            </a:gs>
          </a:gsLst>
          <a:lin ang="4800000" scaled="0"/>
          <a:tileRect/>
        </a:gra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3315" y="6522720"/>
            <a:ext cx="4381124" cy="365125"/>
          </a:xfrm>
          <a:prstGeom prst="rect">
            <a:avLst/>
          </a:prstGeom>
        </p:spPr>
        <p:txBody>
          <a:bodyPr/>
          <a:lstStyle/>
          <a:p>
            <a:pPr>
              <a:defRPr/>
            </a:pPr>
            <a:endParaRPr lang="en-US" altLang="ja-JP"/>
          </a:p>
        </p:txBody>
      </p:sp>
      <p:sp>
        <p:nvSpPr>
          <p:cNvPr id="4" name="Slide Number Placeholder 3"/>
          <p:cNvSpPr>
            <a:spLocks noGrp="1"/>
          </p:cNvSpPr>
          <p:nvPr>
            <p:ph type="sldNum" sz="quarter" idx="12"/>
          </p:nvPr>
        </p:nvSpPr>
        <p:spPr/>
        <p:txBody>
          <a:bodyPr/>
          <a:lstStyle/>
          <a:p>
            <a:pPr>
              <a:defRPr/>
            </a:pPr>
            <a:fld id="{04F4DDC7-366A-4019-895E-89258103DE74}" type="slidenum">
              <a:rPr lang="en-US" altLang="ja-JP" smtClean="0"/>
              <a:t>‹#›</a:t>
            </a:fld>
            <a:endParaRPr lang="en-US" altLang="ja-JP"/>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0.タイトルとコンテンツ">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DC35F93-6CB1-4D20-BF03-088F4BA29766}" type="slidenum">
              <a:rPr lang="en-US" altLang="ja-JP" smtClean="0"/>
              <a:t>‹#›</a:t>
            </a:fld>
            <a:endParaRPr lang="en-US" altLang="ja-JP"/>
          </a:p>
        </p:txBody>
      </p:sp>
      <p:sp>
        <p:nvSpPr>
          <p:cNvPr id="7" name="タイトル 6"/>
          <p:cNvSpPr>
            <a:spLocks noGrp="1"/>
          </p:cNvSpPr>
          <p:nvPr>
            <p:ph type="title"/>
          </p:nvPr>
        </p:nvSpPr>
        <p:spPr>
          <a:xfrm>
            <a:off x="0" y="1"/>
            <a:ext cx="12192000" cy="626701"/>
          </a:xfrm>
          <a:prstGeom prst="rect">
            <a:avLst/>
          </a:prstGeom>
        </p:spPr>
        <p:txBody>
          <a:bodyPr wrap="square" lIns="180000" tIns="36000" rIns="36000" bIns="36000">
            <a:spAutoFit/>
          </a:bodyPr>
          <a:lstStyle>
            <a:lvl1pPr>
              <a:defRPr sz="3600">
                <a:latin typeface="HG丸ｺﾞｼｯｸM-PRO" panose="020F0400000000000000" pitchFamily="50" charset="-128"/>
                <a:ea typeface="HG丸ｺﾞｼｯｸM-PRO" panose="020F0400000000000000" pitchFamily="50" charset="-128"/>
              </a:defRPr>
            </a:lvl1pPr>
          </a:lstStyle>
          <a:p>
            <a:r>
              <a:rPr kumimoji="1" lang="ja-JP" altLang="en-US"/>
              <a:t>マスター タイトルの書式設定</a:t>
            </a:r>
          </a:p>
        </p:txBody>
      </p:sp>
      <p:sp>
        <p:nvSpPr>
          <p:cNvPr id="8" name="テキスト ボックス 7">
            <a:hlinkClick r:id="rId2" action="ppaction://hlinksldjump"/>
          </p:cNvPr>
          <p:cNvSpPr txBox="1"/>
          <p:nvPr userDrawn="1"/>
        </p:nvSpPr>
        <p:spPr>
          <a:xfrm>
            <a:off x="0" y="6400672"/>
            <a:ext cx="2735627" cy="324498"/>
          </a:xfrm>
          <a:prstGeom prst="rect">
            <a:avLst/>
          </a:prstGeom>
          <a:noFill/>
        </p:spPr>
        <p:txBody>
          <a:bodyPr wrap="square" lIns="72000" tIns="36000" rIns="72000" bIns="72000" rtlCol="0">
            <a:spAutoFit/>
          </a:bodyPr>
          <a:lstStyle/>
          <a:p>
            <a:r>
              <a:rPr kumimoji="1" lang="ja-JP" altLang="en-US" sz="1400">
                <a:solidFill>
                  <a:srgbClr val="0033CC"/>
                </a:solidFill>
                <a:latin typeface="HG丸ｺﾞｼｯｸM-PRO" panose="020F0400000000000000" pitchFamily="50" charset="-128"/>
                <a:ea typeface="HG丸ｺﾞｼｯｸM-PRO" panose="020F0400000000000000" pitchFamily="50" charset="-128"/>
              </a:rPr>
              <a:t>　スライドトップへ</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タイトルとコンテンツ">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DC35F93-6CB1-4D20-BF03-088F4BA29766}" type="slidenum">
              <a:rPr lang="en-US" altLang="ja-JP" smtClean="0"/>
              <a:t>‹#›</a:t>
            </a:fld>
            <a:endParaRPr lang="en-US" altLang="ja-JP"/>
          </a:p>
        </p:txBody>
      </p:sp>
      <p:sp>
        <p:nvSpPr>
          <p:cNvPr id="7" name="タイトル 6"/>
          <p:cNvSpPr>
            <a:spLocks noGrp="1"/>
          </p:cNvSpPr>
          <p:nvPr>
            <p:ph type="title"/>
          </p:nvPr>
        </p:nvSpPr>
        <p:spPr>
          <a:xfrm>
            <a:off x="0" y="1"/>
            <a:ext cx="12192000" cy="626701"/>
          </a:xfrm>
          <a:prstGeom prst="rect">
            <a:avLst/>
          </a:prstGeom>
        </p:spPr>
        <p:txBody>
          <a:bodyPr wrap="square" lIns="180000" tIns="36000" rIns="36000" bIns="36000">
            <a:spAutoFit/>
          </a:bodyPr>
          <a:lstStyle>
            <a:lvl1pPr>
              <a:defRPr sz="3600">
                <a:latin typeface="HG丸ｺﾞｼｯｸM-PRO" panose="020F0400000000000000" pitchFamily="50" charset="-128"/>
                <a:ea typeface="HG丸ｺﾞｼｯｸM-PRO" panose="020F0400000000000000" pitchFamily="50" charset="-128"/>
              </a:defRPr>
            </a:lvl1pPr>
          </a:lstStyle>
          <a:p>
            <a:r>
              <a:rPr kumimoji="1" lang="ja-JP" altLang="en-US"/>
              <a:t>マスター タイトルの書式設定</a:t>
            </a:r>
          </a:p>
        </p:txBody>
      </p:sp>
      <p:sp>
        <p:nvSpPr>
          <p:cNvPr id="8" name="テキスト ボックス 7">
            <a:hlinkClick r:id="rId2" action="ppaction://hlinksldjump"/>
          </p:cNvPr>
          <p:cNvSpPr txBox="1"/>
          <p:nvPr userDrawn="1"/>
        </p:nvSpPr>
        <p:spPr>
          <a:xfrm>
            <a:off x="0" y="6400672"/>
            <a:ext cx="5231904" cy="324498"/>
          </a:xfrm>
          <a:prstGeom prst="rect">
            <a:avLst/>
          </a:prstGeom>
          <a:noFill/>
        </p:spPr>
        <p:txBody>
          <a:bodyPr wrap="square" lIns="72000" tIns="36000" rIns="72000" bIns="72000" rtlCol="0">
            <a:spAutoFit/>
          </a:bodyPr>
          <a:lstStyle/>
          <a:p>
            <a:r>
              <a:rPr kumimoji="1" lang="ja-JP" altLang="en-US" sz="1400">
                <a:solidFill>
                  <a:srgbClr val="0033CC"/>
                </a:solidFill>
                <a:latin typeface="HG丸ｺﾞｼｯｸM-PRO" panose="020F0400000000000000" pitchFamily="50" charset="-128"/>
                <a:ea typeface="HG丸ｺﾞｼｯｸM-PRO" panose="020F0400000000000000" pitchFamily="50" charset="-128"/>
              </a:rPr>
              <a:t>１．注・警報と留意事項（小目次）へ</a:t>
            </a:r>
          </a:p>
        </p:txBody>
      </p:sp>
      <p:sp>
        <p:nvSpPr>
          <p:cNvPr id="5" name="テキスト ボックス 4">
            <a:hlinkClick r:id="rId3" action="ppaction://hlinksldjump"/>
          </p:cNvPr>
          <p:cNvSpPr txBox="1"/>
          <p:nvPr userDrawn="1"/>
        </p:nvSpPr>
        <p:spPr>
          <a:xfrm>
            <a:off x="4271797" y="6400157"/>
            <a:ext cx="2735627" cy="324498"/>
          </a:xfrm>
          <a:prstGeom prst="rect">
            <a:avLst/>
          </a:prstGeom>
          <a:noFill/>
        </p:spPr>
        <p:txBody>
          <a:bodyPr wrap="square" lIns="72000" tIns="36000" rIns="72000" bIns="72000" rtlCol="0">
            <a:spAutoFit/>
          </a:bodyPr>
          <a:lstStyle/>
          <a:p>
            <a:r>
              <a:rPr kumimoji="1" lang="ja-JP" altLang="en-US" sz="1400">
                <a:solidFill>
                  <a:srgbClr val="0033CC"/>
                </a:solidFill>
                <a:latin typeface="HG丸ｺﾞｼｯｸM-PRO" panose="020F0400000000000000" pitchFamily="50" charset="-128"/>
                <a:ea typeface="HG丸ｺﾞｼｯｸM-PRO" panose="020F0400000000000000" pitchFamily="50" charset="-128"/>
              </a:rPr>
              <a:t>　スライドトップへ</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DC35F93-6CB1-4D20-BF03-088F4BA29766}" type="slidenum">
              <a:rPr lang="en-US" altLang="ja-JP" smtClean="0"/>
              <a:t>‹#›</a:t>
            </a:fld>
            <a:endParaRPr lang="en-US" altLang="ja-JP"/>
          </a:p>
        </p:txBody>
      </p:sp>
      <p:sp>
        <p:nvSpPr>
          <p:cNvPr id="7" name="タイトル 6"/>
          <p:cNvSpPr>
            <a:spLocks noGrp="1"/>
          </p:cNvSpPr>
          <p:nvPr>
            <p:ph type="title"/>
          </p:nvPr>
        </p:nvSpPr>
        <p:spPr>
          <a:xfrm>
            <a:off x="0" y="1"/>
            <a:ext cx="12192000" cy="626701"/>
          </a:xfrm>
          <a:prstGeom prst="rect">
            <a:avLst/>
          </a:prstGeom>
        </p:spPr>
        <p:txBody>
          <a:bodyPr wrap="square" lIns="180000" tIns="36000" rIns="36000" bIns="36000">
            <a:spAutoFit/>
          </a:bodyPr>
          <a:lstStyle>
            <a:lvl1pPr>
              <a:defRPr sz="3600">
                <a:latin typeface="HG丸ｺﾞｼｯｸM-PRO" panose="020F0400000000000000" pitchFamily="50" charset="-128"/>
                <a:ea typeface="HG丸ｺﾞｼｯｸM-PRO" panose="020F0400000000000000" pitchFamily="50" charset="-128"/>
              </a:defRPr>
            </a:lvl1pPr>
          </a:lstStyle>
          <a:p>
            <a:r>
              <a:rPr kumimoji="1" lang="ja-JP" altLang="en-US"/>
              <a:t>マスター タイトルの書式設定</a:t>
            </a:r>
          </a:p>
        </p:txBody>
      </p:sp>
      <p:sp>
        <p:nvSpPr>
          <p:cNvPr id="8" name="テキスト ボックス 7">
            <a:hlinkClick r:id="" action="ppaction://noaction"/>
          </p:cNvPr>
          <p:cNvSpPr txBox="1"/>
          <p:nvPr userDrawn="1"/>
        </p:nvSpPr>
        <p:spPr>
          <a:xfrm>
            <a:off x="0" y="6400672"/>
            <a:ext cx="5231904" cy="324498"/>
          </a:xfrm>
          <a:prstGeom prst="rect">
            <a:avLst/>
          </a:prstGeom>
          <a:noFill/>
        </p:spPr>
        <p:txBody>
          <a:bodyPr wrap="square" lIns="72000" tIns="36000" rIns="72000" bIns="72000" rtlCol="0">
            <a:spAutoFit/>
          </a:bodyPr>
          <a:lstStyle/>
          <a:p>
            <a:r>
              <a:rPr kumimoji="1" lang="en-US" altLang="ja-JP" sz="1400">
                <a:solidFill>
                  <a:srgbClr val="0033CC"/>
                </a:solidFill>
                <a:latin typeface="HG丸ｺﾞｼｯｸM-PRO" panose="020F0400000000000000" pitchFamily="50" charset="-128"/>
                <a:ea typeface="HG丸ｺﾞｼｯｸM-PRO" panose="020F0400000000000000" pitchFamily="50" charset="-128"/>
              </a:rPr>
              <a:t>2</a:t>
            </a:r>
            <a:r>
              <a:rPr kumimoji="1" lang="ja-JP" altLang="en-US" sz="1400" err="1">
                <a:solidFill>
                  <a:srgbClr val="0033CC"/>
                </a:solidFill>
                <a:latin typeface="HG丸ｺﾞｼｯｸM-PRO" panose="020F0400000000000000" pitchFamily="50" charset="-128"/>
                <a:ea typeface="HG丸ｺﾞｼｯｸM-PRO" panose="020F0400000000000000" pitchFamily="50" charset="-128"/>
              </a:rPr>
              <a:t>．</a:t>
            </a:r>
            <a:r>
              <a:rPr kumimoji="1" lang="en-US" altLang="ja-JP" sz="1400">
                <a:solidFill>
                  <a:srgbClr val="0033CC"/>
                </a:solidFill>
                <a:latin typeface="HG丸ｺﾞｼｯｸM-PRO" panose="020F0400000000000000" pitchFamily="50" charset="-128"/>
                <a:ea typeface="HG丸ｺﾞｼｯｸM-PRO" panose="020F0400000000000000" pitchFamily="50" charset="-128"/>
              </a:rPr>
              <a:t>YSS</a:t>
            </a:r>
            <a:r>
              <a:rPr kumimoji="1" lang="ja-JP" altLang="en-US" sz="1400">
                <a:solidFill>
                  <a:srgbClr val="0033CC"/>
                </a:solidFill>
                <a:latin typeface="HG丸ｺﾞｼｯｸM-PRO" panose="020F0400000000000000" pitchFamily="50" charset="-128"/>
                <a:ea typeface="HG丸ｺﾞｼｯｸM-PRO" panose="020F0400000000000000" pitchFamily="50" charset="-128"/>
              </a:rPr>
              <a:t>操作・運用（小目次）へ</a:t>
            </a:r>
          </a:p>
        </p:txBody>
      </p:sp>
      <p:sp>
        <p:nvSpPr>
          <p:cNvPr id="5" name="テキスト ボックス 4">
            <a:hlinkClick r:id="rId2" action="ppaction://hlinksldjump"/>
          </p:cNvPr>
          <p:cNvSpPr txBox="1"/>
          <p:nvPr userDrawn="1"/>
        </p:nvSpPr>
        <p:spPr>
          <a:xfrm>
            <a:off x="4271797" y="6400157"/>
            <a:ext cx="2735627" cy="324498"/>
          </a:xfrm>
          <a:prstGeom prst="rect">
            <a:avLst/>
          </a:prstGeom>
          <a:noFill/>
        </p:spPr>
        <p:txBody>
          <a:bodyPr wrap="square" lIns="72000" tIns="36000" rIns="72000" bIns="72000" rtlCol="0">
            <a:spAutoFit/>
          </a:bodyPr>
          <a:lstStyle/>
          <a:p>
            <a:r>
              <a:rPr kumimoji="1" lang="ja-JP" altLang="en-US" sz="1400">
                <a:solidFill>
                  <a:srgbClr val="0033CC"/>
                </a:solidFill>
                <a:latin typeface="HG丸ｺﾞｼｯｸM-PRO" panose="020F0400000000000000" pitchFamily="50" charset="-128"/>
                <a:ea typeface="HG丸ｺﾞｼｯｸM-PRO" panose="020F0400000000000000" pitchFamily="50" charset="-128"/>
              </a:rPr>
              <a:t>　スライドトップへ</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DC35F93-6CB1-4D20-BF03-088F4BA29766}" type="slidenum">
              <a:rPr lang="en-US" altLang="ja-JP" smtClean="0"/>
              <a:t>‹#›</a:t>
            </a:fld>
            <a:endParaRPr lang="en-US" altLang="ja-JP"/>
          </a:p>
        </p:txBody>
      </p:sp>
      <p:sp>
        <p:nvSpPr>
          <p:cNvPr id="7" name="タイトル 6"/>
          <p:cNvSpPr>
            <a:spLocks noGrp="1"/>
          </p:cNvSpPr>
          <p:nvPr>
            <p:ph type="title"/>
          </p:nvPr>
        </p:nvSpPr>
        <p:spPr>
          <a:xfrm>
            <a:off x="0" y="1"/>
            <a:ext cx="12192000" cy="626701"/>
          </a:xfrm>
          <a:prstGeom prst="rect">
            <a:avLst/>
          </a:prstGeom>
        </p:spPr>
        <p:txBody>
          <a:bodyPr wrap="square" lIns="180000" tIns="36000" rIns="36000" bIns="36000">
            <a:spAutoFit/>
          </a:bodyPr>
          <a:lstStyle>
            <a:lvl1pPr>
              <a:defRPr sz="3600">
                <a:latin typeface="HG丸ｺﾞｼｯｸM-PRO" panose="020F0400000000000000" pitchFamily="50" charset="-128"/>
                <a:ea typeface="HG丸ｺﾞｼｯｸM-PRO" panose="020F0400000000000000" pitchFamily="50" charset="-128"/>
              </a:defRPr>
            </a:lvl1pPr>
          </a:lstStyle>
          <a:p>
            <a:r>
              <a:rPr kumimoji="1" lang="ja-JP" altLang="en-US"/>
              <a:t>マスター タイトルの書式設定</a:t>
            </a:r>
          </a:p>
        </p:txBody>
      </p:sp>
      <p:sp>
        <p:nvSpPr>
          <p:cNvPr id="8" name="テキスト ボックス 7">
            <a:hlinkClick r:id="rId2" action="ppaction://hlinksldjump"/>
          </p:cNvPr>
          <p:cNvSpPr txBox="1"/>
          <p:nvPr userDrawn="1"/>
        </p:nvSpPr>
        <p:spPr>
          <a:xfrm>
            <a:off x="0" y="6400672"/>
            <a:ext cx="5231904" cy="324498"/>
          </a:xfrm>
          <a:prstGeom prst="rect">
            <a:avLst/>
          </a:prstGeom>
          <a:noFill/>
        </p:spPr>
        <p:txBody>
          <a:bodyPr wrap="square" lIns="72000" tIns="36000" rIns="72000" bIns="72000" rtlCol="0">
            <a:spAutoFit/>
          </a:bodyPr>
          <a:lstStyle/>
          <a:p>
            <a:r>
              <a:rPr kumimoji="1" lang="ja-JP" altLang="en-US" sz="1400">
                <a:solidFill>
                  <a:srgbClr val="0033CC"/>
                </a:solidFill>
                <a:latin typeface="HG丸ｺﾞｼｯｸM-PRO" panose="020F0400000000000000" pitchFamily="50" charset="-128"/>
                <a:ea typeface="HG丸ｺﾞｼｯｸM-PRO" panose="020F0400000000000000" pitchFamily="50" charset="-128"/>
              </a:rPr>
              <a:t>３．大雪特別警報（小目次）へ</a:t>
            </a:r>
          </a:p>
        </p:txBody>
      </p:sp>
      <p:sp>
        <p:nvSpPr>
          <p:cNvPr id="5" name="テキスト ボックス 4">
            <a:hlinkClick r:id="rId2" action="ppaction://hlinksldjump"/>
          </p:cNvPr>
          <p:cNvSpPr txBox="1"/>
          <p:nvPr userDrawn="1"/>
        </p:nvSpPr>
        <p:spPr>
          <a:xfrm>
            <a:off x="4271797" y="6400157"/>
            <a:ext cx="2735627" cy="324498"/>
          </a:xfrm>
          <a:prstGeom prst="rect">
            <a:avLst/>
          </a:prstGeom>
          <a:noFill/>
        </p:spPr>
        <p:txBody>
          <a:bodyPr wrap="square" lIns="72000" tIns="36000" rIns="72000" bIns="72000" rtlCol="0">
            <a:spAutoFit/>
          </a:bodyPr>
          <a:lstStyle/>
          <a:p>
            <a:r>
              <a:rPr kumimoji="1" lang="ja-JP" altLang="en-US" sz="1400">
                <a:solidFill>
                  <a:srgbClr val="0033CC"/>
                </a:solidFill>
                <a:latin typeface="HG丸ｺﾞｼｯｸM-PRO" panose="020F0400000000000000" pitchFamily="50" charset="-128"/>
                <a:ea typeface="HG丸ｺﾞｼｯｸM-PRO" panose="020F0400000000000000" pitchFamily="50" charset="-128"/>
              </a:rPr>
              <a:t>　スライドトップへ</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タイトルとコンテンツ">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DC35F93-6CB1-4D20-BF03-088F4BA29766}" type="slidenum">
              <a:rPr lang="en-US" altLang="ja-JP" smtClean="0"/>
              <a:t>‹#›</a:t>
            </a:fld>
            <a:endParaRPr lang="en-US" altLang="ja-JP"/>
          </a:p>
        </p:txBody>
      </p:sp>
      <p:sp>
        <p:nvSpPr>
          <p:cNvPr id="7" name="タイトル 6"/>
          <p:cNvSpPr>
            <a:spLocks noGrp="1"/>
          </p:cNvSpPr>
          <p:nvPr>
            <p:ph type="title"/>
          </p:nvPr>
        </p:nvSpPr>
        <p:spPr>
          <a:xfrm>
            <a:off x="0" y="1"/>
            <a:ext cx="12192000" cy="626701"/>
          </a:xfrm>
          <a:prstGeom prst="rect">
            <a:avLst/>
          </a:prstGeom>
        </p:spPr>
        <p:txBody>
          <a:bodyPr wrap="square" lIns="180000" tIns="36000" rIns="36000" bIns="36000">
            <a:spAutoFit/>
          </a:bodyPr>
          <a:lstStyle>
            <a:lvl1pPr>
              <a:defRPr sz="3600">
                <a:latin typeface="HG丸ｺﾞｼｯｸM-PRO" panose="020F0400000000000000" pitchFamily="50" charset="-128"/>
                <a:ea typeface="HG丸ｺﾞｼｯｸM-PRO" panose="020F0400000000000000" pitchFamily="50" charset="-128"/>
              </a:defRPr>
            </a:lvl1pPr>
          </a:lstStyle>
          <a:p>
            <a:r>
              <a:rPr kumimoji="1" lang="ja-JP" altLang="en-US"/>
              <a:t>マスター タイトルの書式設定</a:t>
            </a:r>
          </a:p>
        </p:txBody>
      </p:sp>
      <p:sp>
        <p:nvSpPr>
          <p:cNvPr id="8" name="テキスト ボックス 7">
            <a:hlinkClick r:id="" action="ppaction://noaction"/>
          </p:cNvPr>
          <p:cNvSpPr txBox="1"/>
          <p:nvPr userDrawn="1"/>
        </p:nvSpPr>
        <p:spPr>
          <a:xfrm>
            <a:off x="0" y="6400672"/>
            <a:ext cx="5231904" cy="324498"/>
          </a:xfrm>
          <a:prstGeom prst="rect">
            <a:avLst/>
          </a:prstGeom>
          <a:noFill/>
        </p:spPr>
        <p:txBody>
          <a:bodyPr wrap="square" lIns="72000" tIns="36000" rIns="72000" bIns="72000" rtlCol="0">
            <a:spAutoFit/>
          </a:bodyPr>
          <a:lstStyle/>
          <a:p>
            <a:r>
              <a:rPr kumimoji="1" lang="ja-JP" altLang="en-US" sz="1400">
                <a:solidFill>
                  <a:srgbClr val="0033CC"/>
                </a:solidFill>
                <a:latin typeface="HG丸ｺﾞｼｯｸM-PRO" panose="020F0400000000000000" pitchFamily="50" charset="-128"/>
                <a:ea typeface="HG丸ｺﾞｼｯｸM-PRO" panose="020F0400000000000000" pitchFamily="50" charset="-128"/>
              </a:rPr>
              <a:t>４．気象情報等（小目次）へ</a:t>
            </a:r>
          </a:p>
        </p:txBody>
      </p:sp>
      <p:sp>
        <p:nvSpPr>
          <p:cNvPr id="5" name="テキスト ボックス 4">
            <a:hlinkClick r:id="rId2" action="ppaction://hlinksldjump"/>
          </p:cNvPr>
          <p:cNvSpPr txBox="1"/>
          <p:nvPr userDrawn="1"/>
        </p:nvSpPr>
        <p:spPr>
          <a:xfrm>
            <a:off x="4271797" y="6400157"/>
            <a:ext cx="2735627" cy="324498"/>
          </a:xfrm>
          <a:prstGeom prst="rect">
            <a:avLst/>
          </a:prstGeom>
          <a:noFill/>
        </p:spPr>
        <p:txBody>
          <a:bodyPr wrap="square" lIns="72000" tIns="36000" rIns="72000" bIns="72000" rtlCol="0">
            <a:spAutoFit/>
          </a:bodyPr>
          <a:lstStyle/>
          <a:p>
            <a:r>
              <a:rPr kumimoji="1" lang="ja-JP" altLang="en-US" sz="1400">
                <a:solidFill>
                  <a:srgbClr val="0033CC"/>
                </a:solidFill>
                <a:latin typeface="HG丸ｺﾞｼｯｸM-PRO" panose="020F0400000000000000" pitchFamily="50" charset="-128"/>
                <a:ea typeface="HG丸ｺﾞｼｯｸM-PRO" panose="020F0400000000000000" pitchFamily="50" charset="-128"/>
              </a:rPr>
              <a:t>　スライドトップへ</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タイトルとコンテンツ">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DC35F93-6CB1-4D20-BF03-088F4BA29766}" type="slidenum">
              <a:rPr lang="en-US" altLang="ja-JP" smtClean="0"/>
              <a:t>‹#›</a:t>
            </a:fld>
            <a:endParaRPr lang="en-US" altLang="ja-JP"/>
          </a:p>
        </p:txBody>
      </p:sp>
      <p:sp>
        <p:nvSpPr>
          <p:cNvPr id="7" name="タイトル 6"/>
          <p:cNvSpPr>
            <a:spLocks noGrp="1"/>
          </p:cNvSpPr>
          <p:nvPr>
            <p:ph type="title"/>
          </p:nvPr>
        </p:nvSpPr>
        <p:spPr>
          <a:xfrm>
            <a:off x="0" y="1"/>
            <a:ext cx="12192000" cy="626701"/>
          </a:xfrm>
          <a:prstGeom prst="rect">
            <a:avLst/>
          </a:prstGeom>
        </p:spPr>
        <p:txBody>
          <a:bodyPr wrap="square" lIns="180000" tIns="36000" rIns="36000" bIns="36000">
            <a:spAutoFit/>
          </a:bodyPr>
          <a:lstStyle>
            <a:lvl1pPr>
              <a:defRPr sz="3600">
                <a:latin typeface="HG丸ｺﾞｼｯｸM-PRO" panose="020F0400000000000000" pitchFamily="50" charset="-128"/>
                <a:ea typeface="HG丸ｺﾞｼｯｸM-PRO" panose="020F0400000000000000" pitchFamily="50" charset="-128"/>
              </a:defRPr>
            </a:lvl1pPr>
          </a:lstStyle>
          <a:p>
            <a:r>
              <a:rPr kumimoji="1" lang="ja-JP" altLang="en-US"/>
              <a:t>マスター タイトルの書式設定</a:t>
            </a:r>
          </a:p>
        </p:txBody>
      </p:sp>
      <p:sp>
        <p:nvSpPr>
          <p:cNvPr id="8" name="テキスト ボックス 7">
            <a:hlinkClick r:id="" action="ppaction://noaction"/>
          </p:cNvPr>
          <p:cNvSpPr txBox="1"/>
          <p:nvPr userDrawn="1"/>
        </p:nvSpPr>
        <p:spPr>
          <a:xfrm>
            <a:off x="0" y="6400672"/>
            <a:ext cx="5231904" cy="324498"/>
          </a:xfrm>
          <a:prstGeom prst="rect">
            <a:avLst/>
          </a:prstGeom>
          <a:noFill/>
        </p:spPr>
        <p:txBody>
          <a:bodyPr wrap="square" lIns="72000" tIns="36000" rIns="72000" bIns="72000" rtlCol="0">
            <a:spAutoFit/>
          </a:bodyPr>
          <a:lstStyle/>
          <a:p>
            <a:r>
              <a:rPr kumimoji="1" lang="ja-JP" altLang="en-US" sz="1400">
                <a:solidFill>
                  <a:srgbClr val="0033CC"/>
                </a:solidFill>
                <a:latin typeface="HG丸ｺﾞｼｯｸM-PRO" panose="020F0400000000000000" pitchFamily="50" charset="-128"/>
                <a:ea typeface="HG丸ｺﾞｼｯｸM-PRO" panose="020F0400000000000000" pitchFamily="50" charset="-128"/>
              </a:rPr>
              <a:t>５．気象情報例（小目次）へ</a:t>
            </a:r>
          </a:p>
        </p:txBody>
      </p:sp>
      <p:sp>
        <p:nvSpPr>
          <p:cNvPr id="5" name="テキスト ボックス 4">
            <a:hlinkClick r:id="rId2" action="ppaction://hlinksldjump"/>
          </p:cNvPr>
          <p:cNvSpPr txBox="1"/>
          <p:nvPr userDrawn="1"/>
        </p:nvSpPr>
        <p:spPr>
          <a:xfrm>
            <a:off x="4271797" y="6400157"/>
            <a:ext cx="2735627" cy="324498"/>
          </a:xfrm>
          <a:prstGeom prst="rect">
            <a:avLst/>
          </a:prstGeom>
          <a:noFill/>
        </p:spPr>
        <p:txBody>
          <a:bodyPr wrap="square" lIns="72000" tIns="36000" rIns="72000" bIns="72000" rtlCol="0">
            <a:spAutoFit/>
          </a:bodyPr>
          <a:lstStyle/>
          <a:p>
            <a:r>
              <a:rPr kumimoji="1" lang="ja-JP" altLang="en-US" sz="1400">
                <a:solidFill>
                  <a:srgbClr val="0033CC"/>
                </a:solidFill>
                <a:latin typeface="HG丸ｺﾞｼｯｸM-PRO" panose="020F0400000000000000" pitchFamily="50" charset="-128"/>
                <a:ea typeface="HG丸ｺﾞｼｯｸM-PRO" panose="020F0400000000000000" pitchFamily="50" charset="-128"/>
              </a:rPr>
              <a:t>　スライドトップへ</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タイトルとコンテンツ">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DC35F93-6CB1-4D20-BF03-088F4BA29766}" type="slidenum">
              <a:rPr lang="en-US" altLang="ja-JP" smtClean="0"/>
              <a:t>‹#›</a:t>
            </a:fld>
            <a:endParaRPr lang="en-US" altLang="ja-JP"/>
          </a:p>
        </p:txBody>
      </p:sp>
      <p:sp>
        <p:nvSpPr>
          <p:cNvPr id="7" name="タイトル 6"/>
          <p:cNvSpPr>
            <a:spLocks noGrp="1"/>
          </p:cNvSpPr>
          <p:nvPr>
            <p:ph type="title"/>
          </p:nvPr>
        </p:nvSpPr>
        <p:spPr>
          <a:xfrm>
            <a:off x="0" y="1"/>
            <a:ext cx="12192000" cy="626701"/>
          </a:xfrm>
          <a:prstGeom prst="rect">
            <a:avLst/>
          </a:prstGeom>
        </p:spPr>
        <p:txBody>
          <a:bodyPr wrap="square" lIns="180000" tIns="36000" rIns="36000" bIns="36000">
            <a:spAutoFit/>
          </a:bodyPr>
          <a:lstStyle>
            <a:lvl1pPr>
              <a:defRPr sz="3600">
                <a:latin typeface="HG丸ｺﾞｼｯｸM-PRO" panose="020F0400000000000000" pitchFamily="50" charset="-128"/>
                <a:ea typeface="HG丸ｺﾞｼｯｸM-PRO" panose="020F0400000000000000" pitchFamily="50" charset="-128"/>
              </a:defRPr>
            </a:lvl1pPr>
          </a:lstStyle>
          <a:p>
            <a:r>
              <a:rPr kumimoji="1" lang="ja-JP" altLang="en-US"/>
              <a:t>マスター タイトルの書式設定</a:t>
            </a:r>
          </a:p>
        </p:txBody>
      </p:sp>
      <p:sp>
        <p:nvSpPr>
          <p:cNvPr id="8" name="テキスト ボックス 7">
            <a:hlinkClick r:id="" action="ppaction://noaction"/>
          </p:cNvPr>
          <p:cNvSpPr txBox="1"/>
          <p:nvPr userDrawn="1"/>
        </p:nvSpPr>
        <p:spPr>
          <a:xfrm>
            <a:off x="0" y="6400672"/>
            <a:ext cx="5231904" cy="324498"/>
          </a:xfrm>
          <a:prstGeom prst="rect">
            <a:avLst/>
          </a:prstGeom>
          <a:noFill/>
        </p:spPr>
        <p:txBody>
          <a:bodyPr wrap="square" lIns="72000" tIns="36000" rIns="72000" bIns="72000" rtlCol="0">
            <a:spAutoFit/>
          </a:bodyPr>
          <a:lstStyle/>
          <a:p>
            <a:r>
              <a:rPr kumimoji="1" lang="en-US" altLang="ja-JP" sz="1400">
                <a:solidFill>
                  <a:srgbClr val="0033CC"/>
                </a:solidFill>
                <a:latin typeface="HG丸ｺﾞｼｯｸM-PRO" panose="020F0400000000000000" pitchFamily="50" charset="-128"/>
                <a:ea typeface="HG丸ｺﾞｼｯｸM-PRO" panose="020F0400000000000000" pitchFamily="50" charset="-128"/>
              </a:rPr>
              <a:t>6</a:t>
            </a:r>
            <a:r>
              <a:rPr kumimoji="1" lang="ja-JP" altLang="en-US" sz="1400" err="1">
                <a:solidFill>
                  <a:srgbClr val="0033CC"/>
                </a:solidFill>
                <a:latin typeface="HG丸ｺﾞｼｯｸM-PRO" panose="020F0400000000000000" pitchFamily="50" charset="-128"/>
                <a:ea typeface="HG丸ｺﾞｼｯｸM-PRO" panose="020F0400000000000000" pitchFamily="50" charset="-128"/>
              </a:rPr>
              <a:t>．</a:t>
            </a:r>
            <a:r>
              <a:rPr kumimoji="1" lang="ja-JP" altLang="en-US" sz="1400">
                <a:solidFill>
                  <a:srgbClr val="0033CC"/>
                </a:solidFill>
                <a:latin typeface="HG丸ｺﾞｼｯｸM-PRO" panose="020F0400000000000000" pitchFamily="50" charset="-128"/>
                <a:ea typeface="HG丸ｺﾞｼｯｸM-PRO" panose="020F0400000000000000" pitchFamily="50" charset="-128"/>
              </a:rPr>
              <a:t>雪の実況資料について（小目次）へ</a:t>
            </a:r>
          </a:p>
        </p:txBody>
      </p:sp>
      <p:sp>
        <p:nvSpPr>
          <p:cNvPr id="5" name="テキスト ボックス 4">
            <a:hlinkClick r:id="rId2" action="ppaction://hlinksldjump"/>
          </p:cNvPr>
          <p:cNvSpPr txBox="1"/>
          <p:nvPr userDrawn="1"/>
        </p:nvSpPr>
        <p:spPr>
          <a:xfrm>
            <a:off x="4271797" y="6400157"/>
            <a:ext cx="2735627" cy="324498"/>
          </a:xfrm>
          <a:prstGeom prst="rect">
            <a:avLst/>
          </a:prstGeom>
          <a:noFill/>
        </p:spPr>
        <p:txBody>
          <a:bodyPr wrap="square" lIns="72000" tIns="36000" rIns="72000" bIns="72000" rtlCol="0">
            <a:spAutoFit/>
          </a:bodyPr>
          <a:lstStyle/>
          <a:p>
            <a:r>
              <a:rPr kumimoji="1" lang="ja-JP" altLang="en-US" sz="1400">
                <a:solidFill>
                  <a:srgbClr val="0033CC"/>
                </a:solidFill>
                <a:latin typeface="HG丸ｺﾞｼｯｸM-PRO" panose="020F0400000000000000" pitchFamily="50" charset="-128"/>
                <a:ea typeface="HG丸ｺﾞｼｯｸM-PRO" panose="020F0400000000000000" pitchFamily="50" charset="-128"/>
              </a:rPr>
              <a:t>　スライドトップへ</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2F8805C-B0A4-49B3-AA3B-B664064522E2}" type="datetimeFigureOut">
              <a:rPr kumimoji="1" lang="ja-JP" altLang="en-US" smtClean="0"/>
              <a:t>2024/1/22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6364427-85B6-4DE7-AC78-8F920760635A}" type="slidenum">
              <a:rPr kumimoji="1" lang="ja-JP" altLang="en-US" smtClean="0"/>
              <a:t>‹#›</a:t>
            </a:fld>
            <a:endParaRPr kumimoji="1" lang="ja-JP"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タイトルとコンテンツ">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DC35F93-6CB1-4D20-BF03-088F4BA29766}" type="slidenum">
              <a:rPr lang="en-US" altLang="ja-JP" smtClean="0"/>
              <a:t>‹#›</a:t>
            </a:fld>
            <a:endParaRPr lang="en-US" altLang="ja-JP"/>
          </a:p>
        </p:txBody>
      </p:sp>
      <p:sp>
        <p:nvSpPr>
          <p:cNvPr id="7" name="タイトル 6"/>
          <p:cNvSpPr>
            <a:spLocks noGrp="1"/>
          </p:cNvSpPr>
          <p:nvPr>
            <p:ph type="title"/>
          </p:nvPr>
        </p:nvSpPr>
        <p:spPr>
          <a:xfrm>
            <a:off x="0" y="1"/>
            <a:ext cx="12192000" cy="626701"/>
          </a:xfrm>
          <a:prstGeom prst="rect">
            <a:avLst/>
          </a:prstGeom>
        </p:spPr>
        <p:txBody>
          <a:bodyPr wrap="square" lIns="180000" tIns="36000" rIns="36000" bIns="36000">
            <a:spAutoFit/>
          </a:bodyPr>
          <a:lstStyle>
            <a:lvl1pPr>
              <a:defRPr sz="3600">
                <a:latin typeface="HG丸ｺﾞｼｯｸM-PRO" panose="020F0400000000000000" pitchFamily="50" charset="-128"/>
                <a:ea typeface="HG丸ｺﾞｼｯｸM-PRO" panose="020F0400000000000000" pitchFamily="50" charset="-128"/>
              </a:defRPr>
            </a:lvl1pPr>
          </a:lstStyle>
          <a:p>
            <a:r>
              <a:rPr kumimoji="1" lang="ja-JP" altLang="en-US"/>
              <a:t>マスター タイトルの書式設定</a:t>
            </a:r>
          </a:p>
        </p:txBody>
      </p:sp>
      <p:sp>
        <p:nvSpPr>
          <p:cNvPr id="8" name="テキスト ボックス 7">
            <a:hlinkClick r:id="" action="ppaction://noaction"/>
          </p:cNvPr>
          <p:cNvSpPr txBox="1"/>
          <p:nvPr userDrawn="1"/>
        </p:nvSpPr>
        <p:spPr>
          <a:xfrm>
            <a:off x="0" y="6400672"/>
            <a:ext cx="5231904" cy="324498"/>
          </a:xfrm>
          <a:prstGeom prst="rect">
            <a:avLst/>
          </a:prstGeom>
          <a:noFill/>
        </p:spPr>
        <p:txBody>
          <a:bodyPr wrap="square" lIns="72000" tIns="36000" rIns="72000" bIns="72000" rtlCol="0">
            <a:spAutoFit/>
          </a:bodyPr>
          <a:lstStyle/>
          <a:p>
            <a:r>
              <a:rPr kumimoji="1" lang="en-US" altLang="ja-JP" sz="1400">
                <a:solidFill>
                  <a:srgbClr val="0033CC"/>
                </a:solidFill>
                <a:latin typeface="HG丸ｺﾞｼｯｸM-PRO" panose="020F0400000000000000" pitchFamily="50" charset="-128"/>
                <a:ea typeface="HG丸ｺﾞｼｯｸM-PRO" panose="020F0400000000000000" pitchFamily="50" charset="-128"/>
              </a:rPr>
              <a:t>7</a:t>
            </a:r>
            <a:r>
              <a:rPr kumimoji="1" lang="ja-JP" altLang="en-US" sz="1400" err="1">
                <a:solidFill>
                  <a:srgbClr val="0033CC"/>
                </a:solidFill>
                <a:latin typeface="HG丸ｺﾞｼｯｸM-PRO" panose="020F0400000000000000" pitchFamily="50" charset="-128"/>
                <a:ea typeface="HG丸ｺﾞｼｯｸM-PRO" panose="020F0400000000000000" pitchFamily="50" charset="-128"/>
              </a:rPr>
              <a:t>．</a:t>
            </a:r>
            <a:r>
              <a:rPr kumimoji="1" lang="ja-JP" altLang="en-US" sz="1400">
                <a:solidFill>
                  <a:srgbClr val="0033CC"/>
                </a:solidFill>
                <a:latin typeface="HG丸ｺﾞｼｯｸM-PRO" panose="020F0400000000000000" pitchFamily="50" charset="-128"/>
                <a:ea typeface="HG丸ｺﾞｼｯｸM-PRO" panose="020F0400000000000000" pitchFamily="50" charset="-128"/>
              </a:rPr>
              <a:t>その他参考資料（小目次）へ</a:t>
            </a:r>
          </a:p>
        </p:txBody>
      </p:sp>
      <p:sp>
        <p:nvSpPr>
          <p:cNvPr id="5" name="テキスト ボックス 4">
            <a:hlinkClick r:id="rId2" action="ppaction://hlinksldjump"/>
          </p:cNvPr>
          <p:cNvSpPr txBox="1"/>
          <p:nvPr userDrawn="1"/>
        </p:nvSpPr>
        <p:spPr>
          <a:xfrm>
            <a:off x="4271797" y="6400157"/>
            <a:ext cx="2735627" cy="324498"/>
          </a:xfrm>
          <a:prstGeom prst="rect">
            <a:avLst/>
          </a:prstGeom>
          <a:noFill/>
        </p:spPr>
        <p:txBody>
          <a:bodyPr wrap="square" lIns="72000" tIns="36000" rIns="72000" bIns="72000" rtlCol="0">
            <a:spAutoFit/>
          </a:bodyPr>
          <a:lstStyle/>
          <a:p>
            <a:r>
              <a:rPr kumimoji="1" lang="ja-JP" altLang="en-US" sz="1400">
                <a:solidFill>
                  <a:srgbClr val="0033CC"/>
                </a:solidFill>
                <a:latin typeface="HG丸ｺﾞｼｯｸM-PRO" panose="020F0400000000000000" pitchFamily="50" charset="-128"/>
                <a:ea typeface="HG丸ｺﾞｼｯｸM-PRO" panose="020F0400000000000000" pitchFamily="50" charset="-128"/>
              </a:rPr>
              <a:t>　スライドトップへ</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a:prstGeom prst="rect">
            <a:avLst/>
          </a:prstGeom>
        </p:spPr>
        <p:txBody>
          <a:bodyPr/>
          <a:lstStyle/>
          <a:p>
            <a:r>
              <a:rPr lang="ja-JP" altLang="en-US"/>
              <a:t>マスター タイトルの書式設定</a:t>
            </a:r>
            <a:endParaRPr lang="en-US"/>
          </a:p>
        </p:txBody>
      </p:sp>
      <p:sp>
        <p:nvSpPr>
          <p:cNvPr id="3" name="Content Placeholder 2"/>
          <p:cNvSpPr>
            <a:spLocks noGrp="1"/>
          </p:cNvSpPr>
          <p:nvPr>
            <p:ph idx="1"/>
          </p:nvPr>
        </p:nvSpPr>
        <p:spPr>
          <a:xfrm>
            <a:off x="711201" y="533400"/>
            <a:ext cx="8739823" cy="3767670"/>
          </a:xfrm>
          <a:prstGeom prst="rect">
            <a:avLst/>
          </a:prstGeo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9906994" y="6172204"/>
            <a:ext cx="1600617" cy="365125"/>
          </a:xfrm>
          <a:prstGeom prst="rect">
            <a:avLst/>
          </a:prstGeom>
        </p:spPr>
        <p:txBody>
          <a:bodyPr/>
          <a:lstStyle/>
          <a:p>
            <a:pPr>
              <a:defRPr/>
            </a:pPr>
            <a:endParaRPr lang="en-US" altLang="ja-JP"/>
          </a:p>
        </p:txBody>
      </p:sp>
      <p:sp>
        <p:nvSpPr>
          <p:cNvPr id="5" name="Footer Placeholder 4"/>
          <p:cNvSpPr>
            <a:spLocks noGrp="1"/>
          </p:cNvSpPr>
          <p:nvPr>
            <p:ph type="ftr" sz="quarter" idx="11"/>
          </p:nvPr>
        </p:nvSpPr>
        <p:spPr>
          <a:xfrm>
            <a:off x="0" y="6504315"/>
            <a:ext cx="7748965" cy="365125"/>
          </a:xfrm>
          <a:prstGeom prst="rect">
            <a:avLst/>
          </a:prstGeom>
        </p:spPr>
        <p:txBody>
          <a:bodyPr/>
          <a:lstStyle>
            <a:lvl1pPr>
              <a:defRPr sz="1200">
                <a:solidFill>
                  <a:schemeClr val="tx1"/>
                </a:solidFill>
                <a:latin typeface="HG丸ｺﾞｼｯｸM-PRO" panose="020F0400000000000000" pitchFamily="50" charset="-128"/>
                <a:ea typeface="HG丸ｺﾞｼｯｸM-PRO" panose="020F0400000000000000" pitchFamily="50" charset="-128"/>
              </a:defRPr>
            </a:lvl1pPr>
          </a:lstStyle>
          <a:p>
            <a:pPr>
              <a:defRPr/>
            </a:pPr>
            <a:r>
              <a:rPr lang="en-US" altLang="ja-JP"/>
              <a:t>2.</a:t>
            </a:r>
            <a:r>
              <a:rPr lang="ja-JP" altLang="en-US" err="1"/>
              <a:t>．</a:t>
            </a:r>
            <a:r>
              <a:rPr lang="ja-JP" altLang="en-US"/>
              <a:t>注・警報と留意事項</a:t>
            </a:r>
            <a:endParaRPr lang="en-US" altLang="ja-JP"/>
          </a:p>
        </p:txBody>
      </p:sp>
      <p:sp>
        <p:nvSpPr>
          <p:cNvPr id="6" name="Slide Number Placeholder 5"/>
          <p:cNvSpPr>
            <a:spLocks noGrp="1"/>
          </p:cNvSpPr>
          <p:nvPr>
            <p:ph type="sldNum" sz="quarter" idx="12"/>
          </p:nvPr>
        </p:nvSpPr>
        <p:spPr/>
        <p:txBody>
          <a:bodyPr/>
          <a:lstStyle/>
          <a:p>
            <a:pPr>
              <a:defRPr/>
            </a:pPr>
            <a:fld id="{6DC35F93-6CB1-4D20-BF03-088F4BA29766}" type="slidenum">
              <a:rPr lang="en-US" altLang="ja-JP" smtClean="0"/>
              <a:t>‹#›</a:t>
            </a:fld>
            <a:endParaRPr lang="en-US" altLang="ja-JP"/>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a:prstGeom prst="rect">
            <a:avLst/>
          </a:prstGeo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838200" y="6356352"/>
            <a:ext cx="2743200" cy="365125"/>
          </a:xfrm>
          <a:prstGeom prst="rect">
            <a:avLst/>
          </a:prstGeom>
        </p:spPr>
        <p:txBody>
          <a:bodyPr/>
          <a:lstStyle/>
          <a:p>
            <a:fld id="{CBB2E5A7-235D-4E8B-A502-1FC648C41591}" type="datetimeFigureOut">
              <a:rPr kumimoji="1" lang="ja-JP" altLang="en-US" smtClean="0"/>
              <a:t>2024/1/22</a:t>
            </a:fld>
            <a:endParaRPr kumimoji="1" lang="ja-JP" altLang="en-US"/>
          </a:p>
        </p:txBody>
      </p:sp>
      <p:sp>
        <p:nvSpPr>
          <p:cNvPr id="5" name="フッター プレースホルダー 4"/>
          <p:cNvSpPr>
            <a:spLocks noGrp="1"/>
          </p:cNvSpPr>
          <p:nvPr>
            <p:ph type="ftr" sz="quarter" idx="11"/>
          </p:nvPr>
        </p:nvSpPr>
        <p:spPr>
          <a:xfrm>
            <a:off x="4038600" y="6356352"/>
            <a:ext cx="4114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B50DF5F-590E-4680-B2EC-C0CEEEC28C9A}"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2F8805C-B0A4-49B3-AA3B-B664064522E2}" type="datetimeFigureOut">
              <a:rPr kumimoji="1" lang="ja-JP" altLang="en-US" smtClean="0"/>
              <a:t>2024/1/22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6364427-85B6-4DE7-AC78-8F920760635A}"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2F8805C-B0A4-49B3-AA3B-B664064522E2}" type="datetimeFigureOut">
              <a:rPr kumimoji="1" lang="ja-JP" altLang="en-US" smtClean="0"/>
              <a:t>2024/1/22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6364427-85B6-4DE7-AC78-8F920760635A}"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2F8805C-B0A4-49B3-AA3B-B664064522E2}" type="datetimeFigureOut">
              <a:rPr kumimoji="1" lang="ja-JP" altLang="en-US" smtClean="0"/>
              <a:t>2024/1/22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6364427-85B6-4DE7-AC78-8F920760635A}"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2F8805C-B0A4-49B3-AA3B-B664064522E2}" type="datetimeFigureOut">
              <a:rPr kumimoji="1" lang="ja-JP" altLang="en-US" smtClean="0"/>
              <a:t>2024/1/22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6364427-85B6-4DE7-AC78-8F920760635A}"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2F8805C-B0A4-49B3-AA3B-B664064522E2}" type="datetimeFigureOut">
              <a:rPr kumimoji="1" lang="ja-JP" altLang="en-US" smtClean="0"/>
              <a:t>2024/1/22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6364427-85B6-4DE7-AC78-8F920760635A}"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w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wmf"/><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1.wmf"/><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3.w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1.wmf"/><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3.wmf"/><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8805C-B0A4-49B3-AA3B-B664064522E2}" type="datetimeFigureOut">
              <a:rPr kumimoji="1" lang="ja-JP" altLang="en-US" smtClean="0"/>
              <a:t>2024/1/22</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364427-85B6-4DE7-AC78-8F920760635A}"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9000">
              <a:schemeClr val="tx1"/>
            </a:gs>
            <a:gs pos="98000">
              <a:schemeClr val="tx1"/>
            </a:gs>
            <a:gs pos="99000">
              <a:schemeClr val="tx1"/>
            </a:gs>
            <a:gs pos="93000">
              <a:srgbClr val="0033CC"/>
            </a:gs>
          </a:gsLst>
          <a:lin ang="4800000" scaled="0"/>
          <a:tileRect/>
        </a:gra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049458" y="6217920"/>
            <a:ext cx="1142543"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pPr>
              <a:defRPr/>
            </a:pPr>
            <a:fld id="{11D8477B-9BD8-4BB4-8B65-D91920219C1C}" type="slidenum">
              <a:rPr lang="en-US" altLang="ja-JP" smtClean="0"/>
              <a:t>‹#›</a:t>
            </a:fld>
            <a:endParaRPr lang="en-US" altLang="ja-JP"/>
          </a:p>
        </p:txBody>
      </p:sp>
      <p:sp>
        <p:nvSpPr>
          <p:cNvPr id="16" name="タイトル 6"/>
          <p:cNvSpPr txBox="1"/>
          <p:nvPr userDrawn="1"/>
        </p:nvSpPr>
        <p:spPr>
          <a:xfrm>
            <a:off x="-13316" y="1"/>
            <a:ext cx="12192000" cy="626701"/>
          </a:xfrm>
          <a:prstGeom prst="rect">
            <a:avLst/>
          </a:prstGeom>
        </p:spPr>
        <p:txBody>
          <a:bodyPr wrap="square" lIns="180000" tIns="36000" rIns="36000" bIns="36000">
            <a:spAutoFit/>
          </a:bodyPr>
          <a:lstStyle>
            <a:lvl1pPr algn="l" defTabSz="457200" rtl="0" eaLnBrk="1" latinLnBrk="0" hangingPunct="1">
              <a:spcBef>
                <a:spcPct val="0"/>
              </a:spcBef>
              <a:buNone/>
              <a:defRPr kumimoji="1" sz="3600" kern="1200" cap="all">
                <a:ln w="3175" cmpd="sng">
                  <a:noFill/>
                </a:ln>
                <a:solidFill>
                  <a:schemeClr val="tx1"/>
                </a:solidFill>
                <a:effectLst/>
                <a:latin typeface="HG丸ｺﾞｼｯｸM-PRO" panose="020F0400000000000000" pitchFamily="50" charset="-128"/>
                <a:ea typeface="HG丸ｺﾞｼｯｸM-PRO" panose="020F0400000000000000" pitchFamily="50"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600"/>
              <a:t>マスター タイトルの書式設定</a:t>
            </a:r>
          </a:p>
        </p:txBody>
      </p:sp>
      <p:pic>
        <p:nvPicPr>
          <p:cNvPr id="1025" name="SpeakButtonOnMaster" descr="ppt/media/image1.wmf"/>
          <p:cNvPicPr/>
          <p:nvPr/>
        </p:nvPicPr>
        <p:blipFill>
          <a:blip r:embed="rId12"/>
          <a:stretch>
            <a:fillRect/>
          </a:stretch>
        </p:blipFill>
        <p:spPr>
          <a:xfrm>
            <a:off x="11683999" y="5606257"/>
            <a:ext cx="480000" cy="360000"/>
          </a:xfrm>
          <a:prstGeom prst="rect">
            <a:avLst/>
          </a:prstGeom>
          <a:noFill/>
          <a:ln w="9525">
            <a:noFill/>
          </a:ln>
        </p:spPr>
      </p:pic>
      <p:pic>
        <p:nvPicPr>
          <p:cNvPr id="1026" name="StopButtonOnMaster" descr="ppt/media/image2.wmf"/>
          <p:cNvPicPr/>
          <p:nvPr/>
        </p:nvPicPr>
        <p:blipFill>
          <a:blip r:embed="rId13"/>
          <a:stretch>
            <a:fillRect/>
          </a:stretch>
        </p:blipFill>
        <p:spPr>
          <a:xfrm>
            <a:off x="11683999" y="6001664"/>
            <a:ext cx="480000" cy="360000"/>
          </a:xfrm>
          <a:prstGeom prst="rect">
            <a:avLst/>
          </a:prstGeom>
          <a:noFill/>
          <a:ln w="9525">
            <a:noFill/>
          </a:ln>
        </p:spPr>
      </p:pic>
      <p:pic>
        <p:nvPicPr>
          <p:cNvPr id="1027" name="NextButton" descr="ppt/media/image3.wmf"/>
          <p:cNvPicPr/>
          <p:nvPr/>
        </p:nvPicPr>
        <p:blipFill>
          <a:blip r:embed="rId14"/>
          <a:stretch>
            <a:fillRect/>
          </a:stretch>
        </p:blipFill>
        <p:spPr>
          <a:xfrm>
            <a:off x="11683999" y="5228554"/>
            <a:ext cx="480000" cy="360000"/>
          </a:xfrm>
          <a:prstGeom prst="rect">
            <a:avLst/>
          </a:prstGeom>
          <a:noFill/>
          <a:ln w="9525">
            <a:noFill/>
          </a:ln>
        </p:spPr>
      </p:pic>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l" defTabSz="457200" rtl="0" eaLnBrk="1" latinLnBrk="0" hangingPunct="1">
        <a:spcBef>
          <a:spcPct val="0"/>
        </a:spcBef>
        <a:buNone/>
        <a:defRPr kumimoji="1" sz="32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9000">
              <a:schemeClr val="tx1"/>
            </a:gs>
            <a:gs pos="98000">
              <a:schemeClr val="tx1"/>
            </a:gs>
            <a:gs pos="99000">
              <a:schemeClr val="tx1"/>
            </a:gs>
            <a:gs pos="93000">
              <a:srgbClr val="0033CC"/>
            </a:gs>
          </a:gsLst>
          <a:lin ang="4800000" scaled="0"/>
          <a:tileRect/>
        </a:gra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049458" y="6217920"/>
            <a:ext cx="1142543"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pPr>
              <a:defRPr/>
            </a:pPr>
            <a:fld id="{11D8477B-9BD8-4BB4-8B65-D91920219C1C}" type="slidenum">
              <a:rPr lang="en-US" altLang="ja-JP" smtClean="0"/>
              <a:t>‹#›</a:t>
            </a:fld>
            <a:endParaRPr lang="en-US" altLang="ja-JP"/>
          </a:p>
        </p:txBody>
      </p:sp>
      <p:sp>
        <p:nvSpPr>
          <p:cNvPr id="16" name="タイトル 6"/>
          <p:cNvSpPr txBox="1"/>
          <p:nvPr userDrawn="1"/>
        </p:nvSpPr>
        <p:spPr>
          <a:xfrm>
            <a:off x="-13316" y="1"/>
            <a:ext cx="12192000" cy="626701"/>
          </a:xfrm>
          <a:prstGeom prst="rect">
            <a:avLst/>
          </a:prstGeom>
        </p:spPr>
        <p:txBody>
          <a:bodyPr wrap="square" lIns="180000" tIns="36000" rIns="36000" bIns="36000">
            <a:spAutoFit/>
          </a:bodyPr>
          <a:lstStyle>
            <a:lvl1pPr algn="l" defTabSz="457200" rtl="0" eaLnBrk="1" latinLnBrk="0" hangingPunct="1">
              <a:spcBef>
                <a:spcPct val="0"/>
              </a:spcBef>
              <a:buNone/>
              <a:defRPr kumimoji="1" sz="3600" kern="1200" cap="all">
                <a:ln w="3175" cmpd="sng">
                  <a:noFill/>
                </a:ln>
                <a:solidFill>
                  <a:schemeClr val="tx1"/>
                </a:solidFill>
                <a:effectLst/>
                <a:latin typeface="HG丸ｺﾞｼｯｸM-PRO" panose="020F0400000000000000" pitchFamily="50" charset="-128"/>
                <a:ea typeface="HG丸ｺﾞｼｯｸM-PRO" panose="020F0400000000000000" pitchFamily="50"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600"/>
              <a:t>マスター タイトルの書式設定</a:t>
            </a:r>
          </a:p>
        </p:txBody>
      </p:sp>
      <p:pic>
        <p:nvPicPr>
          <p:cNvPr id="2049" name="SpeakButtonOnMaster" descr="ppt/media/image1.wmf"/>
          <p:cNvPicPr/>
          <p:nvPr/>
        </p:nvPicPr>
        <p:blipFill>
          <a:blip r:embed="rId12"/>
          <a:stretch>
            <a:fillRect/>
          </a:stretch>
        </p:blipFill>
        <p:spPr>
          <a:xfrm>
            <a:off x="11683999" y="5606257"/>
            <a:ext cx="480000" cy="360000"/>
          </a:xfrm>
          <a:prstGeom prst="rect">
            <a:avLst/>
          </a:prstGeom>
          <a:noFill/>
          <a:ln w="9525">
            <a:noFill/>
          </a:ln>
        </p:spPr>
      </p:pic>
      <p:pic>
        <p:nvPicPr>
          <p:cNvPr id="2050" name="StopButtonOnMaster" descr="ppt/media/image2.wmf"/>
          <p:cNvPicPr/>
          <p:nvPr/>
        </p:nvPicPr>
        <p:blipFill>
          <a:blip r:embed="rId13"/>
          <a:stretch>
            <a:fillRect/>
          </a:stretch>
        </p:blipFill>
        <p:spPr>
          <a:xfrm>
            <a:off x="11683999" y="6001664"/>
            <a:ext cx="480000" cy="360000"/>
          </a:xfrm>
          <a:prstGeom prst="rect">
            <a:avLst/>
          </a:prstGeom>
          <a:noFill/>
          <a:ln w="9525">
            <a:noFill/>
          </a:ln>
        </p:spPr>
      </p:pic>
      <p:pic>
        <p:nvPicPr>
          <p:cNvPr id="2051" name="NextButton" descr="ppt/media/image3.wmf"/>
          <p:cNvPicPr/>
          <p:nvPr/>
        </p:nvPicPr>
        <p:blipFill>
          <a:blip r:embed="rId14"/>
          <a:stretch>
            <a:fillRect/>
          </a:stretch>
        </p:blipFill>
        <p:spPr>
          <a:xfrm>
            <a:off x="11683999" y="5228554"/>
            <a:ext cx="480000" cy="360000"/>
          </a:xfrm>
          <a:prstGeom prst="rect">
            <a:avLst/>
          </a:prstGeom>
          <a:noFill/>
          <a:ln w="9525">
            <a:noFill/>
          </a:ln>
        </p:spPr>
      </p:pic>
    </p:spTree>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hf hdr="0" ftr="0" dt="0"/>
  <p:txStyles>
    <p:titleStyle>
      <a:lvl1pPr algn="l" defTabSz="457200" rtl="0" eaLnBrk="1" latinLnBrk="0" hangingPunct="1">
        <a:spcBef>
          <a:spcPct val="0"/>
        </a:spcBef>
        <a:buNone/>
        <a:defRPr kumimoji="1" sz="32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9000">
              <a:schemeClr val="tx1"/>
            </a:gs>
            <a:gs pos="98000">
              <a:schemeClr val="tx1"/>
            </a:gs>
            <a:gs pos="99000">
              <a:schemeClr val="tx1"/>
            </a:gs>
            <a:gs pos="93000">
              <a:srgbClr val="0033CC"/>
            </a:gs>
          </a:gsLst>
          <a:lin ang="4800000" scaled="0"/>
          <a:tileRect/>
        </a:gra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049458" y="6217920"/>
            <a:ext cx="1142543"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pPr>
              <a:defRPr/>
            </a:pPr>
            <a:fld id="{11D8477B-9BD8-4BB4-8B65-D91920219C1C}" type="slidenum">
              <a:rPr lang="en-US" altLang="ja-JP" smtClean="0"/>
              <a:t>‹#›</a:t>
            </a:fld>
            <a:endParaRPr lang="en-US" altLang="ja-JP"/>
          </a:p>
        </p:txBody>
      </p:sp>
      <p:sp>
        <p:nvSpPr>
          <p:cNvPr id="16" name="タイトル 6"/>
          <p:cNvSpPr txBox="1"/>
          <p:nvPr userDrawn="1"/>
        </p:nvSpPr>
        <p:spPr>
          <a:xfrm>
            <a:off x="-13316" y="1"/>
            <a:ext cx="12192000" cy="626701"/>
          </a:xfrm>
          <a:prstGeom prst="rect">
            <a:avLst/>
          </a:prstGeom>
        </p:spPr>
        <p:txBody>
          <a:bodyPr wrap="square" lIns="180000" tIns="36000" rIns="36000" bIns="36000">
            <a:spAutoFit/>
          </a:bodyPr>
          <a:lstStyle>
            <a:lvl1pPr algn="l" defTabSz="457200" rtl="0" eaLnBrk="1" latinLnBrk="0" hangingPunct="1">
              <a:spcBef>
                <a:spcPct val="0"/>
              </a:spcBef>
              <a:buNone/>
              <a:defRPr kumimoji="1" sz="3600" kern="1200" cap="all">
                <a:ln w="3175" cmpd="sng">
                  <a:noFill/>
                </a:ln>
                <a:solidFill>
                  <a:schemeClr val="tx1"/>
                </a:solidFill>
                <a:effectLst/>
                <a:latin typeface="HG丸ｺﾞｼｯｸM-PRO" panose="020F0400000000000000" pitchFamily="50" charset="-128"/>
                <a:ea typeface="HG丸ｺﾞｼｯｸM-PRO" panose="020F0400000000000000" pitchFamily="50"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600"/>
              <a:t>マスター タイトルの書式設定</a:t>
            </a:r>
          </a:p>
        </p:txBody>
      </p:sp>
      <p:pic>
        <p:nvPicPr>
          <p:cNvPr id="3073" name="SpeakButtonOnMaster" descr="ppt/media/image1.wmf"/>
          <p:cNvPicPr/>
          <p:nvPr/>
        </p:nvPicPr>
        <p:blipFill>
          <a:blip r:embed="rId13"/>
          <a:stretch>
            <a:fillRect/>
          </a:stretch>
        </p:blipFill>
        <p:spPr>
          <a:xfrm>
            <a:off x="11683999" y="5606257"/>
            <a:ext cx="480000" cy="360000"/>
          </a:xfrm>
          <a:prstGeom prst="rect">
            <a:avLst/>
          </a:prstGeom>
          <a:noFill/>
          <a:ln w="9525">
            <a:noFill/>
          </a:ln>
        </p:spPr>
      </p:pic>
      <p:pic>
        <p:nvPicPr>
          <p:cNvPr id="3074" name="StopButtonOnMaster" descr="ppt/media/image2.wmf"/>
          <p:cNvPicPr/>
          <p:nvPr/>
        </p:nvPicPr>
        <p:blipFill>
          <a:blip r:embed="rId14"/>
          <a:stretch>
            <a:fillRect/>
          </a:stretch>
        </p:blipFill>
        <p:spPr>
          <a:xfrm>
            <a:off x="11683999" y="6001664"/>
            <a:ext cx="480000" cy="360000"/>
          </a:xfrm>
          <a:prstGeom prst="rect">
            <a:avLst/>
          </a:prstGeom>
          <a:noFill/>
          <a:ln w="9525">
            <a:noFill/>
          </a:ln>
        </p:spPr>
      </p:pic>
      <p:pic>
        <p:nvPicPr>
          <p:cNvPr id="3075" name="NextButton" descr="ppt/media/image3.wmf"/>
          <p:cNvPicPr/>
          <p:nvPr/>
        </p:nvPicPr>
        <p:blipFill>
          <a:blip r:embed="rId15"/>
          <a:stretch>
            <a:fillRect/>
          </a:stretch>
        </p:blipFill>
        <p:spPr>
          <a:xfrm>
            <a:off x="11683999" y="5228554"/>
            <a:ext cx="480000" cy="360000"/>
          </a:xfrm>
          <a:prstGeom prst="rect">
            <a:avLst/>
          </a:prstGeom>
          <a:noFill/>
          <a:ln w="9525">
            <a:noFill/>
          </a:ln>
        </p:spPr>
      </p:pic>
    </p:spTree>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ftr="0" dt="0"/>
  <p:txStyles>
    <p:titleStyle>
      <a:lvl1pPr algn="l" defTabSz="457200" rtl="0" eaLnBrk="1" latinLnBrk="0" hangingPunct="1">
        <a:spcBef>
          <a:spcPct val="0"/>
        </a:spcBef>
        <a:buNone/>
        <a:defRPr kumimoji="1" sz="32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gif"/><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gif"/><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477963"/>
            <a:ext cx="9144000" cy="2387600"/>
          </a:xfrm>
        </p:spPr>
        <p:txBody>
          <a:bodyPr>
            <a:normAutofit/>
          </a:bodyPr>
          <a:lstStyle/>
          <a:p>
            <a:pPr algn="r"/>
            <a:r>
              <a:rPr lang="ja-JP" altLang="en-US" sz="4400"/>
              <a:t>雪に関する情報と九州の降雪特性</a:t>
            </a:r>
            <a:r>
              <a:rPr lang="en-US" altLang="ja-JP" sz="4400"/>
              <a:t/>
            </a:r>
            <a:br>
              <a:rPr lang="en-US" altLang="ja-JP" sz="4400"/>
            </a:br>
            <a:r>
              <a:rPr lang="en-US" altLang="ja-JP" sz="4400"/>
              <a:t>~</a:t>
            </a:r>
            <a:r>
              <a:rPr lang="ja-JP" altLang="en-US" sz="4400"/>
              <a:t>報道機関向け</a:t>
            </a:r>
            <a:br>
              <a:rPr lang="ja-JP" altLang="en-US" sz="4400"/>
            </a:br>
            <a:endParaRPr lang="ja-JP" altLang="en-US" sz="4000"/>
          </a:p>
        </p:txBody>
      </p:sp>
      <p:sp>
        <p:nvSpPr>
          <p:cNvPr id="3" name="サブタイトル 2"/>
          <p:cNvSpPr>
            <a:spLocks noGrp="1"/>
          </p:cNvSpPr>
          <p:nvPr>
            <p:ph type="subTitle" idx="1"/>
          </p:nvPr>
        </p:nvSpPr>
        <p:spPr>
          <a:xfrm>
            <a:off x="5425440" y="4995410"/>
            <a:ext cx="6122126" cy="856751"/>
          </a:xfrm>
        </p:spPr>
        <p:txBody>
          <a:bodyPr>
            <a:normAutofit lnSpcReduction="10000"/>
          </a:bodyPr>
          <a:lstStyle/>
          <a:p>
            <a:pPr algn="r"/>
            <a:r>
              <a:rPr lang="zh-TW" altLang="en-US">
                <a:latin typeface="Meiryo UI" panose="020B0604030504040204" pitchFamily="50" charset="-128"/>
                <a:ea typeface="Meiryo UI" panose="020B0604030504040204" pitchFamily="50" charset="-128"/>
              </a:rPr>
              <a:t>福岡管区気象台</a:t>
            </a:r>
            <a:r>
              <a:rPr lang="ja-JP" altLang="en-US">
                <a:latin typeface="Meiryo UI" panose="020B0604030504040204" pitchFamily="50" charset="-128"/>
                <a:ea typeface="Meiryo UI" panose="020B0604030504040204" pitchFamily="50" charset="-128"/>
              </a:rPr>
              <a:t>気象防災部</a:t>
            </a:r>
            <a:r>
              <a:rPr lang="zh-TW" altLang="en-US">
                <a:latin typeface="Meiryo UI" panose="020B0604030504040204" pitchFamily="50" charset="-128"/>
                <a:ea typeface="Meiryo UI" panose="020B0604030504040204" pitchFamily="50" charset="-128"/>
              </a:rPr>
              <a:t>予報課</a:t>
            </a:r>
          </a:p>
          <a:p>
            <a:pPr algn="r"/>
            <a:r>
              <a:rPr lang="zh-TW" altLang="en-US">
                <a:latin typeface="Meiryo UI" panose="020B0604030504040204" pitchFamily="50" charset="-128"/>
                <a:ea typeface="Meiryo UI" panose="020B0604030504040204" pitchFamily="50" charset="-128"/>
              </a:rPr>
              <a:t>　二村貴志</a:t>
            </a:r>
            <a:endParaRPr kumimoji="1" lang="ja-JP" altLang="en-US">
              <a:latin typeface="Meiryo UI" panose="020B0604030504040204" pitchFamily="50" charset="-128"/>
              <a:ea typeface="Meiryo UI" panose="020B0604030504040204"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43"/>
          <p:cNvSpPr/>
          <p:nvPr/>
        </p:nvSpPr>
        <p:spPr>
          <a:xfrm>
            <a:off x="-4457742" y="-113866"/>
            <a:ext cx="17843542" cy="864096"/>
          </a:xfrm>
          <a:prstGeom prst="ellipse">
            <a:avLst/>
          </a:prstGeom>
          <a:no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a:solidFill>
                  <a:schemeClr val="tx1"/>
                </a:solidFill>
                <a:latin typeface="HGP明朝E" panose="02020800000000000000" pitchFamily="18" charset="-128"/>
                <a:ea typeface="HGP明朝E" panose="02020800000000000000" pitchFamily="18" charset="-128"/>
              </a:rPr>
              <a:t>段階的に発表される大雪に関する気象情報と対応　</a:t>
            </a:r>
            <a:endParaRPr lang="ja-JP" altLang="en-US" sz="2400">
              <a:solidFill>
                <a:schemeClr val="tx1"/>
              </a:solidFill>
              <a:latin typeface="HGP明朝E" panose="02020800000000000000" pitchFamily="18" charset="-128"/>
              <a:ea typeface="HGP明朝E" panose="02020800000000000000" pitchFamily="18" charset="-128"/>
            </a:endParaRPr>
          </a:p>
        </p:txBody>
      </p:sp>
      <p:sp>
        <p:nvSpPr>
          <p:cNvPr id="26" name="正方形/長方形 25"/>
          <p:cNvSpPr/>
          <p:nvPr/>
        </p:nvSpPr>
        <p:spPr>
          <a:xfrm>
            <a:off x="120631" y="850793"/>
            <a:ext cx="4171969" cy="464626"/>
          </a:xfrm>
          <a:prstGeom prst="rect">
            <a:avLst/>
          </a:prstGeom>
          <a:solidFill>
            <a:srgbClr val="00206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a:solidFill>
                  <a:schemeClr val="bg1"/>
                </a:solidFill>
              </a:rPr>
              <a:t>大雪に関する福岡県気象情報</a:t>
            </a:r>
          </a:p>
        </p:txBody>
      </p:sp>
      <p:sp>
        <p:nvSpPr>
          <p:cNvPr id="29" name="円/楕円 43"/>
          <p:cNvSpPr/>
          <p:nvPr/>
        </p:nvSpPr>
        <p:spPr>
          <a:xfrm>
            <a:off x="-656205" y="1178992"/>
            <a:ext cx="5533006" cy="864096"/>
          </a:xfrm>
          <a:prstGeom prst="ellipse">
            <a:avLst/>
          </a:prstGeom>
          <a:no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a:solidFill>
                  <a:schemeClr val="tx1"/>
                </a:solidFill>
                <a:latin typeface="HGP明朝E" panose="02020800000000000000" pitchFamily="18" charset="-128"/>
                <a:ea typeface="HGP明朝E" panose="02020800000000000000" pitchFamily="18" charset="-128"/>
              </a:rPr>
              <a:t>12</a:t>
            </a:r>
            <a:r>
              <a:rPr lang="ja-JP" altLang="en-US" sz="3200">
                <a:solidFill>
                  <a:schemeClr val="tx1"/>
                </a:solidFill>
                <a:latin typeface="HGP明朝E" panose="02020800000000000000" pitchFamily="18" charset="-128"/>
                <a:ea typeface="HGP明朝E" panose="02020800000000000000" pitchFamily="18" charset="-128"/>
              </a:rPr>
              <a:t>時間～</a:t>
            </a:r>
            <a:r>
              <a:rPr lang="en-US" altLang="ja-JP" sz="3200">
                <a:solidFill>
                  <a:schemeClr val="tx1"/>
                </a:solidFill>
                <a:latin typeface="HGP明朝E" panose="02020800000000000000" pitchFamily="18" charset="-128"/>
                <a:ea typeface="HGP明朝E" panose="02020800000000000000" pitchFamily="18" charset="-128"/>
              </a:rPr>
              <a:t>24</a:t>
            </a:r>
            <a:r>
              <a:rPr lang="ja-JP" altLang="en-US" sz="3200">
                <a:solidFill>
                  <a:schemeClr val="tx1"/>
                </a:solidFill>
                <a:latin typeface="HGP明朝E" panose="02020800000000000000" pitchFamily="18" charset="-128"/>
                <a:ea typeface="HGP明朝E" panose="02020800000000000000" pitchFamily="18" charset="-128"/>
              </a:rPr>
              <a:t>時間前</a:t>
            </a:r>
            <a:endParaRPr lang="ja-JP" altLang="en-US" sz="2400">
              <a:solidFill>
                <a:schemeClr val="tx1"/>
              </a:solidFill>
              <a:latin typeface="HGP明朝E" panose="02020800000000000000" pitchFamily="18" charset="-128"/>
              <a:ea typeface="HGP明朝E" panose="02020800000000000000" pitchFamily="18" charset="-128"/>
            </a:endParaRPr>
          </a:p>
        </p:txBody>
      </p:sp>
      <p:sp>
        <p:nvSpPr>
          <p:cNvPr id="6" name="正方形/長方形 5"/>
          <p:cNvSpPr/>
          <p:nvPr/>
        </p:nvSpPr>
        <p:spPr>
          <a:xfrm>
            <a:off x="279399" y="5600738"/>
            <a:ext cx="11565468" cy="131735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a:solidFill>
                  <a:schemeClr val="tx1"/>
                </a:solidFill>
              </a:rPr>
              <a:t>雪に関する〇〇県気象情報　</a:t>
            </a:r>
            <a:endParaRPr lang="en-US" altLang="ja-JP" sz="2400" b="1">
              <a:solidFill>
                <a:schemeClr val="tx1"/>
              </a:solidFill>
            </a:endParaRPr>
          </a:p>
          <a:p>
            <a:r>
              <a:rPr lang="ja-JP" altLang="en-US" sz="2400" b="1">
                <a:solidFill>
                  <a:schemeClr val="tx1"/>
                </a:solidFill>
              </a:rPr>
              <a:t>　</a:t>
            </a:r>
            <a:r>
              <a:rPr lang="ja-JP" altLang="en-US" sz="2400">
                <a:solidFill>
                  <a:schemeClr val="tx1"/>
                </a:solidFill>
              </a:rPr>
              <a:t>注意報基準に関係なく、冬季における最初の積雪や大学入学共通テストの様に社会的影響が大きい場合に発表する。</a:t>
            </a:r>
            <a:endParaRPr lang="en-US" altLang="ja-JP" sz="2400">
              <a:solidFill>
                <a:schemeClr val="tx1"/>
              </a:solidFill>
            </a:endParaRPr>
          </a:p>
        </p:txBody>
      </p:sp>
      <p:sp>
        <p:nvSpPr>
          <p:cNvPr id="7" name="正方形/長方形 6"/>
          <p:cNvSpPr/>
          <p:nvPr/>
        </p:nvSpPr>
        <p:spPr>
          <a:xfrm>
            <a:off x="4464029" y="784227"/>
            <a:ext cx="5342467" cy="58840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a:solidFill>
                  <a:srgbClr val="FF0000"/>
                </a:solidFill>
              </a:rPr>
              <a:t>大雪は注意報級で気象情報を発表！</a:t>
            </a:r>
            <a:endParaRPr lang="en-US" altLang="ja-JP" sz="2400">
              <a:solidFill>
                <a:srgbClr val="FF0000"/>
              </a:solidFill>
            </a:endParaRPr>
          </a:p>
        </p:txBody>
      </p:sp>
      <p:pic>
        <p:nvPicPr>
          <p:cNvPr id="8" name="図 7"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0350" y="1849542"/>
            <a:ext cx="6611585" cy="3796538"/>
          </a:xfrm>
          <a:prstGeom prst="rect">
            <a:avLst/>
          </a:prstGeom>
        </p:spPr>
      </p:pic>
      <p:pic>
        <p:nvPicPr>
          <p:cNvPr id="2" name="図 1" descr="画面の領域"/>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399" y="2043088"/>
            <a:ext cx="4809111" cy="3500438"/>
          </a:xfrm>
          <a:prstGeom prst="rect">
            <a:avLst/>
          </a:prstGeom>
          <a:ln w="12700">
            <a:solidFill>
              <a:schemeClr val="tx1"/>
            </a:solidFill>
          </a:ln>
        </p:spPr>
      </p:pic>
      <p:sp>
        <p:nvSpPr>
          <p:cNvPr id="10" name="正方形/長方形 9"/>
          <p:cNvSpPr/>
          <p:nvPr/>
        </p:nvSpPr>
        <p:spPr>
          <a:xfrm>
            <a:off x="2206615" y="4492057"/>
            <a:ext cx="2671234" cy="72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a:solidFill>
                  <a:srgbClr val="FF0000"/>
                </a:solidFill>
              </a:rPr>
              <a:t>24</a:t>
            </a:r>
            <a:r>
              <a:rPr lang="ja-JP" altLang="en-US" sz="2400">
                <a:solidFill>
                  <a:srgbClr val="FF0000"/>
                </a:solidFill>
              </a:rPr>
              <a:t>時間以降は</a:t>
            </a:r>
            <a:endParaRPr lang="en-US" altLang="ja-JP" sz="2400">
              <a:solidFill>
                <a:srgbClr val="FF0000"/>
              </a:solidFill>
            </a:endParaRPr>
          </a:p>
          <a:p>
            <a:r>
              <a:rPr lang="ja-JP" altLang="en-US" sz="2400">
                <a:solidFill>
                  <a:srgbClr val="FF0000"/>
                </a:solidFill>
              </a:rPr>
              <a:t>幅を持たせた表現</a:t>
            </a:r>
            <a:endParaRPr lang="en-US" altLang="ja-JP" sz="2400">
              <a:solidFill>
                <a:srgbClr val="FF0000"/>
              </a:solidFill>
            </a:endParaRPr>
          </a:p>
        </p:txBody>
      </p:sp>
      <p:sp>
        <p:nvSpPr>
          <p:cNvPr id="11" name="正方形/長方形 10"/>
          <p:cNvSpPr/>
          <p:nvPr/>
        </p:nvSpPr>
        <p:spPr>
          <a:xfrm>
            <a:off x="1961081" y="2705613"/>
            <a:ext cx="2915719" cy="72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a:solidFill>
                  <a:srgbClr val="FF0000"/>
                </a:solidFill>
              </a:rPr>
              <a:t>山地と平地を区別</a:t>
            </a:r>
            <a:endParaRPr lang="en-US" altLang="ja-JP" sz="240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43"/>
          <p:cNvSpPr/>
          <p:nvPr/>
        </p:nvSpPr>
        <p:spPr>
          <a:xfrm>
            <a:off x="-4457742" y="-113866"/>
            <a:ext cx="17843542" cy="864096"/>
          </a:xfrm>
          <a:prstGeom prst="ellipse">
            <a:avLst/>
          </a:prstGeom>
          <a:no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a:solidFill>
                  <a:schemeClr val="tx1"/>
                </a:solidFill>
                <a:latin typeface="HGP明朝E" panose="02020800000000000000" pitchFamily="18" charset="-128"/>
                <a:ea typeface="HGP明朝E" panose="02020800000000000000" pitchFamily="18" charset="-128"/>
              </a:rPr>
              <a:t>段階的に発表される大雪に関する気象情報と対応　</a:t>
            </a:r>
            <a:endParaRPr lang="ja-JP" altLang="en-US" sz="2400">
              <a:solidFill>
                <a:schemeClr val="tx1"/>
              </a:solidFill>
              <a:latin typeface="HGP明朝E" panose="02020800000000000000" pitchFamily="18" charset="-128"/>
              <a:ea typeface="HGP明朝E" panose="02020800000000000000" pitchFamily="18" charset="-128"/>
            </a:endParaRPr>
          </a:p>
        </p:txBody>
      </p:sp>
      <p:sp>
        <p:nvSpPr>
          <p:cNvPr id="26" name="正方形/長方形 25"/>
          <p:cNvSpPr/>
          <p:nvPr/>
        </p:nvSpPr>
        <p:spPr>
          <a:xfrm>
            <a:off x="132696" y="627273"/>
            <a:ext cx="4171969" cy="464626"/>
          </a:xfrm>
          <a:prstGeom prst="rect">
            <a:avLst/>
          </a:prstGeom>
          <a:solidFill>
            <a:srgbClr val="00206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a:solidFill>
                  <a:schemeClr val="bg1"/>
                </a:solidFill>
              </a:rPr>
              <a:t>大雪に関する福岡県気象情報</a:t>
            </a:r>
          </a:p>
        </p:txBody>
      </p:sp>
      <p:pic>
        <p:nvPicPr>
          <p:cNvPr id="3" name="図形 2"/>
          <p:cNvPicPr>
            <a:picLocks noChangeAspect="1"/>
          </p:cNvPicPr>
          <p:nvPr/>
        </p:nvPicPr>
        <p:blipFill>
          <a:blip r:embed="rId3"/>
          <a:stretch>
            <a:fillRect/>
          </a:stretch>
        </p:blipFill>
        <p:spPr>
          <a:xfrm>
            <a:off x="2075815" y="4254500"/>
            <a:ext cx="6414770" cy="2113280"/>
          </a:xfrm>
          <a:prstGeom prst="rect">
            <a:avLst/>
          </a:prstGeom>
        </p:spPr>
      </p:pic>
      <p:pic>
        <p:nvPicPr>
          <p:cNvPr id="2" name="図形 1"/>
          <p:cNvPicPr>
            <a:picLocks noChangeAspect="1"/>
          </p:cNvPicPr>
          <p:nvPr/>
        </p:nvPicPr>
        <p:blipFill>
          <a:blip r:embed="rId3"/>
          <a:stretch>
            <a:fillRect/>
          </a:stretch>
        </p:blipFill>
        <p:spPr>
          <a:xfrm>
            <a:off x="132080" y="4254500"/>
            <a:ext cx="8819515" cy="2466975"/>
          </a:xfrm>
          <a:prstGeom prst="rect">
            <a:avLst/>
          </a:prstGeom>
          <a:ln w="12700" cmpd="sng">
            <a:solidFill>
              <a:schemeClr val="tx1"/>
            </a:solidFill>
            <a:prstDash val="solid"/>
          </a:ln>
        </p:spPr>
      </p:pic>
      <p:sp>
        <p:nvSpPr>
          <p:cNvPr id="8" name="円/楕円 43"/>
          <p:cNvSpPr/>
          <p:nvPr/>
        </p:nvSpPr>
        <p:spPr>
          <a:xfrm>
            <a:off x="6475609" y="750679"/>
            <a:ext cx="3025204" cy="864096"/>
          </a:xfrm>
          <a:prstGeom prst="ellipse">
            <a:avLst/>
          </a:prstGeom>
          <a:no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a:solidFill>
                  <a:schemeClr val="tx1"/>
                </a:solidFill>
                <a:latin typeface="HGP明朝E" panose="02020800000000000000" pitchFamily="18" charset="-128"/>
                <a:ea typeface="HGP明朝E" panose="02020800000000000000" pitchFamily="18" charset="-128"/>
              </a:rPr>
              <a:t>冬型気圧配置</a:t>
            </a:r>
          </a:p>
        </p:txBody>
      </p:sp>
      <p:sp>
        <p:nvSpPr>
          <p:cNvPr id="7" name="円/楕円 43"/>
          <p:cNvSpPr/>
          <p:nvPr/>
        </p:nvSpPr>
        <p:spPr>
          <a:xfrm>
            <a:off x="6631184" y="3675489"/>
            <a:ext cx="3025204" cy="864096"/>
          </a:xfrm>
          <a:prstGeom prst="ellipse">
            <a:avLst/>
          </a:prstGeom>
          <a:no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a:solidFill>
                  <a:schemeClr val="tx1"/>
                </a:solidFill>
                <a:latin typeface="HGP明朝E" panose="02020800000000000000" pitchFamily="18" charset="-128"/>
                <a:ea typeface="HGP明朝E" panose="02020800000000000000" pitchFamily="18" charset="-128"/>
              </a:rPr>
              <a:t>南岸低気圧</a:t>
            </a:r>
          </a:p>
        </p:txBody>
      </p:sp>
      <p:sp>
        <p:nvSpPr>
          <p:cNvPr id="25" name="正方形/長方形 24"/>
          <p:cNvSpPr/>
          <p:nvPr/>
        </p:nvSpPr>
        <p:spPr>
          <a:xfrm>
            <a:off x="9077012" y="2435618"/>
            <a:ext cx="3094033" cy="123921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a:solidFill>
                  <a:schemeClr val="tx1"/>
                </a:solidFill>
              </a:rPr>
              <a:t>筋状の雲</a:t>
            </a:r>
            <a:r>
              <a:rPr lang="en-US" altLang="ja-JP" sz="1500" b="1">
                <a:solidFill>
                  <a:schemeClr val="tx1"/>
                </a:solidFill>
              </a:rPr>
              <a:t> (Longitudinal-mode)</a:t>
            </a:r>
          </a:p>
          <a:p>
            <a:r>
              <a:rPr lang="ja-JP" altLang="en-US" sz="1600">
                <a:solidFill>
                  <a:schemeClr val="tx1"/>
                </a:solidFill>
              </a:rPr>
              <a:t>　風が強く</a:t>
            </a:r>
            <a:r>
              <a:rPr lang="en-US" altLang="ja-JP" sz="1600">
                <a:solidFill>
                  <a:schemeClr val="tx1"/>
                </a:solidFill>
              </a:rPr>
              <a:t>､</a:t>
            </a:r>
            <a:r>
              <a:rPr lang="ja-JP" altLang="en-US" sz="1600">
                <a:solidFill>
                  <a:schemeClr val="tx1"/>
                </a:solidFill>
              </a:rPr>
              <a:t>気温は低く</a:t>
            </a:r>
            <a:r>
              <a:rPr lang="en-US" altLang="ja-JP" sz="1600">
                <a:solidFill>
                  <a:schemeClr val="tx1"/>
                </a:solidFill>
              </a:rPr>
              <a:t>､</a:t>
            </a:r>
            <a:r>
              <a:rPr lang="ja-JP" altLang="en-US" sz="1600">
                <a:solidFill>
                  <a:schemeClr val="tx1"/>
                </a:solidFill>
              </a:rPr>
              <a:t>乾燥</a:t>
            </a:r>
            <a:endParaRPr lang="en-US" altLang="ja-JP" sz="1600">
              <a:solidFill>
                <a:schemeClr val="tx1"/>
              </a:solidFill>
            </a:endParaRPr>
          </a:p>
          <a:p>
            <a:r>
              <a:rPr lang="ja-JP" altLang="en-US" b="1">
                <a:solidFill>
                  <a:schemeClr val="tx1"/>
                </a:solidFill>
              </a:rPr>
              <a:t>代表される注警報</a:t>
            </a:r>
            <a:endParaRPr lang="en-US" altLang="ja-JP" b="1">
              <a:solidFill>
                <a:schemeClr val="tx1"/>
              </a:solidFill>
            </a:endParaRPr>
          </a:p>
          <a:p>
            <a:r>
              <a:rPr lang="ja-JP" altLang="en-US" sz="1600">
                <a:solidFill>
                  <a:schemeClr val="tx1"/>
                </a:solidFill>
              </a:rPr>
              <a:t>　大雪、</a:t>
            </a:r>
            <a:r>
              <a:rPr lang="ja-JP" altLang="en-US" sz="1600">
                <a:solidFill>
                  <a:srgbClr val="FF0000"/>
                </a:solidFill>
              </a:rPr>
              <a:t>暴風雪、低温</a:t>
            </a:r>
            <a:r>
              <a:rPr lang="ja-JP" altLang="en-US" sz="1600">
                <a:solidFill>
                  <a:schemeClr val="tx1"/>
                </a:solidFill>
              </a:rPr>
              <a:t>、</a:t>
            </a:r>
            <a:r>
              <a:rPr lang="en-US" altLang="ja-JP" sz="1600">
                <a:solidFill>
                  <a:schemeClr val="tx1"/>
                </a:solidFill>
              </a:rPr>
              <a:t>(</a:t>
            </a:r>
            <a:r>
              <a:rPr lang="ja-JP" altLang="en-US" sz="1600">
                <a:solidFill>
                  <a:schemeClr val="tx1"/>
                </a:solidFill>
              </a:rPr>
              <a:t>着雪</a:t>
            </a:r>
            <a:r>
              <a:rPr lang="en-US" altLang="ja-JP" sz="1600">
                <a:solidFill>
                  <a:schemeClr val="tx1"/>
                </a:solidFill>
              </a:rPr>
              <a:t>)</a:t>
            </a:r>
            <a:endParaRPr lang="ja-JP" altLang="en-US" sz="1600">
              <a:solidFill>
                <a:schemeClr val="tx1"/>
              </a:solidFill>
            </a:endParaRPr>
          </a:p>
        </p:txBody>
      </p:sp>
      <p:sp>
        <p:nvSpPr>
          <p:cNvPr id="27" name="正方形/長方形 26"/>
          <p:cNvSpPr/>
          <p:nvPr/>
        </p:nvSpPr>
        <p:spPr>
          <a:xfrm>
            <a:off x="9077042" y="5481707"/>
            <a:ext cx="2604052" cy="123921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a:solidFill>
                  <a:schemeClr val="tx1"/>
                </a:solidFill>
              </a:rPr>
              <a:t>中層雲</a:t>
            </a:r>
            <a:r>
              <a:rPr lang="en-US" altLang="ja-JP" b="1">
                <a:solidFill>
                  <a:schemeClr val="tx1"/>
                </a:solidFill>
              </a:rPr>
              <a:t>(</a:t>
            </a:r>
            <a:r>
              <a:rPr lang="ja-JP" altLang="en-US" b="1">
                <a:solidFill>
                  <a:schemeClr val="tx1"/>
                </a:solidFill>
              </a:rPr>
              <a:t>滑昇流</a:t>
            </a:r>
            <a:r>
              <a:rPr lang="en-US" altLang="ja-JP" b="1">
                <a:solidFill>
                  <a:schemeClr val="tx1"/>
                </a:solidFill>
              </a:rPr>
              <a:t>)</a:t>
            </a:r>
          </a:p>
          <a:p>
            <a:r>
              <a:rPr lang="ja-JP" altLang="en-US" sz="1600">
                <a:solidFill>
                  <a:schemeClr val="tx1"/>
                </a:solidFill>
              </a:rPr>
              <a:t> 気温は高め</a:t>
            </a:r>
            <a:r>
              <a:rPr lang="en-US" altLang="ja-JP" sz="1600">
                <a:solidFill>
                  <a:schemeClr val="tx1"/>
                </a:solidFill>
              </a:rPr>
              <a:t>､</a:t>
            </a:r>
            <a:r>
              <a:rPr lang="ja-JP" altLang="en-US" sz="1600">
                <a:solidFill>
                  <a:schemeClr val="tx1"/>
                </a:solidFill>
              </a:rPr>
              <a:t>湿潤</a:t>
            </a:r>
            <a:r>
              <a:rPr lang="en-US" altLang="ja-JP" sz="1600">
                <a:solidFill>
                  <a:schemeClr val="tx1"/>
                </a:solidFill>
              </a:rPr>
              <a:t>､</a:t>
            </a:r>
            <a:r>
              <a:rPr lang="ja-JP" altLang="en-US" sz="1600">
                <a:solidFill>
                  <a:schemeClr val="tx1"/>
                </a:solidFill>
              </a:rPr>
              <a:t>一様性</a:t>
            </a:r>
            <a:endParaRPr lang="en-US" altLang="ja-JP" sz="1600">
              <a:solidFill>
                <a:schemeClr val="tx1"/>
              </a:solidFill>
            </a:endParaRPr>
          </a:p>
          <a:p>
            <a:r>
              <a:rPr lang="ja-JP" altLang="en-US" b="1">
                <a:solidFill>
                  <a:schemeClr val="tx1"/>
                </a:solidFill>
              </a:rPr>
              <a:t>代表される注警報</a:t>
            </a:r>
            <a:endParaRPr lang="en-US" altLang="ja-JP" b="1">
              <a:solidFill>
                <a:schemeClr val="tx1"/>
              </a:solidFill>
            </a:endParaRPr>
          </a:p>
          <a:p>
            <a:r>
              <a:rPr lang="ja-JP" altLang="en-US" sz="1600">
                <a:solidFill>
                  <a:schemeClr val="tx1"/>
                </a:solidFill>
              </a:rPr>
              <a:t>　大雪</a:t>
            </a:r>
            <a:r>
              <a:rPr lang="en-US" altLang="ja-JP" sz="1600">
                <a:solidFill>
                  <a:schemeClr val="tx1"/>
                </a:solidFill>
              </a:rPr>
              <a:t>(</a:t>
            </a:r>
            <a:r>
              <a:rPr lang="ja-JP" altLang="en-US" sz="1600">
                <a:solidFill>
                  <a:srgbClr val="FF0000"/>
                </a:solidFill>
              </a:rPr>
              <a:t>ボタ雪</a:t>
            </a:r>
            <a:r>
              <a:rPr lang="en-US" altLang="ja-JP" sz="1600">
                <a:solidFill>
                  <a:schemeClr val="tx1"/>
                </a:solidFill>
              </a:rPr>
              <a:t>)</a:t>
            </a:r>
            <a:r>
              <a:rPr lang="ja-JP" altLang="en-US" sz="1600" err="1">
                <a:solidFill>
                  <a:schemeClr val="tx1"/>
                </a:solidFill>
              </a:rPr>
              <a:t>、</a:t>
            </a:r>
            <a:r>
              <a:rPr lang="ja-JP" altLang="en-US" sz="1600">
                <a:solidFill>
                  <a:srgbClr val="FF0000"/>
                </a:solidFill>
              </a:rPr>
              <a:t>着雪</a:t>
            </a:r>
          </a:p>
        </p:txBody>
      </p:sp>
      <p:pic>
        <p:nvPicPr>
          <p:cNvPr id="9" name="図形 8"/>
          <p:cNvPicPr>
            <a:picLocks noChangeAspect="1"/>
          </p:cNvPicPr>
          <p:nvPr/>
        </p:nvPicPr>
        <p:blipFill>
          <a:blip r:embed="rId4"/>
          <a:stretch>
            <a:fillRect/>
          </a:stretch>
        </p:blipFill>
        <p:spPr>
          <a:xfrm>
            <a:off x="132715" y="1388110"/>
            <a:ext cx="8818880" cy="2287270"/>
          </a:xfrm>
          <a:prstGeom prst="rect">
            <a:avLst/>
          </a:prstGeom>
          <a:ln w="12700">
            <a:solidFill>
              <a:schemeClr val="tx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43"/>
          <p:cNvSpPr/>
          <p:nvPr/>
        </p:nvSpPr>
        <p:spPr>
          <a:xfrm>
            <a:off x="-4457742" y="-113866"/>
            <a:ext cx="17843542" cy="864096"/>
          </a:xfrm>
          <a:prstGeom prst="ellipse">
            <a:avLst/>
          </a:prstGeom>
          <a:no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a:solidFill>
                  <a:schemeClr val="tx1"/>
                </a:solidFill>
                <a:latin typeface="HGP明朝E" panose="02020800000000000000" pitchFamily="18" charset="-128"/>
                <a:ea typeface="HGP明朝E" panose="02020800000000000000" pitchFamily="18" charset="-128"/>
              </a:rPr>
              <a:t>段階的に発表される大雪に関する気象情報と対応　</a:t>
            </a:r>
            <a:endParaRPr lang="ja-JP" altLang="en-US" sz="2400">
              <a:solidFill>
                <a:schemeClr val="tx1"/>
              </a:solidFill>
              <a:latin typeface="HGP明朝E" panose="02020800000000000000" pitchFamily="18" charset="-128"/>
              <a:ea typeface="HGP明朝E" panose="02020800000000000000" pitchFamily="18" charset="-128"/>
            </a:endParaRPr>
          </a:p>
        </p:txBody>
      </p:sp>
      <p:sp>
        <p:nvSpPr>
          <p:cNvPr id="26" name="正方形/長方形 25"/>
          <p:cNvSpPr/>
          <p:nvPr/>
        </p:nvSpPr>
        <p:spPr>
          <a:xfrm>
            <a:off x="120631" y="850793"/>
            <a:ext cx="4298969" cy="464626"/>
          </a:xfrm>
          <a:prstGeom prst="rect">
            <a:avLst/>
          </a:prstGeom>
          <a:solidFill>
            <a:srgbClr val="00206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a:solidFill>
                  <a:schemeClr val="bg1"/>
                </a:solidFill>
              </a:rPr>
              <a:t>大雪に関する福岡県気象情報</a:t>
            </a:r>
          </a:p>
        </p:txBody>
      </p:sp>
      <p:sp>
        <p:nvSpPr>
          <p:cNvPr id="12" name="正方形/長方形 11"/>
          <p:cNvSpPr/>
          <p:nvPr/>
        </p:nvSpPr>
        <p:spPr>
          <a:xfrm>
            <a:off x="4616429" y="788904"/>
            <a:ext cx="5342467" cy="58840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a:solidFill>
                  <a:srgbClr val="FF0000"/>
                </a:solidFill>
              </a:rPr>
              <a:t>一層の警戒を呼び掛ける府県情報</a:t>
            </a:r>
            <a:endParaRPr lang="en-US" altLang="ja-JP" sz="2400">
              <a:solidFill>
                <a:srgbClr val="FF0000"/>
              </a:solidFill>
            </a:endParaRPr>
          </a:p>
        </p:txBody>
      </p:sp>
      <p:sp>
        <p:nvSpPr>
          <p:cNvPr id="13" name="正方形/長方形 12"/>
          <p:cNvSpPr/>
          <p:nvPr/>
        </p:nvSpPr>
        <p:spPr>
          <a:xfrm>
            <a:off x="1283417" y="1510623"/>
            <a:ext cx="8998630" cy="1107996"/>
          </a:xfrm>
          <a:prstGeom prst="rect">
            <a:avLst/>
          </a:prstGeom>
          <a:ln>
            <a:solidFill>
              <a:schemeClr val="tx1"/>
            </a:solidFill>
          </a:ln>
        </p:spPr>
        <p:txBody>
          <a:bodyPr>
            <a:spAutoFit/>
          </a:bodyPr>
          <a:lstStyle/>
          <a:p>
            <a:r>
              <a:rPr lang="ja-JP" altLang="en-US" b="1"/>
              <a:t>大雪に関する気象情報</a:t>
            </a:r>
            <a:r>
              <a:rPr lang="ja-JP" altLang="en-US"/>
              <a:t>（</a:t>
            </a:r>
            <a:r>
              <a:rPr lang="ja-JP" altLang="en-US" u="sng"/>
              <a:t>大雪に対する</a:t>
            </a:r>
            <a:r>
              <a:rPr lang="ja-JP" altLang="en-US" u="sng">
                <a:solidFill>
                  <a:srgbClr val="FF0000"/>
                </a:solidFill>
              </a:rPr>
              <a:t>厳重な警戒</a:t>
            </a:r>
            <a:r>
              <a:rPr lang="ja-JP" altLang="en-US"/>
              <a:t>を呼びかけ）</a:t>
            </a:r>
          </a:p>
          <a:p>
            <a:r>
              <a:rPr lang="ja-JP" altLang="en-US" sz="1600" u="sng"/>
              <a:t>降雪が</a:t>
            </a:r>
            <a:r>
              <a:rPr lang="ja-JP" altLang="en-US" sz="1600" u="sng">
                <a:solidFill>
                  <a:srgbClr val="FF0000"/>
                </a:solidFill>
              </a:rPr>
              <a:t>大雪警報の基準を大幅に上回る</a:t>
            </a:r>
            <a:r>
              <a:rPr lang="ja-JP" altLang="en-US" sz="1600"/>
              <a:t>場合や、</a:t>
            </a:r>
            <a:r>
              <a:rPr lang="ja-JP" altLang="en-US" sz="1600" u="sng"/>
              <a:t>普段雪の少ない地域で大雪警報級の降雪が予想</a:t>
            </a:r>
            <a:r>
              <a:rPr lang="ja-JP" altLang="en-US" sz="1600"/>
              <a:t>され、重大な災害の発生の可能性が高まり、一層の警戒が必要となる場合に発表する気象情報</a:t>
            </a:r>
            <a:endParaRPr lang="en-US" altLang="ja-JP" sz="1600"/>
          </a:p>
          <a:p>
            <a:pPr marL="285750" indent="-285750">
              <a:buFont typeface="Arial" panose="020B0604020202020204" pitchFamily="34" charset="0"/>
              <a:buChar char="•"/>
            </a:pPr>
            <a:r>
              <a:rPr lang="ja-JP" altLang="en-US" sz="1600"/>
              <a:t>厳重な警戒を呼びかける、</a:t>
            </a:r>
            <a:r>
              <a:rPr lang="ja-JP" altLang="en-US" sz="1600" u="sng"/>
              <a:t>文章形式</a:t>
            </a:r>
            <a:r>
              <a:rPr lang="ja-JP" altLang="en-US" sz="1600"/>
              <a:t>または見出し文のみの</a:t>
            </a:r>
            <a:r>
              <a:rPr lang="ja-JP" altLang="en-US" sz="1600">
                <a:solidFill>
                  <a:srgbClr val="FF0000"/>
                </a:solidFill>
              </a:rPr>
              <a:t>短文形式</a:t>
            </a:r>
            <a:r>
              <a:rPr lang="ja-JP" altLang="en-US" sz="1600"/>
              <a:t>の気象情報</a:t>
            </a:r>
            <a:endParaRPr lang="ja-JP" altLang="en-US" sz="1400"/>
          </a:p>
        </p:txBody>
      </p:sp>
      <p:sp>
        <p:nvSpPr>
          <p:cNvPr id="16" name="正方形/長方形 15"/>
          <p:cNvSpPr/>
          <p:nvPr/>
        </p:nvSpPr>
        <p:spPr>
          <a:xfrm>
            <a:off x="970150" y="4916288"/>
            <a:ext cx="10112715" cy="1754326"/>
          </a:xfrm>
          <a:prstGeom prst="rect">
            <a:avLst/>
          </a:prstGeom>
          <a:ln>
            <a:solidFill>
              <a:schemeClr val="tx1"/>
            </a:solidFill>
          </a:ln>
        </p:spPr>
        <p:txBody>
          <a:bodyPr wrap="square">
            <a:spAutoFit/>
          </a:bodyPr>
          <a:lstStyle/>
          <a:p>
            <a:r>
              <a:rPr lang="ja-JP" altLang="en-US">
                <a:latin typeface="HG丸ｺﾞｼｯｸM-PRO" panose="020F0400000000000000" pitchFamily="50" charset="-128"/>
                <a:ea typeface="HG丸ｺﾞｼｯｸM-PRO" panose="020F0400000000000000" pitchFamily="50" charset="-128"/>
                <a:cs typeface="メイリオ" panose="020B0604030504040204" pitchFamily="50" charset="-128"/>
              </a:rPr>
              <a:t>暴風雪と高波及び大雪に関する福岡県気象情報　第〇号</a:t>
            </a:r>
          </a:p>
          <a:p>
            <a:r>
              <a:rPr lang="ja-JP" altLang="en-US">
                <a:latin typeface="HG丸ｺﾞｼｯｸM-PRO" panose="020F0400000000000000" pitchFamily="50" charset="-128"/>
                <a:ea typeface="HG丸ｺﾞｼｯｸM-PRO" panose="020F0400000000000000" pitchFamily="50" charset="-128"/>
                <a:cs typeface="メイリオ" panose="020B0604030504040204" pitchFamily="50" charset="-128"/>
              </a:rPr>
              <a:t>　　　　　　　　　　　　　　　　　　　　　令和〇年〇月〇日〇時〇分　福岡管区気象台発表</a:t>
            </a:r>
          </a:p>
          <a:p>
            <a:r>
              <a:rPr lang="ja-JP" altLang="en-US">
                <a:latin typeface="HG丸ｺﾞｼｯｸM-PRO" panose="020F0400000000000000" pitchFamily="50" charset="-128"/>
                <a:ea typeface="HG丸ｺﾞｼｯｸM-PRO" panose="020F0400000000000000" pitchFamily="50" charset="-128"/>
                <a:cs typeface="メイリオ" panose="020B0604030504040204" pitchFamily="50" charset="-128"/>
              </a:rPr>
              <a:t>（見出し）</a:t>
            </a:r>
          </a:p>
          <a:p>
            <a:r>
              <a:rPr lang="ja-JP" altLang="en-US">
                <a:latin typeface="HG丸ｺﾞｼｯｸM-PRO" panose="020F0400000000000000" pitchFamily="50" charset="-128"/>
                <a:ea typeface="HG丸ｺﾞｼｯｸM-PRO" panose="020F0400000000000000" pitchFamily="50" charset="-128"/>
                <a:cs typeface="メイリオ" panose="020B0604030504040204" pitchFamily="50" charset="-128"/>
              </a:rPr>
              <a:t>　降雪量は、令和〇年〇月〇日の大雪を超える見込みです。</a:t>
            </a:r>
          </a:p>
          <a:p>
            <a:r>
              <a:rPr lang="ja-JP" altLang="en-US">
                <a:latin typeface="HG丸ｺﾞｼｯｸM-PRO" panose="020F0400000000000000" pitchFamily="50" charset="-128"/>
                <a:ea typeface="HG丸ｺﾞｼｯｸM-PRO" panose="020F0400000000000000" pitchFamily="50" charset="-128"/>
                <a:cs typeface="メイリオ" panose="020B0604030504040204" pitchFamily="50" charset="-128"/>
              </a:rPr>
              <a:t>（本文）</a:t>
            </a:r>
          </a:p>
          <a:p>
            <a:r>
              <a:rPr lang="ja-JP" altLang="en-US">
                <a:latin typeface="HG丸ｺﾞｼｯｸM-PRO" panose="020F0400000000000000" pitchFamily="50" charset="-128"/>
                <a:ea typeface="HG丸ｺﾞｼｯｸM-PRO" panose="020F0400000000000000" pitchFamily="50" charset="-128"/>
                <a:cs typeface="メイリオ" panose="020B0604030504040204" pitchFamily="50" charset="-128"/>
              </a:rPr>
              <a:t>　なし</a:t>
            </a:r>
          </a:p>
        </p:txBody>
      </p:sp>
      <p:sp>
        <p:nvSpPr>
          <p:cNvPr id="17" name="正方形/長方形 16"/>
          <p:cNvSpPr/>
          <p:nvPr/>
        </p:nvSpPr>
        <p:spPr>
          <a:xfrm>
            <a:off x="970150" y="2751791"/>
            <a:ext cx="10112715" cy="2031325"/>
          </a:xfrm>
          <a:prstGeom prst="rect">
            <a:avLst/>
          </a:prstGeom>
          <a:ln>
            <a:solidFill>
              <a:schemeClr val="tx1"/>
            </a:solidFill>
          </a:ln>
        </p:spPr>
        <p:txBody>
          <a:bodyPr wrap="square">
            <a:spAutoFit/>
          </a:bodyPr>
          <a:lstStyle/>
          <a:p>
            <a:r>
              <a:rPr lang="ja-JP" altLang="en-US">
                <a:latin typeface="HG丸ｺﾞｼｯｸM-PRO" panose="020F0400000000000000" pitchFamily="50" charset="-128"/>
                <a:ea typeface="HG丸ｺﾞｼｯｸM-PRO" panose="020F0400000000000000" pitchFamily="50" charset="-128"/>
                <a:cs typeface="メイリオ" panose="020B0604030504040204" pitchFamily="50" charset="-128"/>
              </a:rPr>
              <a:t>暴風雪と高波及び大雪に関する福岡県気象情報　第〇号</a:t>
            </a:r>
          </a:p>
          <a:p>
            <a:r>
              <a:rPr lang="ja-JP" altLang="en-US">
                <a:latin typeface="HG丸ｺﾞｼｯｸM-PRO" panose="020F0400000000000000" pitchFamily="50" charset="-128"/>
                <a:ea typeface="HG丸ｺﾞｼｯｸM-PRO" panose="020F0400000000000000" pitchFamily="50" charset="-128"/>
                <a:cs typeface="メイリオ" panose="020B0604030504040204" pitchFamily="50" charset="-128"/>
              </a:rPr>
              <a:t>　　　　　　　　　　　　　　　　　　　　　令和〇年〇月〇日〇時〇分　福岡管区気象台発表</a:t>
            </a:r>
          </a:p>
          <a:p>
            <a:r>
              <a:rPr lang="ja-JP" altLang="en-US">
                <a:latin typeface="HG丸ｺﾞｼｯｸM-PRO" panose="020F0400000000000000" pitchFamily="50" charset="-128"/>
                <a:ea typeface="HG丸ｺﾞｼｯｸM-PRO" panose="020F0400000000000000" pitchFamily="50" charset="-128"/>
                <a:cs typeface="メイリオ" panose="020B0604030504040204" pitchFamily="50" charset="-128"/>
              </a:rPr>
              <a:t>（見出し）</a:t>
            </a:r>
          </a:p>
          <a:p>
            <a:r>
              <a:rPr lang="ja-JP" altLang="en-US">
                <a:latin typeface="HG丸ｺﾞｼｯｸM-PRO" panose="020F0400000000000000" pitchFamily="50" charset="-128"/>
                <a:ea typeface="HG丸ｺﾞｼｯｸM-PRO" panose="020F0400000000000000" pitchFamily="50" charset="-128"/>
                <a:cs typeface="メイリオ" panose="020B0604030504040204" pitchFamily="50" charset="-128"/>
              </a:rPr>
              <a:t>　〇地方において、数年に一度の大雪が見込まれています。〇日〇にかけて、大雪、路面の凍結による大規模な交通傷害等に厳重に警戒してください。</a:t>
            </a:r>
          </a:p>
          <a:p>
            <a:r>
              <a:rPr lang="ja-JP" altLang="en-US">
                <a:latin typeface="HG丸ｺﾞｼｯｸM-PRO" panose="020F0400000000000000" pitchFamily="50" charset="-128"/>
                <a:ea typeface="HG丸ｺﾞｼｯｸM-PRO" panose="020F0400000000000000" pitchFamily="50" charset="-128"/>
                <a:cs typeface="メイリオ" panose="020B0604030504040204" pitchFamily="50" charset="-128"/>
              </a:rPr>
              <a:t>（本文）</a:t>
            </a:r>
          </a:p>
          <a:p>
            <a:r>
              <a:rPr lang="ja-JP" altLang="en-US">
                <a:latin typeface="HG丸ｺﾞｼｯｸM-PRO" panose="020F0400000000000000" pitchFamily="50" charset="-128"/>
                <a:ea typeface="HG丸ｺﾞｼｯｸM-PRO" panose="020F0400000000000000" pitchFamily="50" charset="-128"/>
                <a:cs typeface="メイリオ" panose="020B0604030504040204" pitchFamily="50" charset="-128"/>
              </a:rPr>
              <a:t>　なし</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43"/>
          <p:cNvSpPr/>
          <p:nvPr/>
        </p:nvSpPr>
        <p:spPr>
          <a:xfrm>
            <a:off x="-4457742" y="-113866"/>
            <a:ext cx="17843542" cy="864096"/>
          </a:xfrm>
          <a:prstGeom prst="ellipse">
            <a:avLst/>
          </a:prstGeom>
          <a:no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a:solidFill>
                  <a:schemeClr val="tx1"/>
                </a:solidFill>
                <a:latin typeface="HGP明朝E" panose="02020800000000000000" pitchFamily="18" charset="-128"/>
                <a:ea typeface="HGP明朝E" panose="02020800000000000000" pitchFamily="18" charset="-128"/>
              </a:rPr>
              <a:t>段階的に発表される大雪に関する気象情報と対応　</a:t>
            </a:r>
            <a:endParaRPr lang="ja-JP" altLang="en-US" sz="2400">
              <a:solidFill>
                <a:schemeClr val="tx1"/>
              </a:solidFill>
              <a:latin typeface="HGP明朝E" panose="02020800000000000000" pitchFamily="18" charset="-128"/>
              <a:ea typeface="HGP明朝E" panose="02020800000000000000" pitchFamily="18" charset="-128"/>
            </a:endParaRPr>
          </a:p>
        </p:txBody>
      </p:sp>
      <p:sp>
        <p:nvSpPr>
          <p:cNvPr id="6" name="正方形/長方形 5"/>
          <p:cNvSpPr/>
          <p:nvPr/>
        </p:nvSpPr>
        <p:spPr>
          <a:xfrm>
            <a:off x="154498" y="750230"/>
            <a:ext cx="2918902" cy="464626"/>
          </a:xfrm>
          <a:prstGeom prst="rect">
            <a:avLst/>
          </a:prstGeom>
          <a:solidFill>
            <a:srgbClr val="00206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a:solidFill>
                  <a:schemeClr val="bg1"/>
                </a:solidFill>
              </a:rPr>
              <a:t>大雪特別警報</a:t>
            </a:r>
          </a:p>
        </p:txBody>
      </p:sp>
      <p:pic>
        <p:nvPicPr>
          <p:cNvPr id="9" name="図 8"/>
          <p:cNvPicPr>
            <a:picLocks noChangeAspect="1"/>
          </p:cNvPicPr>
          <p:nvPr/>
        </p:nvPicPr>
        <p:blipFill>
          <a:blip r:embed="rId3"/>
          <a:stretch>
            <a:fillRect/>
          </a:stretch>
        </p:blipFill>
        <p:spPr>
          <a:xfrm>
            <a:off x="325456" y="2247329"/>
            <a:ext cx="5177877" cy="4308390"/>
          </a:xfrm>
          <a:prstGeom prst="rect">
            <a:avLst/>
          </a:prstGeom>
        </p:spPr>
      </p:pic>
      <p:sp>
        <p:nvSpPr>
          <p:cNvPr id="10" name="コンテンツ プレースホルダー 4"/>
          <p:cNvSpPr txBox="1"/>
          <p:nvPr/>
        </p:nvSpPr>
        <p:spPr>
          <a:xfrm>
            <a:off x="816522" y="1450681"/>
            <a:ext cx="10926745" cy="695719"/>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a:t>記録的な大雪（府県程度の広がりをもって</a:t>
            </a:r>
            <a:r>
              <a:rPr lang="en-US" altLang="ja-JP"/>
              <a:t>50</a:t>
            </a:r>
            <a:r>
              <a:rPr lang="ja-JP" altLang="en-US"/>
              <a:t>年に一度の積雪深）となり、</a:t>
            </a:r>
            <a:endParaRPr lang="en-US" altLang="ja-JP"/>
          </a:p>
          <a:p>
            <a:pPr algn="l"/>
            <a:r>
              <a:rPr lang="ja-JP" altLang="en-US"/>
              <a:t>且つ、その後も警報級の降雪が丸一日程度以上続くと予想される場合に発表。</a:t>
            </a:r>
            <a:endParaRPr lang="en-US" altLang="ja-JP"/>
          </a:p>
          <a:p>
            <a:endParaRPr lang="en-US" altLang="ja-JP"/>
          </a:p>
        </p:txBody>
      </p:sp>
      <p:sp>
        <p:nvSpPr>
          <p:cNvPr id="12" name="乗算 11"/>
          <p:cNvSpPr/>
          <p:nvPr/>
        </p:nvSpPr>
        <p:spPr>
          <a:xfrm>
            <a:off x="8517467" y="1022383"/>
            <a:ext cx="541867" cy="52493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5857175" y="2796387"/>
            <a:ext cx="5886092" cy="1753235"/>
          </a:xfrm>
          <a:prstGeom prst="rect">
            <a:avLst/>
          </a:prstGeom>
          <a:ln>
            <a:solidFill>
              <a:schemeClr val="tx1"/>
            </a:solidFill>
          </a:ln>
        </p:spPr>
        <p:txBody>
          <a:bodyPr wrap="square">
            <a:spAutoFit/>
          </a:bodyPr>
          <a:lstStyle/>
          <a:p>
            <a:r>
              <a:rPr lang="ja-JP" altLang="en-US" b="1"/>
              <a:t>少雪地（九州や太平洋側）</a:t>
            </a:r>
            <a:r>
              <a:rPr lang="ja-JP" altLang="en-US"/>
              <a:t>は、</a:t>
            </a:r>
            <a:r>
              <a:rPr lang="en-US" altLang="ja-JP"/>
              <a:t>50</a:t>
            </a:r>
            <a:r>
              <a:rPr lang="ja-JP" altLang="en-US"/>
              <a:t>年に</a:t>
            </a:r>
            <a:r>
              <a:rPr lang="en-US" altLang="ja-JP"/>
              <a:t>1</a:t>
            </a:r>
            <a:r>
              <a:rPr lang="ja-JP" altLang="en-US"/>
              <a:t>度の</a:t>
            </a:r>
            <a:endParaRPr lang="en-US" altLang="ja-JP"/>
          </a:p>
          <a:p>
            <a:r>
              <a:rPr lang="ja-JP" altLang="en-US"/>
              <a:t>積雪深もごく小さいこと（信頼性が低いため）、</a:t>
            </a:r>
            <a:endParaRPr lang="en-US" altLang="ja-JP"/>
          </a:p>
          <a:p>
            <a:r>
              <a:rPr lang="ja-JP" altLang="en-US">
                <a:solidFill>
                  <a:srgbClr val="FF0000"/>
                </a:solidFill>
              </a:rPr>
              <a:t>参考値</a:t>
            </a:r>
            <a:r>
              <a:rPr lang="ja-JP" altLang="en-US"/>
              <a:t>として扱う。</a:t>
            </a:r>
          </a:p>
          <a:p>
            <a:r>
              <a:rPr lang="ja-JP" altLang="en-US"/>
              <a:t>「</a:t>
            </a:r>
            <a:r>
              <a:rPr lang="ja-JP" altLang="en-US">
                <a:solidFill>
                  <a:srgbClr val="FF0000"/>
                </a:solidFill>
              </a:rPr>
              <a:t>大雪警報を発表した後、さらに丸一日程度警報級</a:t>
            </a:r>
            <a:endParaRPr lang="en-US" altLang="ja-JP">
              <a:solidFill>
                <a:srgbClr val="FF0000"/>
              </a:solidFill>
            </a:endParaRPr>
          </a:p>
          <a:p>
            <a:r>
              <a:rPr lang="ja-JP" altLang="en-US">
                <a:solidFill>
                  <a:srgbClr val="FF0000"/>
                </a:solidFill>
              </a:rPr>
              <a:t>の降雪が発現すると予想される時</a:t>
            </a:r>
            <a:r>
              <a:rPr lang="ja-JP" altLang="en-US"/>
              <a:t>」発表について検討を開始する。</a:t>
            </a:r>
            <a:endParaRPr lang="en-US" altLang="ja-JP"/>
          </a:p>
        </p:txBody>
      </p:sp>
      <p:sp>
        <p:nvSpPr>
          <p:cNvPr id="15" name="正方形/長方形 14"/>
          <p:cNvSpPr/>
          <p:nvPr/>
        </p:nvSpPr>
        <p:spPr>
          <a:xfrm>
            <a:off x="5845354" y="5243175"/>
            <a:ext cx="5886092" cy="923330"/>
          </a:xfrm>
          <a:prstGeom prst="rect">
            <a:avLst/>
          </a:prstGeom>
          <a:ln>
            <a:solidFill>
              <a:schemeClr val="tx1"/>
            </a:solidFill>
          </a:ln>
        </p:spPr>
        <p:txBody>
          <a:bodyPr wrap="square">
            <a:spAutoFit/>
          </a:bodyPr>
          <a:lstStyle/>
          <a:p>
            <a:r>
              <a:rPr lang="ja-JP" altLang="en-US"/>
              <a:t>全ての二次細分区域（市町村）で大雪警報の発表基準を下回った場合に特別警報の対応を終了することを基本とする。（特別警報から注意報へ切り替え）</a:t>
            </a:r>
            <a:endParaRPr lang="en-US" altLang="ja-JP"/>
          </a:p>
        </p:txBody>
      </p:sp>
      <p:sp>
        <p:nvSpPr>
          <p:cNvPr id="16" name="円/楕円 43"/>
          <p:cNvSpPr/>
          <p:nvPr/>
        </p:nvSpPr>
        <p:spPr>
          <a:xfrm>
            <a:off x="5003799" y="2278879"/>
            <a:ext cx="4656667" cy="496270"/>
          </a:xfrm>
          <a:prstGeom prst="ellipse">
            <a:avLst/>
          </a:prstGeom>
          <a:no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a:solidFill>
                  <a:schemeClr val="tx1"/>
                </a:solidFill>
                <a:latin typeface="HGP明朝E" panose="02020800000000000000" pitchFamily="18" charset="-128"/>
                <a:ea typeface="HGP明朝E" panose="02020800000000000000" pitchFamily="18" charset="-128"/>
              </a:rPr>
              <a:t>大雪特別警報</a:t>
            </a:r>
            <a:r>
              <a:rPr lang="ja-JP" altLang="en-US" sz="2400">
                <a:solidFill>
                  <a:schemeClr val="tx1"/>
                </a:solidFill>
                <a:latin typeface="HGP明朝E" panose="02020800000000000000" pitchFamily="18" charset="-128"/>
                <a:ea typeface="HGP明朝E" panose="02020800000000000000" pitchFamily="18" charset="-128"/>
              </a:rPr>
              <a:t>発表目安</a:t>
            </a:r>
          </a:p>
        </p:txBody>
      </p:sp>
      <p:sp>
        <p:nvSpPr>
          <p:cNvPr id="17" name="円/楕円 43"/>
          <p:cNvSpPr/>
          <p:nvPr/>
        </p:nvSpPr>
        <p:spPr>
          <a:xfrm>
            <a:off x="4868331" y="4730330"/>
            <a:ext cx="4792135" cy="496270"/>
          </a:xfrm>
          <a:prstGeom prst="ellipse">
            <a:avLst/>
          </a:prstGeom>
          <a:no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a:solidFill>
                  <a:schemeClr val="tx1"/>
                </a:solidFill>
                <a:latin typeface="HGP明朝E" panose="02020800000000000000" pitchFamily="18" charset="-128"/>
                <a:ea typeface="HGP明朝E" panose="02020800000000000000" pitchFamily="18" charset="-128"/>
              </a:rPr>
              <a:t>大雪特別警報</a:t>
            </a:r>
            <a:r>
              <a:rPr lang="ja-JP" altLang="en-US" sz="2400">
                <a:solidFill>
                  <a:schemeClr val="tx1"/>
                </a:solidFill>
                <a:latin typeface="HGP明朝E" panose="02020800000000000000" pitchFamily="18" charset="-128"/>
                <a:ea typeface="HGP明朝E" panose="02020800000000000000" pitchFamily="18" charset="-128"/>
              </a:rPr>
              <a:t>解除目安</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43"/>
          <p:cNvSpPr/>
          <p:nvPr/>
        </p:nvSpPr>
        <p:spPr>
          <a:xfrm>
            <a:off x="-3775075" y="-19685"/>
            <a:ext cx="14416405" cy="864235"/>
          </a:xfrm>
          <a:prstGeom prst="ellipse">
            <a:avLst/>
          </a:prstGeom>
          <a:no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a:solidFill>
                  <a:schemeClr val="tx1"/>
                </a:solidFill>
                <a:latin typeface="HGP明朝E" panose="02020800000000000000" pitchFamily="18" charset="-128"/>
                <a:ea typeface="HGP明朝E" panose="02020800000000000000" pitchFamily="18" charset="-128"/>
              </a:rPr>
              <a:t>大雪に関する気象情報、大雨との違い　</a:t>
            </a:r>
            <a:endParaRPr lang="ja-JP" altLang="en-US" sz="2400">
              <a:solidFill>
                <a:schemeClr val="tx1"/>
              </a:solidFill>
              <a:latin typeface="HGP明朝E" panose="02020800000000000000" pitchFamily="18" charset="-128"/>
              <a:ea typeface="HGP明朝E" panose="02020800000000000000" pitchFamily="18" charset="-128"/>
            </a:endParaRPr>
          </a:p>
        </p:txBody>
      </p:sp>
      <p:graphicFrame>
        <p:nvGraphicFramePr>
          <p:cNvPr id="2" name="表 1"/>
          <p:cNvGraphicFramePr>
            <a:graphicFrameLocks noGrp="1"/>
          </p:cNvGraphicFramePr>
          <p:nvPr>
            <p:extLst>
              <p:ext uri="{D42A27DB-BD31-4B8C-83A1-F6EECF244321}">
                <p14:modId xmlns:p14="http://schemas.microsoft.com/office/powerpoint/2010/main" val="519456903"/>
              </p:ext>
            </p:extLst>
          </p:nvPr>
        </p:nvGraphicFramePr>
        <p:xfrm>
          <a:off x="-1" y="731520"/>
          <a:ext cx="12192001" cy="6126480"/>
        </p:xfrm>
        <a:graphic>
          <a:graphicData uri="http://schemas.openxmlformats.org/drawingml/2006/table">
            <a:tbl>
              <a:tblPr firstRow="1" bandRow="1">
                <a:tableStyleId>{7DF18680-E054-41AD-8BC1-D1AEF772440D}</a:tableStyleId>
              </a:tblPr>
              <a:tblGrid>
                <a:gridCol w="2160373">
                  <a:extLst>
                    <a:ext uri="{9D8B030D-6E8A-4147-A177-3AD203B41FA5}">
                      <a16:colId xmlns:a16="http://schemas.microsoft.com/office/drawing/2014/main" val="20000"/>
                    </a:ext>
                  </a:extLst>
                </a:gridCol>
                <a:gridCol w="4789352">
                  <a:extLst>
                    <a:ext uri="{9D8B030D-6E8A-4147-A177-3AD203B41FA5}">
                      <a16:colId xmlns:a16="http://schemas.microsoft.com/office/drawing/2014/main" val="20001"/>
                    </a:ext>
                  </a:extLst>
                </a:gridCol>
                <a:gridCol w="2843352">
                  <a:extLst>
                    <a:ext uri="{9D8B030D-6E8A-4147-A177-3AD203B41FA5}">
                      <a16:colId xmlns:a16="http://schemas.microsoft.com/office/drawing/2014/main" val="20002"/>
                    </a:ext>
                  </a:extLst>
                </a:gridCol>
                <a:gridCol w="2398924">
                  <a:extLst>
                    <a:ext uri="{9D8B030D-6E8A-4147-A177-3AD203B41FA5}">
                      <a16:colId xmlns:a16="http://schemas.microsoft.com/office/drawing/2014/main" val="20003"/>
                    </a:ext>
                  </a:extLst>
                </a:gridCol>
              </a:tblGrid>
              <a:tr h="370840">
                <a:tc>
                  <a:txBody>
                    <a:bodyPr/>
                    <a:lstStyle/>
                    <a:p>
                      <a:r>
                        <a:rPr kumimoji="1" lang="ja-JP" altLang="en-US" sz="2400" b="1"/>
                        <a:t>タイムライン</a:t>
                      </a:r>
                    </a:p>
                  </a:txBody>
                  <a:tcPr/>
                </a:tc>
                <a:tc>
                  <a:txBody>
                    <a:bodyPr/>
                    <a:lstStyle/>
                    <a:p>
                      <a:pPr algn="ctr"/>
                      <a:r>
                        <a:rPr kumimoji="1" lang="ja-JP" altLang="en-US" sz="2400" b="1"/>
                        <a:t>気象情報など</a:t>
                      </a:r>
                    </a:p>
                  </a:txBody>
                  <a:tcPr/>
                </a:tc>
                <a:tc>
                  <a:txBody>
                    <a:bodyPr/>
                    <a:lstStyle/>
                    <a:p>
                      <a:pPr algn="ctr"/>
                      <a:r>
                        <a:rPr kumimoji="1" lang="ja-JP" altLang="en-US" sz="2400" b="1">
                          <a:solidFill>
                            <a:srgbClr val="FF0000"/>
                          </a:solidFill>
                        </a:rPr>
                        <a:t>大雪</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2400" b="1"/>
                        <a:t>大雨</a:t>
                      </a:r>
                    </a:p>
                  </a:txBody>
                  <a:tcPr/>
                </a:tc>
                <a:extLst>
                  <a:ext uri="{0D108BD9-81ED-4DB2-BD59-A6C34878D82A}">
                    <a16:rowId xmlns:a16="http://schemas.microsoft.com/office/drawing/2014/main" val="10000"/>
                  </a:ext>
                </a:extLst>
              </a:tr>
              <a:tr h="396240">
                <a:tc>
                  <a:txBody>
                    <a:bodyPr/>
                    <a:lstStyle/>
                    <a:p>
                      <a:r>
                        <a:rPr kumimoji="1" lang="ja-JP" altLang="en-US" sz="2000" b="1"/>
                        <a:t>６日～</a:t>
                      </a:r>
                      <a:r>
                        <a:rPr kumimoji="1" lang="en-US" altLang="ja-JP" sz="2000" b="1"/>
                        <a:t>14</a:t>
                      </a:r>
                      <a:r>
                        <a:rPr kumimoji="1" lang="ja-JP" altLang="en-US" sz="2000" b="1"/>
                        <a:t>日</a:t>
                      </a:r>
                    </a:p>
                  </a:txBody>
                  <a:tcPr/>
                </a:tc>
                <a:tc>
                  <a:txBody>
                    <a:bodyPr/>
                    <a:lstStyle/>
                    <a:p>
                      <a:r>
                        <a:rPr kumimoji="1" lang="ja-JP" altLang="en-US" sz="2000" b="1"/>
                        <a:t>早期天候情報</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ja-JP" sz="2000" b="1"/>
                        <a:t>×</a:t>
                      </a:r>
                      <a:r>
                        <a:rPr kumimoji="1" lang="ja-JP" altLang="en-US" sz="2000" b="1"/>
                        <a:t>（九州は発表なし）</a:t>
                      </a:r>
                    </a:p>
                  </a:txBody>
                  <a:tcPr/>
                </a:tc>
                <a:tc>
                  <a:txBody>
                    <a:bodyPr/>
                    <a:lstStyle/>
                    <a:p>
                      <a:r>
                        <a:rPr kumimoji="1" lang="ja-JP" altLang="en-US" sz="2000" b="1"/>
                        <a:t>〇</a:t>
                      </a:r>
                    </a:p>
                  </a:txBody>
                  <a:tcPr/>
                </a:tc>
                <a:extLst>
                  <a:ext uri="{0D108BD9-81ED-4DB2-BD59-A6C34878D82A}">
                    <a16:rowId xmlns:a16="http://schemas.microsoft.com/office/drawing/2014/main" val="10001"/>
                  </a:ext>
                </a:extLst>
              </a:tr>
              <a:tr h="370840">
                <a:tc>
                  <a:txBody>
                    <a:bodyPr/>
                    <a:lstStyle/>
                    <a:p>
                      <a:r>
                        <a:rPr kumimoji="1" lang="ja-JP" altLang="en-US" sz="2000" b="1"/>
                        <a:t>～</a:t>
                      </a:r>
                      <a:r>
                        <a:rPr kumimoji="1" lang="en-US" altLang="ja-JP" sz="2000" b="1"/>
                        <a:t>5</a:t>
                      </a:r>
                      <a:r>
                        <a:rPr kumimoji="1" lang="ja-JP" altLang="en-US" sz="2000" b="1"/>
                        <a:t>日先</a:t>
                      </a:r>
                    </a:p>
                  </a:txBody>
                  <a:tcPr/>
                </a:tc>
                <a:tc>
                  <a:txBody>
                    <a:bodyPr/>
                    <a:lstStyle/>
                    <a:p>
                      <a:r>
                        <a:rPr kumimoji="1" lang="ja-JP" altLang="en-US" sz="2000" b="1"/>
                        <a:t>早期注意情報</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ja-JP" altLang="en-US" sz="2000" b="1"/>
                        <a:t>〇</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ja-JP" altLang="en-US" sz="2000" b="1"/>
                        <a:t>〇</a:t>
                      </a:r>
                    </a:p>
                  </a:txBody>
                  <a:tcPr/>
                </a:tc>
                <a:extLst>
                  <a:ext uri="{0D108BD9-81ED-4DB2-BD59-A6C34878D82A}">
                    <a16:rowId xmlns:a16="http://schemas.microsoft.com/office/drawing/2014/main" val="10002"/>
                  </a:ext>
                </a:extLst>
              </a:tr>
              <a:tr h="370840">
                <a:tc>
                  <a:txBody>
                    <a:bodyPr/>
                    <a:lstStyle/>
                    <a:p>
                      <a:r>
                        <a:rPr kumimoji="1" lang="en-US" altLang="ja-JP" sz="2000" b="1"/>
                        <a:t>12</a:t>
                      </a:r>
                      <a:r>
                        <a:rPr kumimoji="1" lang="ja-JP" altLang="en-US" sz="2000" b="1"/>
                        <a:t>時間～</a:t>
                      </a:r>
                      <a:r>
                        <a:rPr kumimoji="1" lang="en-US" altLang="ja-JP" sz="2000" b="1"/>
                        <a:t>24</a:t>
                      </a:r>
                      <a:r>
                        <a:rPr kumimoji="1" lang="ja-JP" altLang="en-US" sz="2000" b="1"/>
                        <a:t>時間</a:t>
                      </a:r>
                    </a:p>
                  </a:txBody>
                  <a:tcPr/>
                </a:tc>
                <a:tc>
                  <a:txBody>
                    <a:bodyPr/>
                    <a:lstStyle/>
                    <a:p>
                      <a:r>
                        <a:rPr kumimoji="1" lang="ja-JP" altLang="en-US" sz="2000" b="1"/>
                        <a:t>予告的気象情報</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ja-JP" altLang="en-US" sz="2000" b="1"/>
                        <a:t>〇（注意報以上を対象）</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ja-JP" altLang="en-US" sz="2000" b="1"/>
                        <a:t>〇</a:t>
                      </a:r>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ja-JP" sz="2000" b="1"/>
                        <a:t>6</a:t>
                      </a:r>
                      <a:r>
                        <a:rPr kumimoji="1" lang="ja-JP" altLang="en-US" sz="2000" b="1"/>
                        <a:t>時間～</a:t>
                      </a:r>
                      <a:r>
                        <a:rPr kumimoji="1" lang="en-US" altLang="ja-JP" sz="2000" b="1"/>
                        <a:t>12</a:t>
                      </a:r>
                      <a:r>
                        <a:rPr kumimoji="1" lang="ja-JP" altLang="en-US" sz="2000" b="1"/>
                        <a:t>時間</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ja-JP" altLang="en-US" sz="2000" b="1"/>
                        <a:t>注意報</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ja-JP" altLang="en-US" sz="2000" b="1"/>
                        <a:t>〇</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ja-JP" altLang="en-US" sz="2000" b="1"/>
                        <a:t>〇</a:t>
                      </a:r>
                    </a:p>
                  </a:txBody>
                  <a:tcPr/>
                </a:tc>
                <a:extLst>
                  <a:ext uri="{0D108BD9-81ED-4DB2-BD59-A6C34878D82A}">
                    <a16:rowId xmlns:a16="http://schemas.microsoft.com/office/drawing/2014/main" val="100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ja-JP" sz="2000" b="1"/>
                        <a:t>6</a:t>
                      </a:r>
                      <a:r>
                        <a:rPr kumimoji="1" lang="ja-JP" altLang="en-US" sz="2000" b="1"/>
                        <a:t>時間～</a:t>
                      </a:r>
                      <a:r>
                        <a:rPr kumimoji="1" lang="en-US" altLang="ja-JP" sz="2000" b="1"/>
                        <a:t>12</a:t>
                      </a:r>
                      <a:r>
                        <a:rPr kumimoji="1" lang="ja-JP" altLang="en-US" sz="2000" b="1"/>
                        <a:t>時間</a:t>
                      </a:r>
                    </a:p>
                  </a:txBody>
                  <a:tcPr/>
                </a:tc>
                <a:tc>
                  <a:txBody>
                    <a:bodyPr/>
                    <a:lstStyle/>
                    <a:p>
                      <a:r>
                        <a:rPr kumimoji="1" lang="ja-JP" altLang="en-US" sz="2000" b="1"/>
                        <a:t>警報を言及した注意報</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ja-JP" altLang="en-US" sz="2000" b="1"/>
                        <a:t>〇</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ja-JP" altLang="en-US" sz="2000" b="1"/>
                        <a:t>〇</a:t>
                      </a:r>
                    </a:p>
                  </a:txBody>
                  <a:tcPr/>
                </a:tc>
                <a:extLst>
                  <a:ext uri="{0D108BD9-81ED-4DB2-BD59-A6C34878D82A}">
                    <a16:rowId xmlns:a16="http://schemas.microsoft.com/office/drawing/2014/main" val="100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ja-JP" sz="2000" b="1"/>
                        <a:t>3</a:t>
                      </a:r>
                      <a:r>
                        <a:rPr kumimoji="1" lang="ja-JP" altLang="en-US" sz="2000" b="1"/>
                        <a:t>時間前程度</a:t>
                      </a:r>
                    </a:p>
                  </a:txBody>
                  <a:tcPr/>
                </a:tc>
                <a:tc>
                  <a:txBody>
                    <a:bodyPr/>
                    <a:lstStyle/>
                    <a:p>
                      <a:r>
                        <a:rPr kumimoji="1" lang="ja-JP" altLang="en-US" sz="2000" b="1"/>
                        <a:t>警報</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ja-JP" altLang="en-US" sz="2000" b="1"/>
                        <a:t>〇</a:t>
                      </a:r>
                      <a:r>
                        <a:rPr kumimoji="1" lang="ja-JP" altLang="en-US" sz="1800" b="1"/>
                        <a:t>（</a:t>
                      </a:r>
                      <a:r>
                        <a:rPr kumimoji="1" lang="en-US" altLang="ja-JP" sz="1800" b="1"/>
                        <a:t>3</a:t>
                      </a:r>
                      <a:r>
                        <a:rPr kumimoji="1" lang="ja-JP" altLang="en-US" sz="1800" b="1"/>
                        <a:t>時間～</a:t>
                      </a:r>
                      <a:r>
                        <a:rPr kumimoji="1" lang="en-US" altLang="ja-JP" sz="1800" b="1"/>
                        <a:t>6</a:t>
                      </a:r>
                      <a:r>
                        <a:rPr kumimoji="1" lang="ja-JP" altLang="en-US" sz="1800" b="1"/>
                        <a:t>時間）</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ja-JP" altLang="en-US" sz="2000" b="1"/>
                        <a:t>〇</a:t>
                      </a:r>
                      <a:r>
                        <a:rPr kumimoji="1" lang="ja-JP" altLang="en-US" sz="1800" b="1"/>
                        <a:t>（</a:t>
                      </a:r>
                      <a:r>
                        <a:rPr kumimoji="1" lang="en-US" altLang="ja-JP" sz="1800" b="1"/>
                        <a:t>2</a:t>
                      </a:r>
                      <a:r>
                        <a:rPr kumimoji="1" lang="ja-JP" altLang="en-US" sz="1800" b="1"/>
                        <a:t>時間～</a:t>
                      </a:r>
                      <a:r>
                        <a:rPr kumimoji="1" lang="en-US" altLang="ja-JP" sz="1800" b="1"/>
                        <a:t>3</a:t>
                      </a:r>
                      <a:r>
                        <a:rPr kumimoji="1" lang="ja-JP" altLang="en-US" sz="1800" b="1"/>
                        <a:t>時間）</a:t>
                      </a:r>
                    </a:p>
                  </a:txBody>
                  <a:tcPr/>
                </a:tc>
                <a:extLst>
                  <a:ext uri="{0D108BD9-81ED-4DB2-BD59-A6C34878D82A}">
                    <a16:rowId xmlns:a16="http://schemas.microsoft.com/office/drawing/2014/main" val="10006"/>
                  </a:ext>
                </a:extLst>
              </a:tr>
              <a:tr h="370840">
                <a:tc>
                  <a:txBody>
                    <a:bodyPr/>
                    <a:lstStyle/>
                    <a:p>
                      <a:endParaRPr kumimoji="1" lang="ja-JP" altLang="en-US" sz="2000" b="1"/>
                    </a:p>
                  </a:txBody>
                  <a:tcPr/>
                </a:tc>
                <a:tc>
                  <a:txBody>
                    <a:bodyPr/>
                    <a:lstStyle/>
                    <a:p>
                      <a:r>
                        <a:rPr kumimoji="1" lang="ja-JP" altLang="en-US" sz="2000" b="1"/>
                        <a:t>注意報や警報の基準</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ja-JP" altLang="en-US" sz="2000" b="1"/>
                        <a:t>降雪量</a:t>
                      </a:r>
                    </a:p>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ja-JP" sz="2000" b="1"/>
                        <a:t>(</a:t>
                      </a:r>
                      <a:r>
                        <a:rPr kumimoji="1" lang="ja-JP" altLang="en-US" sz="2000" b="1"/>
                        <a:t>積雪量ではない</a:t>
                      </a:r>
                      <a:r>
                        <a:rPr kumimoji="1" lang="en-US" altLang="ja-JP" sz="2000" b="1"/>
                        <a:t>)</a:t>
                      </a:r>
                      <a:endParaRPr kumimoji="1" lang="ja-JP" altLang="en-US" sz="2000" b="1"/>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ja-JP" altLang="en-US" sz="2000" b="1"/>
                        <a:t>指数</a:t>
                      </a:r>
                    </a:p>
                  </a:txBody>
                  <a:tcPr/>
                </a:tc>
                <a:extLst>
                  <a:ext uri="{0D108BD9-81ED-4DB2-BD59-A6C34878D82A}">
                    <a16:rowId xmlns:a16="http://schemas.microsoft.com/office/drawing/2014/main" val="10007"/>
                  </a:ext>
                </a:extLst>
              </a:tr>
              <a:tr h="370840">
                <a:tc>
                  <a:txBody>
                    <a:bodyPr/>
                    <a:lstStyle/>
                    <a:p>
                      <a:endParaRPr kumimoji="1" lang="ja-JP" altLang="en-US" sz="2000" b="1"/>
                    </a:p>
                  </a:txBody>
                  <a:tcPr/>
                </a:tc>
                <a:tc>
                  <a:txBody>
                    <a:bodyPr/>
                    <a:lstStyle/>
                    <a:p>
                      <a:r>
                        <a:rPr kumimoji="1" lang="ja-JP" altLang="en-US" sz="2000" b="1"/>
                        <a:t>顕著な大〇に関する気象情報</a:t>
                      </a:r>
                    </a:p>
                  </a:txBody>
                  <a:tcPr/>
                </a:tc>
                <a:tc>
                  <a:txBody>
                    <a:bodyPr/>
                    <a:lstStyle/>
                    <a:p>
                      <a:r>
                        <a:rPr kumimoji="1" lang="en-US" altLang="ja-JP" sz="2000" b="1"/>
                        <a:t>×</a:t>
                      </a:r>
                      <a:r>
                        <a:rPr lang="ja-JP" altLang="en-US" sz="2000" b="1">
                          <a:sym typeface="+mn-ea"/>
                        </a:rPr>
                        <a:t>（九州は発表なし）</a:t>
                      </a:r>
                      <a:endParaRPr kumimoji="1" lang="ja-JP" altLang="en-US" sz="2000" b="1"/>
                    </a:p>
                  </a:txBody>
                  <a:tcPr/>
                </a:tc>
                <a:tc>
                  <a:txBody>
                    <a:bodyPr/>
                    <a:lstStyle/>
                    <a:p>
                      <a:r>
                        <a:rPr kumimoji="1" lang="ja-JP" altLang="en-US" sz="2000" b="1"/>
                        <a:t>〇</a:t>
                      </a:r>
                    </a:p>
                  </a:txBody>
                  <a:tcPr/>
                </a:tc>
                <a:extLst>
                  <a:ext uri="{0D108BD9-81ED-4DB2-BD59-A6C34878D82A}">
                    <a16:rowId xmlns:a16="http://schemas.microsoft.com/office/drawing/2014/main" val="10008"/>
                  </a:ext>
                </a:extLst>
              </a:tr>
              <a:tr h="370840">
                <a:tc>
                  <a:txBody>
                    <a:bodyPr/>
                    <a:lstStyle/>
                    <a:p>
                      <a:endParaRPr kumimoji="1" lang="ja-JP" altLang="en-US" sz="2000" b="1"/>
                    </a:p>
                  </a:txBody>
                  <a:tcPr/>
                </a:tc>
                <a:tc>
                  <a:txBody>
                    <a:bodyPr/>
                    <a:lstStyle/>
                    <a:p>
                      <a:r>
                        <a:rPr kumimoji="1" lang="ja-JP" altLang="en-US" sz="2000" b="1"/>
                        <a:t>気象情報（短文情報）一層の呼びかけ、厳重警戒</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ja-JP" altLang="en-US" sz="2000" b="1"/>
                        <a:t>〇</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ja-JP" altLang="en-US" sz="2000" b="1"/>
                        <a:t>〇</a:t>
                      </a:r>
                    </a:p>
                  </a:txBody>
                  <a:tcPr/>
                </a:tc>
                <a:extLst>
                  <a:ext uri="{0D108BD9-81ED-4DB2-BD59-A6C34878D82A}">
                    <a16:rowId xmlns:a16="http://schemas.microsoft.com/office/drawing/2014/main" val="10009"/>
                  </a:ext>
                </a:extLst>
              </a:tr>
              <a:tr h="370840">
                <a:tc>
                  <a:txBody>
                    <a:bodyPr/>
                    <a:lstStyle/>
                    <a:p>
                      <a:endParaRPr kumimoji="1" lang="ja-JP" altLang="en-US" sz="2000" b="1"/>
                    </a:p>
                  </a:txBody>
                  <a:tcPr/>
                </a:tc>
                <a:tc>
                  <a:txBody>
                    <a:bodyPr/>
                    <a:lstStyle/>
                    <a:p>
                      <a:r>
                        <a:rPr kumimoji="1" lang="ja-JP" altLang="en-US" sz="2000" b="1"/>
                        <a:t>特別警報</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ja-JP" altLang="en-US" sz="2000" b="1"/>
                        <a:t>〇</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ja-JP" altLang="en-US" sz="2000" b="1"/>
                        <a:t>〇</a:t>
                      </a:r>
                    </a:p>
                  </a:txBody>
                  <a:tcPr/>
                </a:tc>
                <a:extLst>
                  <a:ext uri="{0D108BD9-81ED-4DB2-BD59-A6C34878D82A}">
                    <a16:rowId xmlns:a16="http://schemas.microsoft.com/office/drawing/2014/main" val="10010"/>
                  </a:ext>
                </a:extLst>
              </a:tr>
              <a:tr h="384810">
                <a:tc>
                  <a:txBody>
                    <a:bodyPr/>
                    <a:lstStyle/>
                    <a:p>
                      <a:endParaRPr kumimoji="1" lang="ja-JP" altLang="en-US" sz="2000" b="1"/>
                    </a:p>
                  </a:txBody>
                  <a:tcPr/>
                </a:tc>
                <a:tc>
                  <a:txBody>
                    <a:bodyPr/>
                    <a:lstStyle/>
                    <a:p>
                      <a:r>
                        <a:rPr kumimoji="1" lang="ja-JP" altLang="en-US" sz="2000" b="1"/>
                        <a:t>警戒レベル</a:t>
                      </a:r>
                    </a:p>
                  </a:txBody>
                  <a:tcPr/>
                </a:tc>
                <a:tc>
                  <a:txBody>
                    <a:bodyPr/>
                    <a:lstStyle/>
                    <a:p>
                      <a:r>
                        <a:rPr kumimoji="1" lang="en-US" altLang="ja-JP" sz="2000" b="1"/>
                        <a:t>×</a:t>
                      </a:r>
                      <a:r>
                        <a:rPr kumimoji="1" lang="ja-JP" altLang="en-US" sz="2000" b="1"/>
                        <a:t>（紐付けなし）</a:t>
                      </a:r>
                    </a:p>
                  </a:txBody>
                  <a:tcPr/>
                </a:tc>
                <a:tc>
                  <a:txBody>
                    <a:bodyPr/>
                    <a:lstStyle/>
                    <a:p>
                      <a:r>
                        <a:rPr kumimoji="1" lang="ja-JP" altLang="en-US" sz="2000" b="1"/>
                        <a:t>〇</a:t>
                      </a:r>
                    </a:p>
                  </a:txBody>
                  <a:tcPr/>
                </a:tc>
                <a:extLst>
                  <a:ext uri="{0D108BD9-81ED-4DB2-BD59-A6C34878D82A}">
                    <a16:rowId xmlns:a16="http://schemas.microsoft.com/office/drawing/2014/main" val="10011"/>
                  </a:ext>
                </a:extLst>
              </a:tr>
              <a:tr h="370840">
                <a:tc>
                  <a:txBody>
                    <a:bodyPr/>
                    <a:lstStyle/>
                    <a:p>
                      <a:pPr>
                        <a:buNone/>
                      </a:pPr>
                      <a:r>
                        <a:rPr kumimoji="1" lang="ja-JP" altLang="en-US" sz="2000" b="1"/>
                        <a:t>現象後</a:t>
                      </a:r>
                    </a:p>
                  </a:txBody>
                  <a:tcPr/>
                </a:tc>
                <a:tc>
                  <a:txBody>
                    <a:bodyPr/>
                    <a:lstStyle/>
                    <a:p>
                      <a:pPr>
                        <a:buNone/>
                      </a:pPr>
                      <a:r>
                        <a:rPr kumimoji="1" lang="ja-JP" altLang="en-US" sz="2000" b="1"/>
                        <a:t>低温注意報（寒気</a:t>
                      </a:r>
                      <a:r>
                        <a:rPr kumimoji="1" lang="en-US" altLang="ja-JP" sz="2000" b="1"/>
                        <a:t>+</a:t>
                      </a:r>
                      <a:r>
                        <a:rPr kumimoji="1" lang="ja-JP" altLang="en-US" sz="2000" b="1"/>
                        <a:t>放射冷却）</a:t>
                      </a:r>
                    </a:p>
                  </a:txBody>
                  <a:tcPr/>
                </a:tc>
                <a:tc>
                  <a:txBody>
                    <a:bodyPr/>
                    <a:lstStyle/>
                    <a:p>
                      <a:pPr>
                        <a:buNone/>
                      </a:pPr>
                      <a:r>
                        <a:rPr kumimoji="1" lang="ja-JP" altLang="en-US" sz="1800" b="1"/>
                        <a:t>降雪とセットで常に想定</a:t>
                      </a:r>
                    </a:p>
                  </a:txBody>
                  <a:tcPr/>
                </a:tc>
                <a:tc>
                  <a:txBody>
                    <a:bodyPr/>
                    <a:lstStyle/>
                    <a:p>
                      <a:pPr>
                        <a:buNone/>
                      </a:pPr>
                      <a:endParaRPr kumimoji="1" lang="ja-JP" altLang="en-US" sz="2000" b="1"/>
                    </a:p>
                  </a:txBody>
                  <a:tcPr/>
                </a:tc>
                <a:extLst>
                  <a:ext uri="{0D108BD9-81ED-4DB2-BD59-A6C34878D82A}">
                    <a16:rowId xmlns:a16="http://schemas.microsoft.com/office/drawing/2014/main" val="1001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43"/>
          <p:cNvSpPr/>
          <p:nvPr/>
        </p:nvSpPr>
        <p:spPr>
          <a:xfrm>
            <a:off x="-4457700" y="-113665"/>
            <a:ext cx="16837025" cy="864235"/>
          </a:xfrm>
          <a:prstGeom prst="ellipse">
            <a:avLst/>
          </a:prstGeom>
          <a:no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a:solidFill>
                  <a:schemeClr val="tx1"/>
                </a:solidFill>
                <a:latin typeface="HGP明朝E" panose="02020800000000000000" pitchFamily="18" charset="-128"/>
                <a:ea typeface="HGP明朝E" panose="02020800000000000000" pitchFamily="18" charset="-128"/>
              </a:rPr>
              <a:t>解析積雪深・解析降雪量、降雪短時間予報</a:t>
            </a:r>
          </a:p>
        </p:txBody>
      </p:sp>
      <p:pic>
        <p:nvPicPr>
          <p:cNvPr id="5" name="図 4"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4719" y="754380"/>
            <a:ext cx="3186858" cy="1262073"/>
          </a:xfrm>
          <a:prstGeom prst="rect">
            <a:avLst/>
          </a:prstGeom>
          <a:ln w="9525">
            <a:solidFill>
              <a:schemeClr val="tx1"/>
            </a:solidFill>
          </a:ln>
        </p:spPr>
      </p:pic>
      <p:sp>
        <p:nvSpPr>
          <p:cNvPr id="6" name="正方形/長方形 5"/>
          <p:cNvSpPr/>
          <p:nvPr/>
        </p:nvSpPr>
        <p:spPr>
          <a:xfrm>
            <a:off x="154498" y="750230"/>
            <a:ext cx="4265102" cy="464626"/>
          </a:xfrm>
          <a:prstGeom prst="rect">
            <a:avLst/>
          </a:prstGeom>
          <a:solidFill>
            <a:srgbClr val="00206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a:solidFill>
                  <a:schemeClr val="bg1"/>
                </a:solidFill>
              </a:rPr>
              <a:t>解析積雪深・解析降雪量</a:t>
            </a:r>
          </a:p>
        </p:txBody>
      </p:sp>
      <p:sp>
        <p:nvSpPr>
          <p:cNvPr id="7" name="正方形/長方形 6"/>
          <p:cNvSpPr/>
          <p:nvPr/>
        </p:nvSpPr>
        <p:spPr>
          <a:xfrm>
            <a:off x="198927" y="4069164"/>
            <a:ext cx="2755940" cy="464626"/>
          </a:xfrm>
          <a:prstGeom prst="rect">
            <a:avLst/>
          </a:prstGeom>
          <a:solidFill>
            <a:srgbClr val="00206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a:solidFill>
                  <a:schemeClr val="bg1"/>
                </a:solidFill>
              </a:rPr>
              <a:t>降雪短時間予報</a:t>
            </a:r>
            <a:endParaRPr lang="ja-JP" altLang="en-US" sz="2400" b="1">
              <a:solidFill>
                <a:schemeClr val="bg1"/>
              </a:solidFill>
            </a:endParaRPr>
          </a:p>
        </p:txBody>
      </p:sp>
      <p:pic>
        <p:nvPicPr>
          <p:cNvPr id="9" name="図 8" descr="画面の領域"/>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927" y="1719273"/>
            <a:ext cx="4522240" cy="2140947"/>
          </a:xfrm>
          <a:prstGeom prst="rect">
            <a:avLst/>
          </a:prstGeom>
        </p:spPr>
      </p:pic>
      <p:pic>
        <p:nvPicPr>
          <p:cNvPr id="8" name="図 7" descr="画面の領域"/>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6905" y="1290331"/>
            <a:ext cx="2866762" cy="428942"/>
          </a:xfrm>
          <a:prstGeom prst="rect">
            <a:avLst/>
          </a:prstGeom>
        </p:spPr>
      </p:pic>
      <p:pic>
        <p:nvPicPr>
          <p:cNvPr id="10" name="図 9" descr="画面の領域"/>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927" y="4628043"/>
            <a:ext cx="4500507" cy="2162224"/>
          </a:xfrm>
          <a:prstGeom prst="rect">
            <a:avLst/>
          </a:prstGeom>
        </p:spPr>
      </p:pic>
      <p:sp>
        <p:nvSpPr>
          <p:cNvPr id="11" name="正方形/長方形 10"/>
          <p:cNvSpPr/>
          <p:nvPr/>
        </p:nvSpPr>
        <p:spPr>
          <a:xfrm>
            <a:off x="4902199" y="2122411"/>
            <a:ext cx="7001934" cy="2585323"/>
          </a:xfrm>
          <a:prstGeom prst="rect">
            <a:avLst/>
          </a:prstGeom>
          <a:ln>
            <a:solidFill>
              <a:schemeClr val="tx1"/>
            </a:solidFill>
          </a:ln>
        </p:spPr>
        <p:txBody>
          <a:bodyPr wrap="square">
            <a:spAutoFit/>
          </a:bodyPr>
          <a:lstStyle/>
          <a:p>
            <a:r>
              <a:rPr lang="ja-JP" altLang="en-US"/>
              <a:t>　</a:t>
            </a:r>
            <a:r>
              <a:rPr lang="ja-JP" altLang="en-US" b="1"/>
              <a:t>解析積雪深・解析降雪量</a:t>
            </a:r>
            <a:r>
              <a:rPr lang="ja-JP" altLang="en-US"/>
              <a:t>は、積雪の深さと降雪量の実況を</a:t>
            </a:r>
            <a:r>
              <a:rPr lang="en-US" altLang="ja-JP"/>
              <a:t>1</a:t>
            </a:r>
            <a:r>
              <a:rPr lang="ja-JP" altLang="en-US"/>
              <a:t>時間ごとに約</a:t>
            </a:r>
            <a:r>
              <a:rPr lang="en-US" altLang="ja-JP"/>
              <a:t>5km</a:t>
            </a:r>
            <a:r>
              <a:rPr lang="ja-JP" altLang="en-US"/>
              <a:t>四方で推定するものです。</a:t>
            </a:r>
            <a:r>
              <a:rPr lang="en-US" altLang="ja-JP"/>
              <a:t>(</a:t>
            </a:r>
            <a:r>
              <a:rPr lang="ja-JP" altLang="en-US"/>
              <a:t>降水は</a:t>
            </a:r>
            <a:r>
              <a:rPr lang="en-US" altLang="ja-JP"/>
              <a:t>1km</a:t>
            </a:r>
            <a:r>
              <a:rPr lang="ja-JP" altLang="en-US"/>
              <a:t>格子</a:t>
            </a:r>
            <a:r>
              <a:rPr lang="en-US" altLang="ja-JP"/>
              <a:t>)</a:t>
            </a:r>
            <a:endParaRPr lang="ja-JP" altLang="en-US"/>
          </a:p>
          <a:p>
            <a:r>
              <a:rPr lang="ja-JP" altLang="en-US"/>
              <a:t>　</a:t>
            </a:r>
            <a:r>
              <a:rPr lang="ja-JP" altLang="en-US" b="1"/>
              <a:t>解析積雪深</a:t>
            </a:r>
            <a:r>
              <a:rPr lang="ja-JP" altLang="en-US"/>
              <a:t>は、解析雨量や局地数値予報モデル（</a:t>
            </a:r>
            <a:r>
              <a:rPr lang="en-US" altLang="ja-JP"/>
              <a:t>LFM</a:t>
            </a:r>
            <a:r>
              <a:rPr lang="ja-JP" altLang="en-US"/>
              <a:t>）などの因子などを積雪変質モデルに与えて積雪の深さを計算した後、アメダスの積雪計の観測値で補正することにより作成されます。</a:t>
            </a:r>
          </a:p>
          <a:p>
            <a:r>
              <a:rPr lang="ja-JP" altLang="en-US"/>
              <a:t>　</a:t>
            </a:r>
            <a:r>
              <a:rPr lang="ja-JP" altLang="en-US" b="1"/>
              <a:t>解析降雪量</a:t>
            </a:r>
            <a:r>
              <a:rPr lang="ja-JP" altLang="en-US"/>
              <a:t>は、解析積雪深が</a:t>
            </a:r>
            <a:r>
              <a:rPr lang="en-US" altLang="ja-JP"/>
              <a:t>1</a:t>
            </a:r>
            <a:r>
              <a:rPr lang="ja-JP" altLang="en-US"/>
              <a:t>時間に増加した量を</a:t>
            </a:r>
            <a:r>
              <a:rPr lang="en-US" altLang="ja-JP"/>
              <a:t>1</a:t>
            </a:r>
            <a:r>
              <a:rPr lang="ja-JP" altLang="en-US"/>
              <a:t>時間降雪量として作成します。例えば、</a:t>
            </a:r>
            <a:r>
              <a:rPr lang="en-US" altLang="ja-JP"/>
              <a:t>9</a:t>
            </a:r>
            <a:r>
              <a:rPr lang="ja-JP" altLang="en-US"/>
              <a:t>時の解析降雪量は解析積雪深が</a:t>
            </a:r>
            <a:r>
              <a:rPr lang="en-US" altLang="ja-JP"/>
              <a:t>8</a:t>
            </a:r>
            <a:r>
              <a:rPr lang="ja-JP" altLang="en-US"/>
              <a:t>時から</a:t>
            </a:r>
            <a:r>
              <a:rPr lang="en-US" altLang="ja-JP"/>
              <a:t>9</a:t>
            </a:r>
            <a:r>
              <a:rPr lang="ja-JP" altLang="en-US"/>
              <a:t>時までに増加した量となります。なお、解析積雪深が減少した場合は</a:t>
            </a:r>
            <a:r>
              <a:rPr lang="en-US" altLang="ja-JP"/>
              <a:t>0</a:t>
            </a:r>
            <a:r>
              <a:rPr lang="ja-JP" altLang="en-US"/>
              <a:t>となります。</a:t>
            </a:r>
          </a:p>
        </p:txBody>
      </p:sp>
      <p:sp>
        <p:nvSpPr>
          <p:cNvPr id="12" name="正方形/長方形 11"/>
          <p:cNvSpPr/>
          <p:nvPr/>
        </p:nvSpPr>
        <p:spPr>
          <a:xfrm>
            <a:off x="4902199" y="4925144"/>
            <a:ext cx="7001934" cy="1477328"/>
          </a:xfrm>
          <a:prstGeom prst="rect">
            <a:avLst/>
          </a:prstGeom>
          <a:ln>
            <a:solidFill>
              <a:schemeClr val="tx1"/>
            </a:solidFill>
          </a:ln>
        </p:spPr>
        <p:txBody>
          <a:bodyPr wrap="square">
            <a:spAutoFit/>
          </a:bodyPr>
          <a:lstStyle/>
          <a:p>
            <a:r>
              <a:rPr lang="ja-JP" altLang="en-US"/>
              <a:t>　</a:t>
            </a:r>
            <a:r>
              <a:rPr lang="ja-JP" altLang="en-US" b="1"/>
              <a:t>降雪短時間予報</a:t>
            </a:r>
            <a:r>
              <a:rPr lang="ja-JP" altLang="en-US"/>
              <a:t>は、</a:t>
            </a:r>
            <a:r>
              <a:rPr lang="en-US" altLang="ja-JP"/>
              <a:t>6</a:t>
            </a:r>
            <a:r>
              <a:rPr lang="ja-JP" altLang="en-US"/>
              <a:t>時間先までの</a:t>
            </a:r>
            <a:r>
              <a:rPr lang="en-US" altLang="ja-JP"/>
              <a:t>1</a:t>
            </a:r>
            <a:r>
              <a:rPr lang="ja-JP" altLang="en-US"/>
              <a:t>時間毎の積雪の深さと降雪量を約</a:t>
            </a:r>
            <a:r>
              <a:rPr lang="en-US" altLang="ja-JP"/>
              <a:t>5㎞</a:t>
            </a:r>
            <a:r>
              <a:rPr lang="ja-JP" altLang="en-US"/>
              <a:t>四方で面的に予測したもので、</a:t>
            </a:r>
            <a:r>
              <a:rPr lang="en-US" altLang="ja-JP"/>
              <a:t>1</a:t>
            </a:r>
            <a:r>
              <a:rPr lang="ja-JP" altLang="en-US"/>
              <a:t>時間毎に発表します。解析積雪深を初期値とし、降水短時間予報の降水量や局地数値予報モデル（</a:t>
            </a:r>
            <a:r>
              <a:rPr lang="en-US" altLang="ja-JP"/>
              <a:t>LFM</a:t>
            </a:r>
            <a:r>
              <a:rPr lang="ja-JP" altLang="en-US"/>
              <a:t>）の気温、日射量などの予測値を解析積雪深と同じ積雪変質モデルに与えます。</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プレースホルダ 4"/>
          <p:cNvPicPr>
            <a:picLocks noGrp="1" noChangeAspect="1"/>
          </p:cNvPicPr>
          <p:nvPr>
            <p:ph idx="1"/>
          </p:nvPr>
        </p:nvPicPr>
        <p:blipFill>
          <a:blip r:embed="rId3"/>
          <a:stretch>
            <a:fillRect/>
          </a:stretch>
        </p:blipFill>
        <p:spPr>
          <a:xfrm>
            <a:off x="8840470" y="4014470"/>
            <a:ext cx="2299335" cy="2037080"/>
          </a:xfrm>
          <a:prstGeom prst="rect">
            <a:avLst/>
          </a:prstGeom>
        </p:spPr>
      </p:pic>
      <p:sp>
        <p:nvSpPr>
          <p:cNvPr id="2" name="タイトル 1"/>
          <p:cNvSpPr>
            <a:spLocks noGrp="1"/>
          </p:cNvSpPr>
          <p:nvPr>
            <p:ph type="title"/>
          </p:nvPr>
        </p:nvSpPr>
        <p:spPr>
          <a:xfrm>
            <a:off x="2125345" y="1950085"/>
            <a:ext cx="8931275" cy="1325880"/>
          </a:xfrm>
        </p:spPr>
        <p:txBody>
          <a:bodyPr/>
          <a:lstStyle/>
          <a:p>
            <a:r>
              <a:rPr lang="ja-JP" altLang="en-US"/>
              <a:t>ご清聴ありがとうございました。</a:t>
            </a:r>
          </a:p>
        </p:txBody>
      </p:sp>
      <p:sp>
        <p:nvSpPr>
          <p:cNvPr id="4" name="タイトル 1"/>
          <p:cNvSpPr>
            <a:spLocks noGrp="1"/>
          </p:cNvSpPr>
          <p:nvPr/>
        </p:nvSpPr>
        <p:spPr>
          <a:xfrm>
            <a:off x="2344420" y="3387725"/>
            <a:ext cx="7907655"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a:sym typeface="+mn-ea"/>
              </a:rPr>
              <a:t>気象台と報道機関との連携が重要！</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12667" y="735646"/>
            <a:ext cx="11972925" cy="60570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9" name="直線コネクタ 8"/>
          <p:cNvCxnSpPr/>
          <p:nvPr/>
        </p:nvCxnSpPr>
        <p:spPr>
          <a:xfrm>
            <a:off x="105322" y="3304087"/>
            <a:ext cx="11972925"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105868" y="5542462"/>
            <a:ext cx="11972925"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12" name="Picture 10" descr="http://www2.riss.kishou.go.jp/jikkyo_kanshi/jikkyo_kanshi-0.40.php?group=0&amp;element=2&amp;sub=&amp;noudo=255&amp;imageW=460&amp;imageH=460&amp;date=201502051900&amp;map=0&amp;addMesh=1&amp;posW=129.488&amp;posE=132.688&amp;posS=32.572&amp;posN=35.372&amp;random=0&amp;animeCount=14&amp;animeDuration=5&amp;animeSpeed=fas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328155" y="3432602"/>
            <a:ext cx="2380448" cy="205739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4" name="Picture 4" descr="http://www2.riss.kishou.go.jp/jikkyo_kanshi/jikkyo_kanshi-0.40.php?group=0&amp;element=2&amp;sub=&amp;noudo=255&amp;imageW=460&amp;imageH=460&amp;date=201801220600&amp;map=0&amp;addMesh=1&amp;posW=126.5391304347826&amp;posE=134.5391304347826&amp;posS=29.358695652173914&amp;posN=36.358695652173914&amp;random=0&amp;animeCount=14&amp;animeDuration=5&amp;animeSpeed=fas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281772" y="3421573"/>
            <a:ext cx="2399498" cy="20516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1772" y="1252362"/>
            <a:ext cx="2399498" cy="201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図 15" descr="画面の領域"/>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28155" y="1263501"/>
            <a:ext cx="2394736" cy="2020384"/>
          </a:xfrm>
          <a:prstGeom prst="rect">
            <a:avLst/>
          </a:prstGeom>
          <a:ln w="12700">
            <a:solidFill>
              <a:schemeClr val="tx1"/>
            </a:solidFill>
          </a:ln>
        </p:spPr>
      </p:pic>
      <p:pic>
        <p:nvPicPr>
          <p:cNvPr id="17" name="図 16" descr="画面の領域"/>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44515" y="3372836"/>
            <a:ext cx="2457450" cy="2100421"/>
          </a:xfrm>
          <a:prstGeom prst="rect">
            <a:avLst/>
          </a:prstGeom>
        </p:spPr>
      </p:pic>
      <p:pic>
        <p:nvPicPr>
          <p:cNvPr id="18" name="図 17" descr="画面の領域"/>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44515" y="1263501"/>
            <a:ext cx="2457450" cy="1977654"/>
          </a:xfrm>
          <a:prstGeom prst="rect">
            <a:avLst/>
          </a:prstGeom>
        </p:spPr>
      </p:pic>
      <p:cxnSp>
        <p:nvCxnSpPr>
          <p:cNvPr id="19" name="直線コネクタ 18"/>
          <p:cNvCxnSpPr/>
          <p:nvPr/>
        </p:nvCxnSpPr>
        <p:spPr>
          <a:xfrm>
            <a:off x="112667" y="1170487"/>
            <a:ext cx="11972925"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520719" y="794976"/>
            <a:ext cx="2093247" cy="348570"/>
          </a:xfrm>
          <a:prstGeom prst="rect">
            <a:avLst/>
          </a:prstGeom>
          <a:solidFill>
            <a:srgbClr val="00206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bg1"/>
                </a:solidFill>
              </a:rPr>
              <a:t>冬型気圧配置</a:t>
            </a:r>
          </a:p>
        </p:txBody>
      </p:sp>
      <p:sp>
        <p:nvSpPr>
          <p:cNvPr id="21" name="円/楕円 43"/>
          <p:cNvSpPr/>
          <p:nvPr/>
        </p:nvSpPr>
        <p:spPr>
          <a:xfrm>
            <a:off x="-1713407" y="-53883"/>
            <a:ext cx="11824057" cy="864096"/>
          </a:xfrm>
          <a:prstGeom prst="ellipse">
            <a:avLst/>
          </a:prstGeom>
          <a:no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a:solidFill>
                  <a:schemeClr val="tx1"/>
                </a:solidFill>
                <a:latin typeface="HGP明朝E" panose="02020800000000000000" pitchFamily="18" charset="-128"/>
                <a:ea typeface="HGP明朝E" panose="02020800000000000000" pitchFamily="18" charset="-128"/>
              </a:rPr>
              <a:t>現象の特性を把握　～代表的な大雪パターン</a:t>
            </a:r>
          </a:p>
        </p:txBody>
      </p:sp>
      <p:sp>
        <p:nvSpPr>
          <p:cNvPr id="22" name="正方形/長方形 21"/>
          <p:cNvSpPr/>
          <p:nvPr/>
        </p:nvSpPr>
        <p:spPr>
          <a:xfrm>
            <a:off x="3298603" y="796566"/>
            <a:ext cx="2582267" cy="348570"/>
          </a:xfrm>
          <a:prstGeom prst="rect">
            <a:avLst/>
          </a:prstGeom>
          <a:solidFill>
            <a:srgbClr val="00206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bg1"/>
                </a:solidFill>
              </a:rPr>
              <a:t>日本海寒帯気団収束帯</a:t>
            </a:r>
          </a:p>
        </p:txBody>
      </p:sp>
      <p:sp>
        <p:nvSpPr>
          <p:cNvPr id="23" name="正方形/長方形 22"/>
          <p:cNvSpPr/>
          <p:nvPr/>
        </p:nvSpPr>
        <p:spPr>
          <a:xfrm>
            <a:off x="6324918" y="811764"/>
            <a:ext cx="2297839" cy="348570"/>
          </a:xfrm>
          <a:prstGeom prst="rect">
            <a:avLst/>
          </a:prstGeom>
          <a:solidFill>
            <a:srgbClr val="00206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bg1"/>
                </a:solidFill>
              </a:rPr>
              <a:t>南岸低気圧</a:t>
            </a:r>
          </a:p>
        </p:txBody>
      </p:sp>
      <p:sp>
        <p:nvSpPr>
          <p:cNvPr id="24" name="正方形/長方形 23"/>
          <p:cNvSpPr/>
          <p:nvPr/>
        </p:nvSpPr>
        <p:spPr>
          <a:xfrm>
            <a:off x="9066806" y="797310"/>
            <a:ext cx="2812869" cy="348570"/>
          </a:xfrm>
          <a:prstGeom prst="rect">
            <a:avLst/>
          </a:prstGeom>
          <a:solidFill>
            <a:srgbClr val="00206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a:solidFill>
                  <a:schemeClr val="bg1"/>
                </a:solidFill>
              </a:rPr>
              <a:t>T </a:t>
            </a:r>
            <a:r>
              <a:rPr lang="ja-JP" altLang="en-US" b="1">
                <a:solidFill>
                  <a:schemeClr val="bg1"/>
                </a:solidFill>
              </a:rPr>
              <a:t>モード </a:t>
            </a:r>
            <a:r>
              <a:rPr lang="en-US" altLang="ja-JP" sz="1400">
                <a:solidFill>
                  <a:schemeClr val="bg1"/>
                </a:solidFill>
              </a:rPr>
              <a:t>(</a:t>
            </a:r>
            <a:r>
              <a:rPr lang="en-US" altLang="ja-JP" sz="1400" b="1">
                <a:solidFill>
                  <a:schemeClr val="bg1"/>
                </a:solidFill>
              </a:rPr>
              <a:t>Transverse-mode</a:t>
            </a:r>
            <a:r>
              <a:rPr lang="en-US" altLang="ja-JP" sz="1400">
                <a:solidFill>
                  <a:schemeClr val="bg1"/>
                </a:solidFill>
              </a:rPr>
              <a:t>)</a:t>
            </a:r>
            <a:endParaRPr lang="ja-JP" altLang="en-US" sz="1400">
              <a:solidFill>
                <a:schemeClr val="bg1"/>
              </a:solidFill>
            </a:endParaRPr>
          </a:p>
        </p:txBody>
      </p:sp>
      <p:sp>
        <p:nvSpPr>
          <p:cNvPr id="25" name="正方形/長方形 24"/>
          <p:cNvSpPr/>
          <p:nvPr/>
        </p:nvSpPr>
        <p:spPr>
          <a:xfrm>
            <a:off x="136847" y="5553468"/>
            <a:ext cx="3094033" cy="123921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rPr>
              <a:t>筋状の雲</a:t>
            </a:r>
            <a:r>
              <a:rPr lang="en-US" altLang="ja-JP" sz="1500" b="1" dirty="0">
                <a:solidFill>
                  <a:schemeClr val="tx1"/>
                </a:solidFill>
              </a:rPr>
              <a:t> (Longitudinal-mode)</a:t>
            </a:r>
          </a:p>
          <a:p>
            <a:r>
              <a:rPr lang="ja-JP" altLang="en-US" sz="1600" dirty="0">
                <a:solidFill>
                  <a:schemeClr val="tx1"/>
                </a:solidFill>
              </a:rPr>
              <a:t>　風が強く</a:t>
            </a:r>
            <a:r>
              <a:rPr lang="en-US" altLang="ja-JP" sz="1600" dirty="0">
                <a:solidFill>
                  <a:schemeClr val="tx1"/>
                </a:solidFill>
              </a:rPr>
              <a:t>､</a:t>
            </a:r>
            <a:r>
              <a:rPr lang="ja-JP" altLang="en-US" sz="1600" dirty="0">
                <a:solidFill>
                  <a:schemeClr val="tx1"/>
                </a:solidFill>
              </a:rPr>
              <a:t>気温は低く</a:t>
            </a:r>
            <a:r>
              <a:rPr lang="en-US" altLang="ja-JP" sz="1600" dirty="0">
                <a:solidFill>
                  <a:schemeClr val="tx1"/>
                </a:solidFill>
              </a:rPr>
              <a:t>､</a:t>
            </a:r>
            <a:r>
              <a:rPr lang="ja-JP" altLang="en-US" sz="1600" dirty="0">
                <a:solidFill>
                  <a:schemeClr val="tx1"/>
                </a:solidFill>
              </a:rPr>
              <a:t>乾燥</a:t>
            </a:r>
            <a:endParaRPr lang="en-US" altLang="ja-JP" sz="1600" dirty="0">
              <a:solidFill>
                <a:schemeClr val="tx1"/>
              </a:solidFill>
            </a:endParaRPr>
          </a:p>
          <a:p>
            <a:r>
              <a:rPr lang="ja-JP" altLang="en-US" b="1" dirty="0">
                <a:solidFill>
                  <a:schemeClr val="tx1"/>
                </a:solidFill>
              </a:rPr>
              <a:t>代表される注警報</a:t>
            </a:r>
            <a:endParaRPr lang="en-US" altLang="ja-JP" b="1" dirty="0">
              <a:solidFill>
                <a:schemeClr val="tx1"/>
              </a:solidFill>
            </a:endParaRPr>
          </a:p>
          <a:p>
            <a:r>
              <a:rPr lang="ja-JP" altLang="en-US" sz="1600" dirty="0">
                <a:solidFill>
                  <a:schemeClr val="tx1"/>
                </a:solidFill>
              </a:rPr>
              <a:t>　大雪、</a:t>
            </a:r>
            <a:r>
              <a:rPr lang="ja-JP" altLang="en-US" sz="1600" dirty="0">
                <a:solidFill>
                  <a:srgbClr val="FF0000"/>
                </a:solidFill>
              </a:rPr>
              <a:t>暴風雪、低温</a:t>
            </a:r>
            <a:r>
              <a:rPr lang="ja-JP" altLang="en-US" sz="1600" dirty="0">
                <a:solidFill>
                  <a:schemeClr val="tx1"/>
                </a:solidFill>
              </a:rPr>
              <a:t>、</a:t>
            </a:r>
            <a:r>
              <a:rPr lang="en-US" altLang="ja-JP" sz="1600" dirty="0">
                <a:solidFill>
                  <a:schemeClr val="tx1"/>
                </a:solidFill>
              </a:rPr>
              <a:t>(</a:t>
            </a:r>
            <a:r>
              <a:rPr lang="ja-JP" altLang="en-US" sz="1600" dirty="0">
                <a:solidFill>
                  <a:schemeClr val="tx1"/>
                </a:solidFill>
              </a:rPr>
              <a:t>着雪</a:t>
            </a:r>
            <a:r>
              <a:rPr lang="en-US" altLang="ja-JP" sz="1600" dirty="0">
                <a:solidFill>
                  <a:schemeClr val="tx1"/>
                </a:solidFill>
              </a:rPr>
              <a:t>)</a:t>
            </a:r>
            <a:endParaRPr lang="ja-JP" altLang="en-US" sz="1600" dirty="0">
              <a:solidFill>
                <a:schemeClr val="tx1"/>
              </a:solidFill>
            </a:endParaRPr>
          </a:p>
        </p:txBody>
      </p:sp>
      <p:sp>
        <p:nvSpPr>
          <p:cNvPr id="26" name="正方形/長方形 25"/>
          <p:cNvSpPr/>
          <p:nvPr/>
        </p:nvSpPr>
        <p:spPr>
          <a:xfrm>
            <a:off x="3176756" y="5580410"/>
            <a:ext cx="2996246" cy="123921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a:solidFill>
                  <a:schemeClr val="tx1"/>
                </a:solidFill>
              </a:rPr>
              <a:t>JPCZ(</a:t>
            </a:r>
            <a:r>
              <a:rPr lang="ja-JP" altLang="en-US" b="1">
                <a:solidFill>
                  <a:schemeClr val="tx1"/>
                </a:solidFill>
              </a:rPr>
              <a:t>収束</a:t>
            </a:r>
            <a:r>
              <a:rPr lang="en-US" altLang="ja-JP" b="1">
                <a:solidFill>
                  <a:schemeClr val="tx1"/>
                </a:solidFill>
              </a:rPr>
              <a:t>)</a:t>
            </a:r>
          </a:p>
          <a:p>
            <a:r>
              <a:rPr lang="ja-JP" altLang="en-US" sz="1600">
                <a:solidFill>
                  <a:schemeClr val="tx1"/>
                </a:solidFill>
              </a:rPr>
              <a:t>  対流は活発</a:t>
            </a:r>
            <a:r>
              <a:rPr lang="en-US" altLang="ja-JP" sz="1600">
                <a:solidFill>
                  <a:schemeClr val="tx1"/>
                </a:solidFill>
              </a:rPr>
              <a:t>､</a:t>
            </a:r>
            <a:r>
              <a:rPr lang="ja-JP" altLang="en-US" sz="1600">
                <a:solidFill>
                  <a:schemeClr val="tx1"/>
                </a:solidFill>
              </a:rPr>
              <a:t>気温は高め</a:t>
            </a:r>
            <a:r>
              <a:rPr lang="en-US" altLang="ja-JP" sz="1600">
                <a:solidFill>
                  <a:schemeClr val="tx1"/>
                </a:solidFill>
              </a:rPr>
              <a:t>､</a:t>
            </a:r>
            <a:r>
              <a:rPr lang="ja-JP" altLang="en-US" sz="1600">
                <a:solidFill>
                  <a:schemeClr val="tx1"/>
                </a:solidFill>
              </a:rPr>
              <a:t>湿潤</a:t>
            </a:r>
            <a:endParaRPr lang="en-US" altLang="ja-JP" sz="1600">
              <a:solidFill>
                <a:schemeClr val="tx1"/>
              </a:solidFill>
            </a:endParaRPr>
          </a:p>
          <a:p>
            <a:r>
              <a:rPr lang="ja-JP" altLang="en-US" b="1">
                <a:solidFill>
                  <a:schemeClr val="tx1"/>
                </a:solidFill>
              </a:rPr>
              <a:t>代表される注警報</a:t>
            </a:r>
            <a:endParaRPr lang="en-US" altLang="ja-JP" b="1">
              <a:solidFill>
                <a:schemeClr val="tx1"/>
              </a:solidFill>
            </a:endParaRPr>
          </a:p>
          <a:p>
            <a:r>
              <a:rPr lang="ja-JP" altLang="en-US" sz="1600">
                <a:solidFill>
                  <a:schemeClr val="tx1"/>
                </a:solidFill>
              </a:rPr>
              <a:t>　大雪、</a:t>
            </a:r>
            <a:r>
              <a:rPr lang="ja-JP" altLang="en-US" sz="1600">
                <a:solidFill>
                  <a:srgbClr val="FF0000"/>
                </a:solidFill>
              </a:rPr>
              <a:t>雷</a:t>
            </a:r>
            <a:r>
              <a:rPr lang="ja-JP" altLang="en-US" sz="1600">
                <a:solidFill>
                  <a:schemeClr val="tx1"/>
                </a:solidFill>
              </a:rPr>
              <a:t>、着雪</a:t>
            </a:r>
            <a:r>
              <a:rPr lang="en-US" altLang="ja-JP" sz="1600">
                <a:solidFill>
                  <a:schemeClr val="tx1"/>
                </a:solidFill>
              </a:rPr>
              <a:t>､</a:t>
            </a:r>
            <a:r>
              <a:rPr lang="ja-JP" altLang="en-US" sz="1600">
                <a:solidFill>
                  <a:schemeClr val="tx1"/>
                </a:solidFill>
              </a:rPr>
              <a:t>（あられ）</a:t>
            </a:r>
          </a:p>
        </p:txBody>
      </p:sp>
      <p:sp>
        <p:nvSpPr>
          <p:cNvPr id="27" name="正方形/長方形 26"/>
          <p:cNvSpPr/>
          <p:nvPr/>
        </p:nvSpPr>
        <p:spPr>
          <a:xfrm>
            <a:off x="6281772" y="5563622"/>
            <a:ext cx="2604052" cy="123921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a:solidFill>
                  <a:schemeClr val="tx1"/>
                </a:solidFill>
              </a:rPr>
              <a:t>中層雲</a:t>
            </a:r>
            <a:r>
              <a:rPr lang="en-US" altLang="ja-JP" b="1">
                <a:solidFill>
                  <a:schemeClr val="tx1"/>
                </a:solidFill>
              </a:rPr>
              <a:t>(</a:t>
            </a:r>
            <a:r>
              <a:rPr lang="ja-JP" altLang="en-US" b="1">
                <a:solidFill>
                  <a:schemeClr val="tx1"/>
                </a:solidFill>
              </a:rPr>
              <a:t>滑昇流</a:t>
            </a:r>
            <a:r>
              <a:rPr lang="en-US" altLang="ja-JP" b="1">
                <a:solidFill>
                  <a:schemeClr val="tx1"/>
                </a:solidFill>
              </a:rPr>
              <a:t>)</a:t>
            </a:r>
          </a:p>
          <a:p>
            <a:r>
              <a:rPr lang="ja-JP" altLang="en-US" sz="1600">
                <a:solidFill>
                  <a:schemeClr val="tx1"/>
                </a:solidFill>
              </a:rPr>
              <a:t> 気温は高め</a:t>
            </a:r>
            <a:r>
              <a:rPr lang="en-US" altLang="ja-JP" sz="1600">
                <a:solidFill>
                  <a:schemeClr val="tx1"/>
                </a:solidFill>
              </a:rPr>
              <a:t>､</a:t>
            </a:r>
            <a:r>
              <a:rPr lang="ja-JP" altLang="en-US" sz="1600">
                <a:solidFill>
                  <a:schemeClr val="tx1"/>
                </a:solidFill>
              </a:rPr>
              <a:t>湿潤</a:t>
            </a:r>
            <a:r>
              <a:rPr lang="en-US" altLang="ja-JP" sz="1600">
                <a:solidFill>
                  <a:schemeClr val="tx1"/>
                </a:solidFill>
              </a:rPr>
              <a:t>､</a:t>
            </a:r>
            <a:r>
              <a:rPr lang="ja-JP" altLang="en-US" sz="1600">
                <a:solidFill>
                  <a:schemeClr val="tx1"/>
                </a:solidFill>
              </a:rPr>
              <a:t>一様性</a:t>
            </a:r>
            <a:endParaRPr lang="en-US" altLang="ja-JP" sz="1600">
              <a:solidFill>
                <a:schemeClr val="tx1"/>
              </a:solidFill>
            </a:endParaRPr>
          </a:p>
          <a:p>
            <a:r>
              <a:rPr lang="ja-JP" altLang="en-US" b="1">
                <a:solidFill>
                  <a:schemeClr val="tx1"/>
                </a:solidFill>
              </a:rPr>
              <a:t>代表される注警報</a:t>
            </a:r>
            <a:endParaRPr lang="en-US" altLang="ja-JP" b="1">
              <a:solidFill>
                <a:schemeClr val="tx1"/>
              </a:solidFill>
            </a:endParaRPr>
          </a:p>
          <a:p>
            <a:r>
              <a:rPr lang="ja-JP" altLang="en-US" sz="1600">
                <a:solidFill>
                  <a:schemeClr val="tx1"/>
                </a:solidFill>
              </a:rPr>
              <a:t>　大雪</a:t>
            </a:r>
            <a:r>
              <a:rPr lang="en-US" altLang="ja-JP" sz="1600">
                <a:solidFill>
                  <a:schemeClr val="tx1"/>
                </a:solidFill>
              </a:rPr>
              <a:t>(</a:t>
            </a:r>
            <a:r>
              <a:rPr lang="ja-JP" altLang="en-US" sz="1600">
                <a:solidFill>
                  <a:srgbClr val="FF0000"/>
                </a:solidFill>
              </a:rPr>
              <a:t>ボタ雪</a:t>
            </a:r>
            <a:r>
              <a:rPr lang="en-US" altLang="ja-JP" sz="1600">
                <a:solidFill>
                  <a:schemeClr val="tx1"/>
                </a:solidFill>
              </a:rPr>
              <a:t>)</a:t>
            </a:r>
            <a:r>
              <a:rPr lang="ja-JP" altLang="en-US" sz="1600" err="1">
                <a:solidFill>
                  <a:schemeClr val="tx1"/>
                </a:solidFill>
              </a:rPr>
              <a:t>、</a:t>
            </a:r>
            <a:r>
              <a:rPr lang="ja-JP" altLang="en-US" sz="1600">
                <a:solidFill>
                  <a:srgbClr val="FF0000"/>
                </a:solidFill>
              </a:rPr>
              <a:t>着雪</a:t>
            </a:r>
          </a:p>
        </p:txBody>
      </p:sp>
      <p:sp>
        <p:nvSpPr>
          <p:cNvPr id="28" name="正方形/長方形 27"/>
          <p:cNvSpPr/>
          <p:nvPr/>
        </p:nvSpPr>
        <p:spPr>
          <a:xfrm>
            <a:off x="8910222" y="5553467"/>
            <a:ext cx="3066600" cy="123921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a:solidFill>
                  <a:schemeClr val="tx1"/>
                </a:solidFill>
              </a:rPr>
              <a:t>T </a:t>
            </a:r>
            <a:r>
              <a:rPr lang="ja-JP" altLang="en-US" b="1">
                <a:solidFill>
                  <a:schemeClr val="tx1"/>
                </a:solidFill>
              </a:rPr>
              <a:t>モード</a:t>
            </a:r>
            <a:r>
              <a:rPr lang="ja-JP" altLang="en-US" sz="1400" b="1">
                <a:solidFill>
                  <a:schemeClr val="tx1"/>
                </a:solidFill>
              </a:rPr>
              <a:t> </a:t>
            </a:r>
            <a:r>
              <a:rPr lang="en-US" altLang="ja-JP" sz="1400">
                <a:solidFill>
                  <a:schemeClr val="tx1"/>
                </a:solidFill>
              </a:rPr>
              <a:t>(</a:t>
            </a:r>
            <a:r>
              <a:rPr lang="en-US" altLang="ja-JP" sz="1400" b="1">
                <a:solidFill>
                  <a:schemeClr val="tx1"/>
                </a:solidFill>
              </a:rPr>
              <a:t>Transverse-mode</a:t>
            </a:r>
            <a:r>
              <a:rPr lang="en-US" altLang="ja-JP" sz="1400">
                <a:solidFill>
                  <a:schemeClr val="tx1"/>
                </a:solidFill>
              </a:rPr>
              <a:t>)</a:t>
            </a:r>
            <a:r>
              <a:rPr lang="ja-JP" altLang="en-US" sz="1400">
                <a:solidFill>
                  <a:schemeClr val="tx1"/>
                </a:solidFill>
              </a:rPr>
              <a:t> </a:t>
            </a:r>
            <a:endParaRPr lang="en-US" altLang="ja-JP" sz="1400">
              <a:solidFill>
                <a:schemeClr val="tx1"/>
              </a:solidFill>
            </a:endParaRPr>
          </a:p>
          <a:p>
            <a:r>
              <a:rPr lang="ja-JP" altLang="en-US" sz="1400">
                <a:solidFill>
                  <a:schemeClr val="tx1"/>
                </a:solidFill>
              </a:rPr>
              <a:t>　</a:t>
            </a:r>
            <a:r>
              <a:rPr lang="ja-JP" altLang="en-US" sz="1600">
                <a:solidFill>
                  <a:schemeClr val="tx1"/>
                </a:solidFill>
              </a:rPr>
              <a:t>鉛直シアが大きい場合に発生</a:t>
            </a:r>
            <a:endParaRPr lang="en-US" altLang="ja-JP" sz="1600">
              <a:solidFill>
                <a:schemeClr val="tx1"/>
              </a:solidFill>
            </a:endParaRPr>
          </a:p>
          <a:p>
            <a:r>
              <a:rPr lang="ja-JP" altLang="en-US" b="1">
                <a:solidFill>
                  <a:schemeClr val="tx1"/>
                </a:solidFill>
              </a:rPr>
              <a:t>代表される注警報</a:t>
            </a:r>
            <a:endParaRPr lang="en-US" altLang="ja-JP" b="1">
              <a:solidFill>
                <a:schemeClr val="tx1"/>
              </a:solidFill>
            </a:endParaRPr>
          </a:p>
          <a:p>
            <a:r>
              <a:rPr lang="ja-JP" altLang="en-US" sz="1600">
                <a:solidFill>
                  <a:schemeClr val="tx1"/>
                </a:solidFill>
              </a:rPr>
              <a:t>　大雪、暴風雪、低温、</a:t>
            </a:r>
            <a:r>
              <a:rPr lang="en-US" altLang="ja-JP" sz="1600">
                <a:solidFill>
                  <a:schemeClr val="tx1"/>
                </a:solidFill>
              </a:rPr>
              <a:t>(</a:t>
            </a:r>
            <a:r>
              <a:rPr lang="ja-JP" altLang="en-US" sz="1600">
                <a:solidFill>
                  <a:schemeClr val="tx1"/>
                </a:solidFill>
              </a:rPr>
              <a:t>着雪</a:t>
            </a:r>
            <a:r>
              <a:rPr lang="en-US" altLang="ja-JP" sz="1600">
                <a:solidFill>
                  <a:schemeClr val="tx1"/>
                </a:solidFill>
              </a:rPr>
              <a:t>)</a:t>
            </a:r>
            <a:endParaRPr lang="ja-JP" altLang="en-US" sz="1600">
              <a:solidFill>
                <a:schemeClr val="tx1"/>
              </a:solidFill>
            </a:endParaRPr>
          </a:p>
        </p:txBody>
      </p:sp>
      <p:pic>
        <p:nvPicPr>
          <p:cNvPr id="30" name="図 29" descr="画面の領域"/>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0597" y="1239693"/>
            <a:ext cx="2693550" cy="2007950"/>
          </a:xfrm>
          <a:prstGeom prst="rect">
            <a:avLst/>
          </a:prstGeom>
        </p:spPr>
      </p:pic>
      <p:pic>
        <p:nvPicPr>
          <p:cNvPr id="31" name="図 30" descr="画面の領域"/>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0597" y="3432602"/>
            <a:ext cx="2682569" cy="2053415"/>
          </a:xfrm>
          <a:prstGeom prst="rect">
            <a:avLst/>
          </a:prstGeom>
          <a:ln w="12700">
            <a:solidFill>
              <a:schemeClr val="tx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グループ化 20"/>
          <p:cNvGrpSpPr/>
          <p:nvPr/>
        </p:nvGrpSpPr>
        <p:grpSpPr>
          <a:xfrm>
            <a:off x="5683215" y="3876486"/>
            <a:ext cx="2991337" cy="2931775"/>
            <a:chOff x="3766513" y="3859223"/>
            <a:chExt cx="2991337" cy="2931775"/>
          </a:xfrm>
        </p:grpSpPr>
        <p:pic>
          <p:nvPicPr>
            <p:cNvPr id="19" name="図 18"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6513" y="3859223"/>
              <a:ext cx="2991337" cy="2931775"/>
            </a:xfrm>
            <a:prstGeom prst="rect">
              <a:avLst/>
            </a:prstGeom>
          </p:spPr>
        </p:pic>
        <p:sp>
          <p:nvSpPr>
            <p:cNvPr id="16" name="下矢印 15"/>
            <p:cNvSpPr/>
            <p:nvPr/>
          </p:nvSpPr>
          <p:spPr>
            <a:xfrm rot="16200000">
              <a:off x="5119443" y="5410909"/>
              <a:ext cx="466020" cy="339725"/>
            </a:xfrm>
            <a:prstGeom prst="downArrow">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下矢印 16"/>
            <p:cNvSpPr/>
            <p:nvPr/>
          </p:nvSpPr>
          <p:spPr>
            <a:xfrm rot="18038479">
              <a:off x="4657761" y="5294758"/>
              <a:ext cx="466020" cy="339725"/>
            </a:xfrm>
            <a:prstGeom prst="downArrow">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 name="下矢印 17"/>
            <p:cNvSpPr/>
            <p:nvPr/>
          </p:nvSpPr>
          <p:spPr>
            <a:xfrm rot="18411018">
              <a:off x="4246621" y="5049630"/>
              <a:ext cx="466020" cy="339725"/>
            </a:xfrm>
            <a:prstGeom prst="downArrow">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pic>
        <p:nvPicPr>
          <p:cNvPr id="20" name="図 19" descr="画面の領域"/>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057" y="3893539"/>
            <a:ext cx="2976481" cy="2897459"/>
          </a:xfrm>
          <a:prstGeom prst="rect">
            <a:avLst/>
          </a:prstGeom>
        </p:spPr>
      </p:pic>
      <p:sp>
        <p:nvSpPr>
          <p:cNvPr id="3" name="円/楕円 43"/>
          <p:cNvSpPr/>
          <p:nvPr/>
        </p:nvSpPr>
        <p:spPr>
          <a:xfrm>
            <a:off x="-1713407" y="-53883"/>
            <a:ext cx="9899463" cy="864096"/>
          </a:xfrm>
          <a:prstGeom prst="ellipse">
            <a:avLst/>
          </a:prstGeom>
          <a:no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a:solidFill>
                  <a:schemeClr val="tx1"/>
                </a:solidFill>
                <a:latin typeface="HGP明朝E" panose="02020800000000000000" pitchFamily="18" charset="-128"/>
                <a:ea typeface="HGP明朝E" panose="02020800000000000000" pitchFamily="18" charset="-128"/>
              </a:rPr>
              <a:t>大雪予想の目安　～冬型気圧配置</a:t>
            </a:r>
          </a:p>
        </p:txBody>
      </p:sp>
      <p:pic>
        <p:nvPicPr>
          <p:cNvPr id="4" name="図 3" descr="画面の領域"/>
          <p:cNvPicPr>
            <a:picLocks noChangeAspect="1"/>
          </p:cNvPicPr>
          <p:nvPr/>
        </p:nvPicPr>
        <p:blipFill rotWithShape="1">
          <a:blip r:embed="rId5">
            <a:extLst>
              <a:ext uri="{28A0092B-C50C-407E-A947-70E740481C1C}">
                <a14:useLocalDpi xmlns:a14="http://schemas.microsoft.com/office/drawing/2010/main" val="0"/>
              </a:ext>
            </a:extLst>
          </a:blip>
          <a:srcRect t="1737" b="-1"/>
          <a:stretch>
            <a:fillRect/>
          </a:stretch>
        </p:blipFill>
        <p:spPr>
          <a:xfrm>
            <a:off x="152020" y="1062423"/>
            <a:ext cx="8264310" cy="2577158"/>
          </a:xfrm>
          <a:prstGeom prst="rect">
            <a:avLst/>
          </a:prstGeom>
        </p:spPr>
      </p:pic>
      <p:sp>
        <p:nvSpPr>
          <p:cNvPr id="5" name="正方形/長方形 4"/>
          <p:cNvSpPr/>
          <p:nvPr/>
        </p:nvSpPr>
        <p:spPr>
          <a:xfrm>
            <a:off x="83820" y="690880"/>
            <a:ext cx="8282940" cy="337185"/>
          </a:xfrm>
          <a:prstGeom prst="rect">
            <a:avLst/>
          </a:prstGeom>
          <a:solidFill>
            <a:srgbClr val="00206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a:solidFill>
                  <a:schemeClr val="bg1"/>
                </a:solidFill>
              </a:rPr>
              <a:t>おおまかな大雪目安：</a:t>
            </a:r>
            <a:r>
              <a:rPr lang="en-US" altLang="ja-JP" b="1">
                <a:solidFill>
                  <a:schemeClr val="bg1"/>
                </a:solidFill>
              </a:rPr>
              <a:t>850hPa≦M10</a:t>
            </a:r>
            <a:r>
              <a:rPr lang="ja-JP" altLang="en-US" b="1">
                <a:solidFill>
                  <a:schemeClr val="bg1"/>
                </a:solidFill>
              </a:rPr>
              <a:t>℃、</a:t>
            </a:r>
            <a:r>
              <a:rPr lang="en-US" altLang="ja-JP" b="1">
                <a:solidFill>
                  <a:schemeClr val="bg1"/>
                </a:solidFill>
              </a:rPr>
              <a:t>700hPa≦M20</a:t>
            </a:r>
            <a:r>
              <a:rPr lang="ja-JP" altLang="en-US" b="1">
                <a:solidFill>
                  <a:schemeClr val="bg1"/>
                </a:solidFill>
              </a:rPr>
              <a:t>℃、</a:t>
            </a:r>
            <a:r>
              <a:rPr lang="en-US" altLang="ja-JP" b="1">
                <a:solidFill>
                  <a:schemeClr val="bg1"/>
                </a:solidFill>
              </a:rPr>
              <a:t>500hPa≦M30</a:t>
            </a:r>
            <a:r>
              <a:rPr lang="ja-JP" altLang="en-US" b="1">
                <a:solidFill>
                  <a:schemeClr val="bg1"/>
                </a:solidFill>
              </a:rPr>
              <a:t>℃</a:t>
            </a:r>
          </a:p>
        </p:txBody>
      </p:sp>
      <p:pic>
        <p:nvPicPr>
          <p:cNvPr id="6" name="図 5" descr="画面の領域"/>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67517" y="4021458"/>
            <a:ext cx="3387634" cy="2861721"/>
          </a:xfrm>
          <a:prstGeom prst="rect">
            <a:avLst/>
          </a:prstGeom>
        </p:spPr>
      </p:pic>
      <p:sp>
        <p:nvSpPr>
          <p:cNvPr id="7" name="正方形/長方形 6"/>
          <p:cNvSpPr/>
          <p:nvPr/>
        </p:nvSpPr>
        <p:spPr>
          <a:xfrm>
            <a:off x="8638821" y="3800492"/>
            <a:ext cx="3245739" cy="337139"/>
          </a:xfrm>
          <a:prstGeom prst="rect">
            <a:avLst/>
          </a:prstGeom>
          <a:solidFill>
            <a:srgbClr val="00206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a:solidFill>
                  <a:schemeClr val="bg1"/>
                </a:solidFill>
              </a:rPr>
              <a:t>雨雪判別：気温と湿度に依存</a:t>
            </a:r>
          </a:p>
        </p:txBody>
      </p:sp>
      <p:sp>
        <p:nvSpPr>
          <p:cNvPr id="8" name="正方形/長方形 7"/>
          <p:cNvSpPr/>
          <p:nvPr/>
        </p:nvSpPr>
        <p:spPr>
          <a:xfrm>
            <a:off x="95601" y="3684389"/>
            <a:ext cx="3585428" cy="337139"/>
          </a:xfrm>
          <a:prstGeom prst="rect">
            <a:avLst/>
          </a:prstGeom>
          <a:solidFill>
            <a:srgbClr val="00206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bg1"/>
                </a:solidFill>
              </a:rPr>
              <a:t>下層の風向による大雪の可能性</a:t>
            </a:r>
          </a:p>
        </p:txBody>
      </p:sp>
      <p:sp>
        <p:nvSpPr>
          <p:cNvPr id="13" name="下矢印 12"/>
          <p:cNvSpPr/>
          <p:nvPr/>
        </p:nvSpPr>
        <p:spPr>
          <a:xfrm rot="18871667">
            <a:off x="1540326" y="5343568"/>
            <a:ext cx="466020" cy="339725"/>
          </a:xfrm>
          <a:prstGeom prst="downArrow">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下矢印 13"/>
          <p:cNvSpPr/>
          <p:nvPr/>
        </p:nvSpPr>
        <p:spPr>
          <a:xfrm rot="18871667">
            <a:off x="1220416" y="4997039"/>
            <a:ext cx="466020" cy="339725"/>
          </a:xfrm>
          <a:prstGeom prst="downArrow">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下矢印 14"/>
          <p:cNvSpPr/>
          <p:nvPr/>
        </p:nvSpPr>
        <p:spPr>
          <a:xfrm rot="18293800">
            <a:off x="829647" y="4708751"/>
            <a:ext cx="466020" cy="339725"/>
          </a:xfrm>
          <a:prstGeom prst="downArrow">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正方形/長方形 21"/>
          <p:cNvSpPr/>
          <p:nvPr/>
        </p:nvSpPr>
        <p:spPr>
          <a:xfrm>
            <a:off x="2463800" y="4106545"/>
            <a:ext cx="3146425" cy="1435735"/>
          </a:xfrm>
          <a:prstGeom prst="rect">
            <a:avLst/>
          </a:prstGeom>
          <a:solidFill>
            <a:schemeClr val="bg1"/>
          </a:solidFill>
          <a:ln w="1270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a:solidFill>
                  <a:schemeClr val="tx1"/>
                </a:solidFill>
              </a:rPr>
              <a:t>下層風が</a:t>
            </a:r>
            <a:r>
              <a:rPr lang="ja-JP" altLang="en-US" b="1">
                <a:solidFill>
                  <a:schemeClr val="tx1"/>
                </a:solidFill>
              </a:rPr>
              <a:t>北西</a:t>
            </a:r>
            <a:r>
              <a:rPr lang="ja-JP" altLang="en-US">
                <a:solidFill>
                  <a:schemeClr val="tx1"/>
                </a:solidFill>
              </a:rPr>
              <a:t>の場合には、朝鮮半島の風下の風下側の影響を受け、断熱加熱により</a:t>
            </a:r>
            <a:r>
              <a:rPr lang="ja-JP" altLang="en-US">
                <a:solidFill>
                  <a:srgbClr val="FF0000"/>
                </a:solidFill>
              </a:rPr>
              <a:t>対流は抑制され、雲域は流れ込み難くなる</a:t>
            </a:r>
            <a:r>
              <a:rPr lang="ja-JP" altLang="en-US">
                <a:solidFill>
                  <a:schemeClr val="tx1"/>
                </a:solidFill>
              </a:rPr>
              <a:t>。</a:t>
            </a:r>
            <a:endParaRPr lang="ja-JP" altLang="en-US" sz="1600">
              <a:solidFill>
                <a:schemeClr val="tx1"/>
              </a:solidFill>
            </a:endParaRPr>
          </a:p>
        </p:txBody>
      </p:sp>
      <p:cxnSp>
        <p:nvCxnSpPr>
          <p:cNvPr id="23" name="直線矢印コネクタ 22"/>
          <p:cNvCxnSpPr/>
          <p:nvPr/>
        </p:nvCxnSpPr>
        <p:spPr>
          <a:xfrm flipV="1">
            <a:off x="989592" y="5550612"/>
            <a:ext cx="561045" cy="65594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277222" y="6083213"/>
            <a:ext cx="1591734" cy="34857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a:solidFill>
                  <a:schemeClr val="tx1"/>
                </a:solidFill>
              </a:rPr>
              <a:t>断熱加熱顕著</a:t>
            </a:r>
          </a:p>
        </p:txBody>
      </p:sp>
      <p:sp>
        <p:nvSpPr>
          <p:cNvPr id="26" name="正方形/長方形 25"/>
          <p:cNvSpPr/>
          <p:nvPr/>
        </p:nvSpPr>
        <p:spPr>
          <a:xfrm>
            <a:off x="3451225" y="5713095"/>
            <a:ext cx="2895600" cy="93789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a:solidFill>
                  <a:schemeClr val="tx1"/>
                </a:solidFill>
              </a:rPr>
              <a:t>下層風が</a:t>
            </a:r>
            <a:r>
              <a:rPr lang="ja-JP" altLang="en-US" b="1">
                <a:solidFill>
                  <a:schemeClr val="tx1"/>
                </a:solidFill>
              </a:rPr>
              <a:t>西</a:t>
            </a:r>
            <a:r>
              <a:rPr lang="ja-JP" altLang="en-US">
                <a:solidFill>
                  <a:schemeClr val="tx1"/>
                </a:solidFill>
              </a:rPr>
              <a:t>の場合には、朝鮮半島の影響を受けず、</a:t>
            </a:r>
            <a:r>
              <a:rPr lang="ja-JP" altLang="en-US">
                <a:solidFill>
                  <a:srgbClr val="FF0000"/>
                </a:solidFill>
              </a:rPr>
              <a:t>雲域は流れ込み易い</a:t>
            </a:r>
            <a:r>
              <a:rPr lang="ja-JP" altLang="en-US">
                <a:solidFill>
                  <a:schemeClr val="tx1"/>
                </a:solidFill>
              </a:rPr>
              <a:t>。</a:t>
            </a:r>
            <a:endParaRPr lang="ja-JP" altLang="en-US" sz="1600">
              <a:solidFill>
                <a:schemeClr val="tx1"/>
              </a:solidFill>
            </a:endParaRPr>
          </a:p>
        </p:txBody>
      </p:sp>
      <p:sp>
        <p:nvSpPr>
          <p:cNvPr id="28" name="正方形/長方形 27"/>
          <p:cNvSpPr/>
          <p:nvPr/>
        </p:nvSpPr>
        <p:spPr>
          <a:xfrm>
            <a:off x="6931229" y="6083255"/>
            <a:ext cx="1591734" cy="34857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a:solidFill>
                  <a:schemeClr val="tx1"/>
                </a:solidFill>
              </a:rPr>
              <a:t>断熱加熱なし</a:t>
            </a:r>
          </a:p>
        </p:txBody>
      </p:sp>
      <p:pic>
        <p:nvPicPr>
          <p:cNvPr id="2" name="図形 1"/>
          <p:cNvPicPr>
            <a:picLocks noChangeAspect="1"/>
          </p:cNvPicPr>
          <p:nvPr/>
        </p:nvPicPr>
        <p:blipFill>
          <a:blip r:embed="rId7"/>
          <a:stretch>
            <a:fillRect/>
          </a:stretch>
        </p:blipFill>
        <p:spPr>
          <a:xfrm>
            <a:off x="8674735" y="1039495"/>
            <a:ext cx="3171825" cy="2710815"/>
          </a:xfrm>
          <a:prstGeom prst="rect">
            <a:avLst/>
          </a:prstGeom>
        </p:spPr>
      </p:pic>
      <p:sp>
        <p:nvSpPr>
          <p:cNvPr id="10" name="正方形/長方形 7"/>
          <p:cNvSpPr/>
          <p:nvPr/>
        </p:nvSpPr>
        <p:spPr>
          <a:xfrm>
            <a:off x="8877300" y="710565"/>
            <a:ext cx="2682875" cy="337185"/>
          </a:xfrm>
          <a:prstGeom prst="rect">
            <a:avLst/>
          </a:prstGeom>
          <a:solidFill>
            <a:srgbClr val="00206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bg1"/>
                </a:solidFill>
              </a:rPr>
              <a:t>海面水温</a:t>
            </a:r>
            <a:r>
              <a:rPr lang="en-US" altLang="ja-JP" b="1">
                <a:solidFill>
                  <a:schemeClr val="bg1"/>
                </a:solidFill>
              </a:rPr>
              <a:t>(</a:t>
            </a:r>
            <a:r>
              <a:rPr lang="ja-JP" altLang="en-US" b="1">
                <a:solidFill>
                  <a:schemeClr val="bg1"/>
                </a:solidFill>
              </a:rPr>
              <a:t>平年との差</a:t>
            </a:r>
            <a:r>
              <a:rPr lang="en-US" altLang="ja-JP" b="1">
                <a:solidFill>
                  <a:schemeClr val="bg1"/>
                </a:solidFill>
              </a:rPr>
              <a:t>)</a:t>
            </a:r>
          </a:p>
        </p:txBody>
      </p:sp>
      <p:sp>
        <p:nvSpPr>
          <p:cNvPr id="11" name="正方形/長方形 27"/>
          <p:cNvSpPr/>
          <p:nvPr/>
        </p:nvSpPr>
        <p:spPr>
          <a:xfrm>
            <a:off x="8962390" y="3266440"/>
            <a:ext cx="2597150" cy="348615"/>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a:solidFill>
                  <a:schemeClr val="tx1"/>
                </a:solidFill>
              </a:rPr>
              <a:t>今年は平年よりも高い</a:t>
            </a:r>
          </a:p>
        </p:txBody>
      </p:sp>
      <p:cxnSp>
        <p:nvCxnSpPr>
          <p:cNvPr id="12" name="直線コネクタ 11"/>
          <p:cNvCxnSpPr/>
          <p:nvPr/>
        </p:nvCxnSpPr>
        <p:spPr>
          <a:xfrm>
            <a:off x="10527665" y="4549140"/>
            <a:ext cx="11430" cy="1920240"/>
          </a:xfrm>
          <a:prstGeom prst="line">
            <a:avLst/>
          </a:prstGeom>
          <a:ln w="38100"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楕円 43"/>
          <p:cNvSpPr/>
          <p:nvPr/>
        </p:nvSpPr>
        <p:spPr>
          <a:xfrm>
            <a:off x="-1929941" y="10252"/>
            <a:ext cx="9385658" cy="864096"/>
          </a:xfrm>
          <a:prstGeom prst="ellipse">
            <a:avLst/>
          </a:prstGeom>
          <a:no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a:solidFill>
                  <a:schemeClr val="tx1"/>
                </a:solidFill>
                <a:latin typeface="HGP明朝E" panose="02020800000000000000" pitchFamily="18" charset="-128"/>
                <a:ea typeface="HGP明朝E" panose="02020800000000000000" pitchFamily="18" charset="-128"/>
              </a:rPr>
              <a:t>雪になる目安　～南岸低気圧</a:t>
            </a:r>
          </a:p>
        </p:txBody>
      </p:sp>
      <p:grpSp>
        <p:nvGrpSpPr>
          <p:cNvPr id="59" name="グループ化 58"/>
          <p:cNvGrpSpPr/>
          <p:nvPr/>
        </p:nvGrpSpPr>
        <p:grpSpPr>
          <a:xfrm>
            <a:off x="828194" y="1339543"/>
            <a:ext cx="3150362" cy="3429850"/>
            <a:chOff x="338590" y="978782"/>
            <a:chExt cx="3150362" cy="3429850"/>
          </a:xfrm>
        </p:grpSpPr>
        <p:pic>
          <p:nvPicPr>
            <p:cNvPr id="3" name="図 2"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590" y="978782"/>
              <a:ext cx="3150362" cy="3429850"/>
            </a:xfrm>
            <a:prstGeom prst="rect">
              <a:avLst/>
            </a:prstGeom>
          </p:spPr>
        </p:pic>
        <p:sp>
          <p:nvSpPr>
            <p:cNvPr id="8" name="円/楕円 28"/>
            <p:cNvSpPr/>
            <p:nvPr/>
          </p:nvSpPr>
          <p:spPr>
            <a:xfrm>
              <a:off x="1913771" y="2693707"/>
              <a:ext cx="962908" cy="800996"/>
            </a:xfrm>
            <a:prstGeom prst="ellipse">
              <a:avLst/>
            </a:prstGeom>
            <a:no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a:solidFill>
                    <a:schemeClr val="tx1"/>
                  </a:solidFill>
                  <a:latin typeface="HGP明朝E" panose="02020800000000000000" pitchFamily="18" charset="-128"/>
                  <a:ea typeface="HGP明朝E" panose="02020800000000000000" pitchFamily="18" charset="-128"/>
                </a:rPr>
                <a:t>Ｌ</a:t>
              </a:r>
            </a:p>
          </p:txBody>
        </p:sp>
        <p:cxnSp>
          <p:nvCxnSpPr>
            <p:cNvPr id="10" name="直線矢印コネクタ 9"/>
            <p:cNvCxnSpPr>
              <a:stCxn id="11" idx="0"/>
            </p:cNvCxnSpPr>
            <p:nvPr/>
          </p:nvCxnSpPr>
          <p:spPr>
            <a:xfrm flipV="1">
              <a:off x="1534954" y="2753496"/>
              <a:ext cx="642501" cy="696387"/>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483214" y="3449883"/>
              <a:ext cx="2103479" cy="58259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a:solidFill>
                    <a:schemeClr val="tx1"/>
                  </a:solidFill>
                </a:rPr>
                <a:t>前線北側の地域の</a:t>
              </a:r>
              <a:endParaRPr lang="en-US" altLang="ja-JP">
                <a:solidFill>
                  <a:schemeClr val="tx1"/>
                </a:solidFill>
              </a:endParaRPr>
            </a:p>
            <a:p>
              <a:r>
                <a:rPr lang="ja-JP" altLang="en-US">
                  <a:solidFill>
                    <a:schemeClr val="tx1"/>
                  </a:solidFill>
                </a:rPr>
                <a:t>下層は北よりの風</a:t>
              </a:r>
            </a:p>
          </p:txBody>
        </p:sp>
        <p:sp>
          <p:nvSpPr>
            <p:cNvPr id="18" name="下矢印 17"/>
            <p:cNvSpPr/>
            <p:nvPr/>
          </p:nvSpPr>
          <p:spPr>
            <a:xfrm rot="21254425">
              <a:off x="2218465" y="2382811"/>
              <a:ext cx="353520" cy="310896"/>
            </a:xfrm>
            <a:prstGeom prst="downArrow">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下矢印 18"/>
            <p:cNvSpPr/>
            <p:nvPr/>
          </p:nvSpPr>
          <p:spPr>
            <a:xfrm rot="20342892">
              <a:off x="2118318" y="1953723"/>
              <a:ext cx="353520" cy="310896"/>
            </a:xfrm>
            <a:prstGeom prst="downArrow">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下矢印 19"/>
            <p:cNvSpPr/>
            <p:nvPr/>
          </p:nvSpPr>
          <p:spPr>
            <a:xfrm rot="18380100">
              <a:off x="1863261" y="1624329"/>
              <a:ext cx="353520" cy="310896"/>
            </a:xfrm>
            <a:prstGeom prst="downArrow">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62" name="グループ化 61"/>
          <p:cNvGrpSpPr/>
          <p:nvPr/>
        </p:nvGrpSpPr>
        <p:grpSpPr>
          <a:xfrm>
            <a:off x="4085211" y="1351910"/>
            <a:ext cx="3628581" cy="3414271"/>
            <a:chOff x="3603796" y="1136601"/>
            <a:chExt cx="3628581" cy="3414271"/>
          </a:xfrm>
        </p:grpSpPr>
        <p:grpSp>
          <p:nvGrpSpPr>
            <p:cNvPr id="60" name="グループ化 59"/>
            <p:cNvGrpSpPr/>
            <p:nvPr/>
          </p:nvGrpSpPr>
          <p:grpSpPr>
            <a:xfrm>
              <a:off x="3657120" y="1136601"/>
              <a:ext cx="3317688" cy="3414271"/>
              <a:chOff x="3707888" y="1145226"/>
              <a:chExt cx="3317688" cy="3414271"/>
            </a:xfrm>
          </p:grpSpPr>
          <p:pic>
            <p:nvPicPr>
              <p:cNvPr id="50" name="図 49" descr="画面の領域"/>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7888" y="1145226"/>
                <a:ext cx="3317688" cy="3414271"/>
              </a:xfrm>
              <a:prstGeom prst="rect">
                <a:avLst/>
              </a:prstGeom>
            </p:spPr>
          </p:pic>
          <p:sp>
            <p:nvSpPr>
              <p:cNvPr id="23" name="下矢印 22"/>
              <p:cNvSpPr/>
              <p:nvPr/>
            </p:nvSpPr>
            <p:spPr>
              <a:xfrm rot="8260082">
                <a:off x="5837580" y="3605574"/>
                <a:ext cx="353520" cy="310896"/>
              </a:xfrm>
              <a:prstGeom prst="downArrow">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 name="下矢印 23"/>
              <p:cNvSpPr/>
              <p:nvPr/>
            </p:nvSpPr>
            <p:spPr>
              <a:xfrm rot="8260082">
                <a:off x="5547953" y="3291860"/>
                <a:ext cx="353520" cy="310896"/>
              </a:xfrm>
              <a:prstGeom prst="downArrow">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下矢印 24"/>
              <p:cNvSpPr/>
              <p:nvPr/>
            </p:nvSpPr>
            <p:spPr>
              <a:xfrm rot="8598149">
                <a:off x="5289808" y="2964229"/>
                <a:ext cx="353520" cy="310896"/>
              </a:xfrm>
              <a:prstGeom prst="downArrow">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下矢印 25"/>
              <p:cNvSpPr/>
              <p:nvPr/>
            </p:nvSpPr>
            <p:spPr>
              <a:xfrm rot="8691606">
                <a:off x="5038797" y="2639337"/>
                <a:ext cx="353520" cy="310896"/>
              </a:xfrm>
              <a:prstGeom prst="downArrow">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 name="二等辺三角形 31"/>
              <p:cNvSpPr/>
              <p:nvPr/>
            </p:nvSpPr>
            <p:spPr>
              <a:xfrm>
                <a:off x="5466568" y="4005208"/>
                <a:ext cx="216024" cy="207578"/>
              </a:xfrm>
              <a:prstGeom prst="triangle">
                <a:avLst/>
              </a:prstGeom>
              <a:solidFill>
                <a:srgbClr val="FF0000"/>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下矢印 33"/>
              <p:cNvSpPr/>
              <p:nvPr/>
            </p:nvSpPr>
            <p:spPr>
              <a:xfrm rot="18615726">
                <a:off x="4573792" y="3105587"/>
                <a:ext cx="353520" cy="310896"/>
              </a:xfrm>
              <a:prstGeom prst="downArrow">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 name="下矢印 34"/>
              <p:cNvSpPr/>
              <p:nvPr/>
            </p:nvSpPr>
            <p:spPr>
              <a:xfrm rot="18615726">
                <a:off x="4213857" y="2812670"/>
                <a:ext cx="353520" cy="310896"/>
              </a:xfrm>
              <a:prstGeom prst="downArrow">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37" name="直線コネクタ 36"/>
              <p:cNvCxnSpPr/>
              <p:nvPr/>
            </p:nvCxnSpPr>
            <p:spPr>
              <a:xfrm>
                <a:off x="4390617" y="2438400"/>
                <a:ext cx="1623723" cy="1670597"/>
              </a:xfrm>
              <a:prstGeom prst="line">
                <a:avLst/>
              </a:prstGeom>
              <a:ln w="635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5449575" y="2400366"/>
                <a:ext cx="1407316" cy="498618"/>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a:solidFill>
                      <a:schemeClr val="tx1"/>
                    </a:solidFill>
                  </a:rPr>
                  <a:t>滑昇流</a:t>
                </a:r>
                <a:endParaRPr lang="en-US" altLang="ja-JP" sz="1600">
                  <a:solidFill>
                    <a:schemeClr val="tx1"/>
                  </a:solidFill>
                </a:endParaRPr>
              </a:p>
              <a:p>
                <a:pPr algn="ctr"/>
                <a:r>
                  <a:rPr lang="en-US" altLang="ja-JP" sz="1600">
                    <a:solidFill>
                      <a:schemeClr val="tx1"/>
                    </a:solidFill>
                  </a:rPr>
                  <a:t>(</a:t>
                </a:r>
                <a:r>
                  <a:rPr lang="ja-JP" altLang="en-US" sz="1600">
                    <a:solidFill>
                      <a:schemeClr val="tx1"/>
                    </a:solidFill>
                  </a:rPr>
                  <a:t>高温・湿潤</a:t>
                </a:r>
                <a:r>
                  <a:rPr lang="en-US" altLang="ja-JP" sz="1600">
                    <a:solidFill>
                      <a:schemeClr val="tx1"/>
                    </a:solidFill>
                  </a:rPr>
                  <a:t>)</a:t>
                </a:r>
                <a:endParaRPr lang="ja-JP" altLang="en-US" sz="1600">
                  <a:solidFill>
                    <a:schemeClr val="tx1"/>
                  </a:solidFill>
                </a:endParaRPr>
              </a:p>
            </p:txBody>
          </p:sp>
          <p:sp>
            <p:nvSpPr>
              <p:cNvPr id="43" name="正方形/長方形 42"/>
              <p:cNvSpPr/>
              <p:nvPr/>
            </p:nvSpPr>
            <p:spPr>
              <a:xfrm>
                <a:off x="4085250" y="3610795"/>
                <a:ext cx="1281482" cy="509755"/>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a:solidFill>
                      <a:schemeClr val="tx1"/>
                    </a:solidFill>
                  </a:rPr>
                  <a:t>下降流</a:t>
                </a:r>
                <a:endParaRPr lang="en-US" altLang="ja-JP" sz="1600">
                  <a:solidFill>
                    <a:schemeClr val="tx1"/>
                  </a:solidFill>
                </a:endParaRPr>
              </a:p>
              <a:p>
                <a:pPr algn="ctr"/>
                <a:r>
                  <a:rPr lang="en-US" altLang="ja-JP" sz="1600">
                    <a:solidFill>
                      <a:schemeClr val="tx1"/>
                    </a:solidFill>
                  </a:rPr>
                  <a:t>(</a:t>
                </a:r>
                <a:r>
                  <a:rPr lang="ja-JP" altLang="en-US" sz="1600">
                    <a:solidFill>
                      <a:schemeClr val="tx1"/>
                    </a:solidFill>
                  </a:rPr>
                  <a:t>低温･乾燥</a:t>
                </a:r>
                <a:r>
                  <a:rPr lang="en-US" altLang="ja-JP" sz="1600">
                    <a:solidFill>
                      <a:schemeClr val="tx1"/>
                    </a:solidFill>
                  </a:rPr>
                  <a:t>)</a:t>
                </a:r>
                <a:endParaRPr lang="ja-JP" altLang="en-US" sz="1600">
                  <a:solidFill>
                    <a:schemeClr val="tx1"/>
                  </a:solidFill>
                </a:endParaRPr>
              </a:p>
            </p:txBody>
          </p:sp>
          <p:sp>
            <p:nvSpPr>
              <p:cNvPr id="44" name="下矢印 43"/>
              <p:cNvSpPr/>
              <p:nvPr/>
            </p:nvSpPr>
            <p:spPr>
              <a:xfrm rot="18615726">
                <a:off x="5190919" y="3639301"/>
                <a:ext cx="353520" cy="310896"/>
              </a:xfrm>
              <a:prstGeom prst="downArrow">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 name="下矢印 32"/>
              <p:cNvSpPr/>
              <p:nvPr/>
            </p:nvSpPr>
            <p:spPr>
              <a:xfrm rot="18615726">
                <a:off x="4873491" y="3379533"/>
                <a:ext cx="353520" cy="310896"/>
              </a:xfrm>
              <a:prstGeom prst="downArrow">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31" name="円/楕円 28"/>
            <p:cNvSpPr/>
            <p:nvPr/>
          </p:nvSpPr>
          <p:spPr>
            <a:xfrm>
              <a:off x="6269469" y="3468982"/>
              <a:ext cx="962908" cy="800996"/>
            </a:xfrm>
            <a:prstGeom prst="ellipse">
              <a:avLst/>
            </a:prstGeom>
            <a:no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a:solidFill>
                    <a:schemeClr val="tx1"/>
                  </a:solidFill>
                  <a:latin typeface="HGP明朝E" panose="02020800000000000000" pitchFamily="18" charset="-128"/>
                  <a:ea typeface="HGP明朝E" panose="02020800000000000000" pitchFamily="18" charset="-128"/>
                </a:rPr>
                <a:t>S</a:t>
              </a:r>
              <a:endParaRPr lang="ja-JP" altLang="en-US" sz="3200">
                <a:solidFill>
                  <a:schemeClr val="tx1"/>
                </a:solidFill>
                <a:latin typeface="HGP明朝E" panose="02020800000000000000" pitchFamily="18" charset="-128"/>
                <a:ea typeface="HGP明朝E" panose="02020800000000000000" pitchFamily="18" charset="-128"/>
              </a:endParaRPr>
            </a:p>
          </p:txBody>
        </p:sp>
        <p:sp>
          <p:nvSpPr>
            <p:cNvPr id="30" name="円/楕円 28"/>
            <p:cNvSpPr/>
            <p:nvPr/>
          </p:nvSpPr>
          <p:spPr>
            <a:xfrm>
              <a:off x="3603796" y="3534982"/>
              <a:ext cx="962908" cy="800996"/>
            </a:xfrm>
            <a:prstGeom prst="ellipse">
              <a:avLst/>
            </a:prstGeom>
            <a:no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a:solidFill>
                    <a:schemeClr val="tx1"/>
                  </a:solidFill>
                  <a:latin typeface="HGP明朝E" panose="02020800000000000000" pitchFamily="18" charset="-128"/>
                  <a:ea typeface="HGP明朝E" panose="02020800000000000000" pitchFamily="18" charset="-128"/>
                </a:rPr>
                <a:t>N</a:t>
              </a:r>
              <a:endParaRPr lang="ja-JP" altLang="en-US" sz="3200">
                <a:solidFill>
                  <a:schemeClr val="tx1"/>
                </a:solidFill>
                <a:latin typeface="HGP明朝E" panose="02020800000000000000" pitchFamily="18" charset="-128"/>
                <a:ea typeface="HGP明朝E" panose="02020800000000000000" pitchFamily="18" charset="-128"/>
              </a:endParaRPr>
            </a:p>
          </p:txBody>
        </p:sp>
      </p:grpSp>
      <p:pic>
        <p:nvPicPr>
          <p:cNvPr id="52" name="図 51" descr="画面の領域"/>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3064" y="1254006"/>
            <a:ext cx="3303308" cy="3512175"/>
          </a:xfrm>
          <a:prstGeom prst="rect">
            <a:avLst/>
          </a:prstGeom>
        </p:spPr>
      </p:pic>
      <p:sp>
        <p:nvSpPr>
          <p:cNvPr id="48" name="円/楕円 73"/>
          <p:cNvSpPr/>
          <p:nvPr/>
        </p:nvSpPr>
        <p:spPr>
          <a:xfrm>
            <a:off x="9158988" y="3995274"/>
            <a:ext cx="361094" cy="344607"/>
          </a:xfrm>
          <a:prstGeom prst="ellipse">
            <a:avLst/>
          </a:prstGeom>
          <a:solidFill>
            <a:schemeClr val="bg1"/>
          </a:solidFill>
          <a:ln w="317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9" name="円/楕円 73"/>
          <p:cNvSpPr/>
          <p:nvPr/>
        </p:nvSpPr>
        <p:spPr>
          <a:xfrm>
            <a:off x="9140043" y="2821827"/>
            <a:ext cx="361094" cy="34460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53" name="直線矢印コネクタ 52"/>
          <p:cNvCxnSpPr/>
          <p:nvPr/>
        </p:nvCxnSpPr>
        <p:spPr>
          <a:xfrm>
            <a:off x="9315685" y="3254305"/>
            <a:ext cx="8794" cy="65927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56" name="正方形/長方形 55"/>
          <p:cNvSpPr/>
          <p:nvPr/>
        </p:nvSpPr>
        <p:spPr>
          <a:xfrm>
            <a:off x="9700118" y="3701038"/>
            <a:ext cx="901683" cy="295079"/>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a:solidFill>
                  <a:schemeClr val="tx1"/>
                </a:solidFill>
              </a:rPr>
              <a:t>気化熱</a:t>
            </a:r>
          </a:p>
        </p:txBody>
      </p:sp>
      <p:sp>
        <p:nvSpPr>
          <p:cNvPr id="58" name="正方形/長方形 57"/>
          <p:cNvSpPr/>
          <p:nvPr/>
        </p:nvSpPr>
        <p:spPr>
          <a:xfrm>
            <a:off x="530064" y="4812152"/>
            <a:ext cx="10396308" cy="75055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a:solidFill>
                  <a:schemeClr val="tx1"/>
                </a:solidFill>
              </a:rPr>
              <a:t>中層雲から降る雪が前線北側の乾燥した領域で蒸発すると、気化熱により地表付近の気温は下がる。</a:t>
            </a:r>
            <a:endParaRPr lang="en-US" altLang="ja-JP">
              <a:solidFill>
                <a:schemeClr val="tx1"/>
              </a:solidFill>
            </a:endParaRPr>
          </a:p>
        </p:txBody>
      </p:sp>
      <p:sp>
        <p:nvSpPr>
          <p:cNvPr id="6" name="正方形/長方形 5"/>
          <p:cNvSpPr/>
          <p:nvPr/>
        </p:nvSpPr>
        <p:spPr>
          <a:xfrm>
            <a:off x="261189" y="874110"/>
            <a:ext cx="8658165" cy="337139"/>
          </a:xfrm>
          <a:prstGeom prst="rect">
            <a:avLst/>
          </a:prstGeom>
          <a:solidFill>
            <a:srgbClr val="00206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bg1"/>
                </a:solidFill>
              </a:rPr>
              <a:t>冬型気圧配置よりも下層温度は高くても雪になる。</a:t>
            </a:r>
            <a:r>
              <a:rPr lang="en-US" altLang="ja-JP" b="1">
                <a:solidFill>
                  <a:schemeClr val="bg1"/>
                </a:solidFill>
              </a:rPr>
              <a:t> </a:t>
            </a:r>
            <a:r>
              <a:rPr lang="ja-JP" altLang="en-US" b="1">
                <a:solidFill>
                  <a:schemeClr val="bg1"/>
                </a:solidFill>
              </a:rPr>
              <a:t>雪目安：</a:t>
            </a:r>
            <a:r>
              <a:rPr lang="en-US" altLang="ja-JP" b="1">
                <a:solidFill>
                  <a:schemeClr val="bg1"/>
                </a:solidFill>
              </a:rPr>
              <a:t>850hPa≦0</a:t>
            </a:r>
            <a:r>
              <a:rPr lang="ja-JP" altLang="en-US" b="1">
                <a:solidFill>
                  <a:schemeClr val="bg1"/>
                </a:solidFill>
              </a:rPr>
              <a:t>℃～</a:t>
            </a:r>
            <a:r>
              <a:rPr lang="en-US" altLang="ja-JP" b="1">
                <a:solidFill>
                  <a:schemeClr val="bg1"/>
                </a:solidFill>
              </a:rPr>
              <a:t>M3</a:t>
            </a:r>
            <a:r>
              <a:rPr lang="ja-JP" altLang="en-US" b="1">
                <a:solidFill>
                  <a:schemeClr val="bg1"/>
                </a:solidFill>
              </a:rPr>
              <a:t>℃</a:t>
            </a:r>
          </a:p>
        </p:txBody>
      </p:sp>
      <p:sp>
        <p:nvSpPr>
          <p:cNvPr id="63" name="円/楕円 43"/>
          <p:cNvSpPr/>
          <p:nvPr/>
        </p:nvSpPr>
        <p:spPr>
          <a:xfrm>
            <a:off x="2693361" y="5898236"/>
            <a:ext cx="5962815" cy="496270"/>
          </a:xfrm>
          <a:prstGeom prst="ellipse">
            <a:avLst/>
          </a:prstGeom>
          <a:no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a:solidFill>
                  <a:schemeClr val="tx1"/>
                </a:solidFill>
                <a:latin typeface="HGP明朝E" panose="02020800000000000000" pitchFamily="18" charset="-128"/>
                <a:ea typeface="HGP明朝E" panose="02020800000000000000" pitchFamily="18" charset="-128"/>
              </a:rPr>
              <a:t>次第に降雪に適した環境になる</a:t>
            </a:r>
          </a:p>
        </p:txBody>
      </p:sp>
      <p:sp>
        <p:nvSpPr>
          <p:cNvPr id="64" name="右矢印 63"/>
          <p:cNvSpPr/>
          <p:nvPr/>
        </p:nvSpPr>
        <p:spPr bwMode="auto">
          <a:xfrm rot="5400000">
            <a:off x="5446802" y="5456154"/>
            <a:ext cx="363890" cy="502949"/>
          </a:xfrm>
          <a:prstGeom prst="rightArrow">
            <a:avLst/>
          </a:prstGeom>
          <a:solidFill>
            <a:srgbClr val="FF0000"/>
          </a:solidFill>
          <a:ln w="63500" cap="flat" cmpd="sng" algn="ctr">
            <a:solidFill>
              <a:schemeClr val="bg1"/>
            </a:solidFill>
            <a:prstDash val="solid"/>
            <a:round/>
            <a:headEnd type="none" w="med" len="med"/>
            <a:tailEnd type="none" w="med" len="med"/>
          </a:ln>
          <a:effectLst/>
          <a:scene3d>
            <a:camera prst="orthographicFront"/>
            <a:lightRig rig="threePt" dir="t"/>
          </a:scene3d>
          <a:sp3d extrusionH="120650">
            <a:bevelT w="133350" h="69850"/>
            <a:bevelB w="25400" h="25400"/>
            <a:extrusionClr>
              <a:schemeClr val="bg1"/>
            </a:extrusionClr>
          </a:sp3d>
        </p:spPr>
        <p:txBody>
          <a:bodyPr vert="horz" wrap="none" lIns="68580" tIns="34290" rIns="68580" bIns="34290" numCol="1" rtlCol="0" anchor="ctr" anchorCtr="0" compatLnSpc="1"/>
          <a:lstStyle/>
          <a:p>
            <a:pPr algn="ctr" fontAlgn="base">
              <a:spcBef>
                <a:spcPct val="0"/>
              </a:spcBef>
              <a:spcAft>
                <a:spcPct val="0"/>
              </a:spcAft>
            </a:pPr>
            <a:endParaRPr kumimoji="0" lang="ja-JP" altLang="en-US">
              <a:latin typeface="Times New Roman" panose="02020603050405020304" pitchFamily="18" charset="0"/>
              <a:ea typeface="ＭＳ Ｐゴシック" panose="020B0600070205080204" pitchFamily="50" charset="-128"/>
            </a:endParaRPr>
          </a:p>
        </p:txBody>
      </p:sp>
      <p:sp>
        <p:nvSpPr>
          <p:cNvPr id="38" name="正方形/長方形 37"/>
          <p:cNvSpPr/>
          <p:nvPr/>
        </p:nvSpPr>
        <p:spPr>
          <a:xfrm>
            <a:off x="9598560" y="4012010"/>
            <a:ext cx="1104800" cy="295079"/>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a:solidFill>
                  <a:schemeClr val="tx1"/>
                </a:solidFill>
              </a:rPr>
              <a:t>気温低下</a:t>
            </a:r>
          </a:p>
        </p:txBody>
      </p:sp>
      <p:sp>
        <p:nvSpPr>
          <p:cNvPr id="39" name="正方形/長方形 38"/>
          <p:cNvSpPr/>
          <p:nvPr/>
        </p:nvSpPr>
        <p:spPr>
          <a:xfrm>
            <a:off x="8344521" y="4025550"/>
            <a:ext cx="696211" cy="295079"/>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a:solidFill>
                  <a:schemeClr val="tx1"/>
                </a:solidFill>
              </a:rPr>
              <a:t>蒸発</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8310388" y="846665"/>
            <a:ext cx="3627612" cy="5844117"/>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3" name="図 2"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20" y="697230"/>
            <a:ext cx="8163560" cy="6098540"/>
          </a:xfrm>
          <a:prstGeom prst="rect">
            <a:avLst/>
          </a:prstGeom>
          <a:ln w="25400">
            <a:solidFill>
              <a:schemeClr val="tx1"/>
            </a:solidFill>
          </a:ln>
        </p:spPr>
      </p:pic>
      <p:sp>
        <p:nvSpPr>
          <p:cNvPr id="4" name="円/楕円 43"/>
          <p:cNvSpPr/>
          <p:nvPr/>
        </p:nvSpPr>
        <p:spPr>
          <a:xfrm>
            <a:off x="-2552742" y="8777"/>
            <a:ext cx="15633741" cy="864096"/>
          </a:xfrm>
          <a:prstGeom prst="ellipse">
            <a:avLst/>
          </a:prstGeom>
          <a:no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a:solidFill>
                  <a:schemeClr val="tx1"/>
                </a:solidFill>
                <a:latin typeface="HGP明朝E" panose="02020800000000000000" pitchFamily="18" charset="-128"/>
                <a:ea typeface="HGP明朝E" panose="02020800000000000000" pitchFamily="18" charset="-128"/>
              </a:rPr>
              <a:t>段階的に発表される大雪に関する気象情報と対応（全国版）</a:t>
            </a:r>
          </a:p>
        </p:txBody>
      </p:sp>
      <p:sp>
        <p:nvSpPr>
          <p:cNvPr id="9" name="正方形/長方形 8"/>
          <p:cNvSpPr/>
          <p:nvPr/>
        </p:nvSpPr>
        <p:spPr>
          <a:xfrm>
            <a:off x="8457266" y="991641"/>
            <a:ext cx="3311883" cy="337139"/>
          </a:xfrm>
          <a:prstGeom prst="rect">
            <a:avLst/>
          </a:prstGeom>
          <a:solidFill>
            <a:srgbClr val="00206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a:solidFill>
                  <a:schemeClr val="bg1"/>
                </a:solidFill>
              </a:rPr>
              <a:t>大雪に関する早期天候情報</a:t>
            </a:r>
          </a:p>
        </p:txBody>
      </p:sp>
      <p:pic>
        <p:nvPicPr>
          <p:cNvPr id="12" name="図 11" descr="画面の領域"/>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7266" y="1341335"/>
            <a:ext cx="3337497" cy="2769051"/>
          </a:xfrm>
          <a:prstGeom prst="rect">
            <a:avLst/>
          </a:prstGeom>
        </p:spPr>
      </p:pic>
      <p:sp>
        <p:nvSpPr>
          <p:cNvPr id="5" name="円/楕円 43"/>
          <p:cNvSpPr/>
          <p:nvPr/>
        </p:nvSpPr>
        <p:spPr>
          <a:xfrm>
            <a:off x="7527205" y="6127937"/>
            <a:ext cx="5172074" cy="496270"/>
          </a:xfrm>
          <a:prstGeom prst="ellipse">
            <a:avLst/>
          </a:prstGeom>
          <a:no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a:solidFill>
                  <a:srgbClr val="FF0000"/>
                </a:solidFill>
                <a:latin typeface="HGP明朝E" panose="02020800000000000000" pitchFamily="18" charset="-128"/>
                <a:ea typeface="HGP明朝E" panose="02020800000000000000" pitchFamily="18" charset="-128"/>
              </a:rPr>
              <a:t>九州では発表しない情報</a:t>
            </a:r>
          </a:p>
        </p:txBody>
      </p:sp>
      <p:sp>
        <p:nvSpPr>
          <p:cNvPr id="13" name="乗算 12"/>
          <p:cNvSpPr/>
          <p:nvPr/>
        </p:nvSpPr>
        <p:spPr>
          <a:xfrm>
            <a:off x="1937541" y="1103780"/>
            <a:ext cx="541867" cy="52493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乗算 13"/>
          <p:cNvSpPr/>
          <p:nvPr/>
        </p:nvSpPr>
        <p:spPr>
          <a:xfrm>
            <a:off x="3797244" y="4911761"/>
            <a:ext cx="541867" cy="52493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p:cNvSpPr/>
          <p:nvPr/>
        </p:nvSpPr>
        <p:spPr>
          <a:xfrm>
            <a:off x="2616198" y="5002403"/>
            <a:ext cx="343973" cy="343649"/>
          </a:xfrm>
          <a:prstGeom prst="ellipse">
            <a:avLst/>
          </a:prstGeom>
          <a:noFill/>
          <a:ln w="1047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p:cNvSpPr/>
          <p:nvPr/>
        </p:nvSpPr>
        <p:spPr>
          <a:xfrm>
            <a:off x="4429878" y="3824061"/>
            <a:ext cx="343973" cy="343649"/>
          </a:xfrm>
          <a:prstGeom prst="ellipse">
            <a:avLst/>
          </a:prstGeom>
          <a:noFill/>
          <a:ln w="1047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p:cNvSpPr/>
          <p:nvPr/>
        </p:nvSpPr>
        <p:spPr>
          <a:xfrm>
            <a:off x="4429877" y="3134069"/>
            <a:ext cx="343973" cy="343649"/>
          </a:xfrm>
          <a:prstGeom prst="ellipse">
            <a:avLst/>
          </a:prstGeom>
          <a:noFill/>
          <a:ln w="1047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p:cNvSpPr/>
          <p:nvPr/>
        </p:nvSpPr>
        <p:spPr>
          <a:xfrm>
            <a:off x="4425876" y="6161805"/>
            <a:ext cx="343973" cy="343649"/>
          </a:xfrm>
          <a:prstGeom prst="ellipse">
            <a:avLst/>
          </a:prstGeom>
          <a:noFill/>
          <a:ln w="1047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8457267" y="4227620"/>
            <a:ext cx="3354363" cy="337139"/>
          </a:xfrm>
          <a:prstGeom prst="rect">
            <a:avLst/>
          </a:prstGeom>
          <a:solidFill>
            <a:srgbClr val="00206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a:solidFill>
                  <a:schemeClr val="bg1"/>
                </a:solidFill>
              </a:rPr>
              <a:t>顕著な大雪に関する情報</a:t>
            </a:r>
          </a:p>
        </p:txBody>
      </p:sp>
      <p:sp>
        <p:nvSpPr>
          <p:cNvPr id="24" name="楕円 23"/>
          <p:cNvSpPr/>
          <p:nvPr/>
        </p:nvSpPr>
        <p:spPr>
          <a:xfrm>
            <a:off x="4429540" y="1567468"/>
            <a:ext cx="343973" cy="343649"/>
          </a:xfrm>
          <a:prstGeom prst="ellipse">
            <a:avLst/>
          </a:prstGeom>
          <a:noFill/>
          <a:ln w="1047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descr="画面の領域"/>
          <p:cNvPicPr>
            <a:picLocks noChangeAspect="1"/>
          </p:cNvPicPr>
          <p:nvPr/>
        </p:nvPicPr>
        <p:blipFill rotWithShape="1">
          <a:blip r:embed="rId5">
            <a:extLst>
              <a:ext uri="{28A0092B-C50C-407E-A947-70E740481C1C}">
                <a14:useLocalDpi xmlns:a14="http://schemas.microsoft.com/office/drawing/2010/main" val="0"/>
              </a:ext>
            </a:extLst>
          </a:blip>
          <a:srcRect l="1671" t="3238" r="428"/>
          <a:stretch>
            <a:fillRect/>
          </a:stretch>
        </p:blipFill>
        <p:spPr>
          <a:xfrm>
            <a:off x="8538651" y="4630445"/>
            <a:ext cx="3191593" cy="1479812"/>
          </a:xfrm>
          <a:prstGeom prst="rect">
            <a:avLst/>
          </a:prstGeom>
        </p:spPr>
      </p:pic>
      <p:sp>
        <p:nvSpPr>
          <p:cNvPr id="10" name="正方形/長方形 7"/>
          <p:cNvSpPr/>
          <p:nvPr/>
        </p:nvSpPr>
        <p:spPr>
          <a:xfrm>
            <a:off x="58420" y="697230"/>
            <a:ext cx="961390" cy="406400"/>
          </a:xfrm>
          <a:prstGeom prst="rect">
            <a:avLst/>
          </a:prstGeom>
          <a:solidFill>
            <a:srgbClr val="00206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bg1"/>
                </a:solidFill>
              </a:rPr>
              <a:t>ﾀｲﾑﾗｲﾝ</a:t>
            </a:r>
          </a:p>
        </p:txBody>
      </p:sp>
      <p:sp>
        <p:nvSpPr>
          <p:cNvPr id="2" name="正方形/長方形 7"/>
          <p:cNvSpPr/>
          <p:nvPr/>
        </p:nvSpPr>
        <p:spPr>
          <a:xfrm>
            <a:off x="1042670" y="697230"/>
            <a:ext cx="3837305" cy="406400"/>
          </a:xfrm>
          <a:prstGeom prst="rect">
            <a:avLst/>
          </a:prstGeom>
          <a:solidFill>
            <a:srgbClr val="00206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bg1"/>
                </a:solidFill>
              </a:rPr>
              <a:t>気象情報と対応</a:t>
            </a:r>
          </a:p>
        </p:txBody>
      </p:sp>
      <p:sp>
        <p:nvSpPr>
          <p:cNvPr id="6" name="正方形/長方形 7"/>
          <p:cNvSpPr/>
          <p:nvPr/>
        </p:nvSpPr>
        <p:spPr>
          <a:xfrm>
            <a:off x="4904105" y="697230"/>
            <a:ext cx="1878330" cy="406400"/>
          </a:xfrm>
          <a:prstGeom prst="rect">
            <a:avLst/>
          </a:prstGeom>
          <a:solidFill>
            <a:srgbClr val="00206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bg1"/>
                </a:solidFill>
              </a:rPr>
              <a:t>他機関との連携</a:t>
            </a:r>
          </a:p>
        </p:txBody>
      </p:sp>
      <p:sp>
        <p:nvSpPr>
          <p:cNvPr id="7" name="正方形/長方形 7"/>
          <p:cNvSpPr/>
          <p:nvPr/>
        </p:nvSpPr>
        <p:spPr>
          <a:xfrm>
            <a:off x="6782435" y="697230"/>
            <a:ext cx="1440180" cy="406400"/>
          </a:xfrm>
          <a:prstGeom prst="rect">
            <a:avLst/>
          </a:prstGeom>
          <a:solidFill>
            <a:srgbClr val="00206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bg1"/>
                </a:solidFill>
              </a:rPr>
              <a:t>被害</a:t>
            </a:r>
          </a:p>
        </p:txBody>
      </p:sp>
      <p:sp>
        <p:nvSpPr>
          <p:cNvPr id="11" name="楕円 10"/>
          <p:cNvSpPr/>
          <p:nvPr/>
        </p:nvSpPr>
        <p:spPr>
          <a:xfrm>
            <a:off x="6314855" y="2026573"/>
            <a:ext cx="343973" cy="343649"/>
          </a:xfrm>
          <a:prstGeom prst="ellipse">
            <a:avLst/>
          </a:prstGeom>
          <a:noFill/>
          <a:ln w="1047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p:cNvSpPr/>
          <p:nvPr/>
        </p:nvSpPr>
        <p:spPr>
          <a:xfrm>
            <a:off x="1818420" y="1911003"/>
            <a:ext cx="343973" cy="343649"/>
          </a:xfrm>
          <a:prstGeom prst="ellipse">
            <a:avLst/>
          </a:prstGeom>
          <a:noFill/>
          <a:ln w="1047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3" name="直線矢印コネクタ 52"/>
          <p:cNvCxnSpPr/>
          <p:nvPr/>
        </p:nvCxnSpPr>
        <p:spPr>
          <a:xfrm>
            <a:off x="5260575" y="2863145"/>
            <a:ext cx="8794" cy="65927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8" name="正方形/長方形 37"/>
          <p:cNvSpPr/>
          <p:nvPr/>
        </p:nvSpPr>
        <p:spPr>
          <a:xfrm>
            <a:off x="58420" y="1103630"/>
            <a:ext cx="962025" cy="295275"/>
          </a:xfrm>
          <a:prstGeom prst="rect">
            <a:avLst/>
          </a:prstGeom>
          <a:solidFill>
            <a:srgbClr val="FF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solidFill>
                  <a:schemeClr val="tx1"/>
                </a:solidFill>
              </a:rPr>
              <a:t>14</a:t>
            </a:r>
            <a:r>
              <a:rPr lang="en-US" altLang="ja-JP" sz="1400" b="1">
                <a:solidFill>
                  <a:schemeClr val="tx1"/>
                </a:solidFill>
              </a:rPr>
              <a:t>-</a:t>
            </a:r>
            <a:r>
              <a:rPr lang="ja-JP" altLang="en-US" sz="1400" b="1">
                <a:solidFill>
                  <a:schemeClr val="tx1"/>
                </a:solidFill>
              </a:rPr>
              <a:t>6日前</a:t>
            </a:r>
          </a:p>
        </p:txBody>
      </p:sp>
      <p:sp>
        <p:nvSpPr>
          <p:cNvPr id="23" name="正方形/長方形 37"/>
          <p:cNvSpPr/>
          <p:nvPr/>
        </p:nvSpPr>
        <p:spPr>
          <a:xfrm>
            <a:off x="356235" y="1483360"/>
            <a:ext cx="835660" cy="295275"/>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a:solidFill>
                  <a:schemeClr val="tx1"/>
                </a:solidFill>
              </a:rPr>
              <a:t>-5</a:t>
            </a:r>
            <a:r>
              <a:rPr lang="ja-JP" altLang="en-US" sz="1400" b="1">
                <a:solidFill>
                  <a:schemeClr val="tx1"/>
                </a:solidFill>
              </a:rPr>
              <a:t>日前</a:t>
            </a:r>
          </a:p>
        </p:txBody>
      </p:sp>
      <p:sp>
        <p:nvSpPr>
          <p:cNvPr id="25" name="正方形/長方形 37"/>
          <p:cNvSpPr/>
          <p:nvPr/>
        </p:nvSpPr>
        <p:spPr>
          <a:xfrm>
            <a:off x="5697220" y="1329055"/>
            <a:ext cx="962025" cy="295275"/>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a:solidFill>
                  <a:schemeClr val="tx1"/>
                </a:solidFill>
              </a:rPr>
              <a:t>2-3</a:t>
            </a:r>
            <a:r>
              <a:rPr lang="ja-JP" altLang="en-US" sz="1400" b="1">
                <a:solidFill>
                  <a:schemeClr val="tx1"/>
                </a:solidFill>
              </a:rPr>
              <a:t>日前</a:t>
            </a:r>
          </a:p>
        </p:txBody>
      </p:sp>
      <p:sp>
        <p:nvSpPr>
          <p:cNvPr id="26" name="正方形/長方形 37"/>
          <p:cNvSpPr/>
          <p:nvPr/>
        </p:nvSpPr>
        <p:spPr>
          <a:xfrm>
            <a:off x="3934460" y="2074545"/>
            <a:ext cx="835660" cy="295275"/>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a:solidFill>
                  <a:schemeClr val="tx1"/>
                </a:solidFill>
              </a:rPr>
              <a:t>-1</a:t>
            </a:r>
            <a:r>
              <a:rPr lang="ja-JP" altLang="en-US" sz="1400" b="1">
                <a:solidFill>
                  <a:schemeClr val="tx1"/>
                </a:solidFill>
              </a:rPr>
              <a:t>日前</a:t>
            </a:r>
          </a:p>
        </p:txBody>
      </p:sp>
      <p:sp>
        <p:nvSpPr>
          <p:cNvPr id="27" name="正方形/長方形 37"/>
          <p:cNvSpPr/>
          <p:nvPr/>
        </p:nvSpPr>
        <p:spPr>
          <a:xfrm>
            <a:off x="344805" y="1483360"/>
            <a:ext cx="835660" cy="295275"/>
          </a:xfrm>
          <a:prstGeom prst="rect">
            <a:avLst/>
          </a:prstGeom>
          <a:solidFill>
            <a:srgbClr val="FF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a:solidFill>
                  <a:schemeClr val="tx1"/>
                </a:solidFill>
              </a:rPr>
              <a:t>-5</a:t>
            </a:r>
            <a:r>
              <a:rPr lang="ja-JP" altLang="en-US" sz="1400" b="1">
                <a:solidFill>
                  <a:schemeClr val="tx1"/>
                </a:solidFill>
              </a:rPr>
              <a:t>日前</a:t>
            </a:r>
          </a:p>
        </p:txBody>
      </p:sp>
      <p:sp>
        <p:nvSpPr>
          <p:cNvPr id="28" name="正方形/長方形 37"/>
          <p:cNvSpPr/>
          <p:nvPr/>
        </p:nvSpPr>
        <p:spPr>
          <a:xfrm>
            <a:off x="5685790" y="1329055"/>
            <a:ext cx="962025" cy="295275"/>
          </a:xfrm>
          <a:prstGeom prst="rect">
            <a:avLst/>
          </a:prstGeom>
          <a:solidFill>
            <a:srgbClr val="FF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a:solidFill>
                  <a:schemeClr val="tx1"/>
                </a:solidFill>
              </a:rPr>
              <a:t>2-3</a:t>
            </a:r>
            <a:r>
              <a:rPr lang="ja-JP" altLang="en-US" sz="1400" b="1">
                <a:solidFill>
                  <a:schemeClr val="tx1"/>
                </a:solidFill>
              </a:rPr>
              <a:t>日前</a:t>
            </a:r>
          </a:p>
        </p:txBody>
      </p:sp>
      <p:sp>
        <p:nvSpPr>
          <p:cNvPr id="29" name="正方形/長方形 37"/>
          <p:cNvSpPr/>
          <p:nvPr/>
        </p:nvSpPr>
        <p:spPr>
          <a:xfrm>
            <a:off x="3923030" y="2074545"/>
            <a:ext cx="835660" cy="295275"/>
          </a:xfrm>
          <a:prstGeom prst="rect">
            <a:avLst/>
          </a:prstGeom>
          <a:solidFill>
            <a:srgbClr val="FF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a:solidFill>
                  <a:schemeClr val="tx1"/>
                </a:solidFill>
              </a:rPr>
              <a:t>-1</a:t>
            </a:r>
            <a:r>
              <a:rPr lang="ja-JP" altLang="en-US" sz="1400" b="1">
                <a:solidFill>
                  <a:schemeClr val="tx1"/>
                </a:solidFill>
              </a:rPr>
              <a:t>日前</a:t>
            </a:r>
          </a:p>
        </p:txBody>
      </p:sp>
      <p:sp>
        <p:nvSpPr>
          <p:cNvPr id="30" name="正方形/長方形 37"/>
          <p:cNvSpPr/>
          <p:nvPr/>
        </p:nvSpPr>
        <p:spPr>
          <a:xfrm>
            <a:off x="1042670" y="2747645"/>
            <a:ext cx="1022350" cy="295275"/>
          </a:xfrm>
          <a:prstGeom prst="rect">
            <a:avLst/>
          </a:prstGeom>
          <a:solidFill>
            <a:srgbClr val="FF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a:solidFill>
                  <a:schemeClr val="tx1"/>
                </a:solidFill>
              </a:rPr>
              <a:t>-12</a:t>
            </a:r>
            <a:r>
              <a:rPr lang="ja-JP" altLang="en-US" sz="1400" b="1">
                <a:solidFill>
                  <a:schemeClr val="tx1"/>
                </a:solidFill>
              </a:rPr>
              <a:t>時間前</a:t>
            </a:r>
          </a:p>
        </p:txBody>
      </p:sp>
      <p:sp>
        <p:nvSpPr>
          <p:cNvPr id="31" name="正方形/長方形 37"/>
          <p:cNvSpPr/>
          <p:nvPr/>
        </p:nvSpPr>
        <p:spPr>
          <a:xfrm>
            <a:off x="1019810" y="4565015"/>
            <a:ext cx="1022350" cy="295275"/>
          </a:xfrm>
          <a:prstGeom prst="rect">
            <a:avLst/>
          </a:prstGeom>
          <a:solidFill>
            <a:srgbClr val="FF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a:solidFill>
                  <a:schemeClr val="tx1"/>
                </a:solidFill>
              </a:rPr>
              <a:t>3-6</a:t>
            </a:r>
            <a:r>
              <a:rPr lang="ja-JP" altLang="en-US" sz="1400" b="1">
                <a:solidFill>
                  <a:schemeClr val="tx1"/>
                </a:solidFill>
              </a:rPr>
              <a:t>時間前</a:t>
            </a:r>
          </a:p>
        </p:txBody>
      </p:sp>
      <p:sp>
        <p:nvSpPr>
          <p:cNvPr id="32" name="正方形/長方形 37"/>
          <p:cNvSpPr/>
          <p:nvPr/>
        </p:nvSpPr>
        <p:spPr>
          <a:xfrm>
            <a:off x="5946775" y="3477895"/>
            <a:ext cx="835660" cy="295275"/>
          </a:xfrm>
          <a:prstGeom prst="rect">
            <a:avLst/>
          </a:prstGeom>
          <a:solidFill>
            <a:srgbClr val="FF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a:solidFill>
                  <a:schemeClr val="tx1"/>
                </a:solidFill>
              </a:rPr>
              <a:t>1</a:t>
            </a:r>
            <a:r>
              <a:rPr lang="ja-JP" altLang="en-US" sz="1400" b="1">
                <a:solidFill>
                  <a:schemeClr val="tx1"/>
                </a:solidFill>
              </a:rPr>
              <a:t>日前</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43"/>
          <p:cNvSpPr/>
          <p:nvPr/>
        </p:nvSpPr>
        <p:spPr>
          <a:xfrm>
            <a:off x="-4457742" y="-113866"/>
            <a:ext cx="17843542" cy="864096"/>
          </a:xfrm>
          <a:prstGeom prst="ellipse">
            <a:avLst/>
          </a:prstGeom>
          <a:no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a:solidFill>
                  <a:schemeClr val="tx1"/>
                </a:solidFill>
                <a:latin typeface="HGP明朝E" panose="02020800000000000000" pitchFamily="18" charset="-128"/>
                <a:ea typeface="HGP明朝E" panose="02020800000000000000" pitchFamily="18" charset="-128"/>
              </a:rPr>
              <a:t>段階的に発表される大雪に関する気象情報と対応　</a:t>
            </a:r>
            <a:endParaRPr lang="ja-JP" altLang="en-US" sz="2400">
              <a:solidFill>
                <a:schemeClr val="tx1"/>
              </a:solidFill>
              <a:latin typeface="HGP明朝E" panose="02020800000000000000" pitchFamily="18" charset="-128"/>
              <a:ea typeface="HGP明朝E" panose="02020800000000000000" pitchFamily="18" charset="-128"/>
            </a:endParaRPr>
          </a:p>
        </p:txBody>
      </p:sp>
      <p:sp>
        <p:nvSpPr>
          <p:cNvPr id="26" name="正方形/長方形 25"/>
          <p:cNvSpPr/>
          <p:nvPr/>
        </p:nvSpPr>
        <p:spPr>
          <a:xfrm>
            <a:off x="120631" y="850793"/>
            <a:ext cx="4315902" cy="464626"/>
          </a:xfrm>
          <a:prstGeom prst="rect">
            <a:avLst/>
          </a:prstGeom>
          <a:solidFill>
            <a:srgbClr val="00206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a:solidFill>
                  <a:schemeClr val="bg1"/>
                </a:solidFill>
              </a:rPr>
              <a:t>大雪注意報、大雪警報の基準</a:t>
            </a:r>
          </a:p>
        </p:txBody>
      </p:sp>
      <p:pic>
        <p:nvPicPr>
          <p:cNvPr id="10" name="図 9"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7799" y="2043088"/>
            <a:ext cx="7440063" cy="4153480"/>
          </a:xfrm>
          <a:prstGeom prst="rect">
            <a:avLst/>
          </a:prstGeom>
        </p:spPr>
      </p:pic>
      <p:pic>
        <p:nvPicPr>
          <p:cNvPr id="11" name="図 10" descr="画面の領域"/>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882" y="2052615"/>
            <a:ext cx="5325218" cy="4134427"/>
          </a:xfrm>
          <a:prstGeom prst="rect">
            <a:avLst/>
          </a:prstGeom>
        </p:spPr>
      </p:pic>
      <p:sp>
        <p:nvSpPr>
          <p:cNvPr id="12" name="正方形/長方形 11"/>
          <p:cNvSpPr/>
          <p:nvPr/>
        </p:nvSpPr>
        <p:spPr>
          <a:xfrm>
            <a:off x="533401" y="1324946"/>
            <a:ext cx="9499600" cy="58840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a:solidFill>
                  <a:schemeClr val="tx1"/>
                </a:solidFill>
              </a:rPr>
              <a:t>大雪注意報・警報の基準は降雪量。積雪量でなく、指数でもない。</a:t>
            </a:r>
            <a:endParaRPr lang="en-US" altLang="ja-JP" sz="2400" b="1">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43"/>
          <p:cNvSpPr/>
          <p:nvPr/>
        </p:nvSpPr>
        <p:spPr>
          <a:xfrm>
            <a:off x="-4444466" y="-39569"/>
            <a:ext cx="17843542" cy="864096"/>
          </a:xfrm>
          <a:prstGeom prst="ellipse">
            <a:avLst/>
          </a:prstGeom>
          <a:no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a:solidFill>
                  <a:schemeClr val="tx1"/>
                </a:solidFill>
                <a:latin typeface="HGP明朝E" panose="02020800000000000000" pitchFamily="18" charset="-128"/>
                <a:ea typeface="HGP明朝E" panose="02020800000000000000" pitchFamily="18" charset="-128"/>
              </a:rPr>
              <a:t>段階的に発表される大雪に関する気象情報と対応　</a:t>
            </a:r>
            <a:endParaRPr lang="ja-JP" altLang="en-US" sz="2400">
              <a:solidFill>
                <a:schemeClr val="tx1"/>
              </a:solidFill>
              <a:latin typeface="HGP明朝E" panose="02020800000000000000" pitchFamily="18" charset="-128"/>
              <a:ea typeface="HGP明朝E" panose="02020800000000000000" pitchFamily="18" charset="-128"/>
            </a:endParaRPr>
          </a:p>
        </p:txBody>
      </p:sp>
      <p:sp>
        <p:nvSpPr>
          <p:cNvPr id="25" name="正方形/長方形 24"/>
          <p:cNvSpPr/>
          <p:nvPr/>
        </p:nvSpPr>
        <p:spPr>
          <a:xfrm>
            <a:off x="151466" y="893998"/>
            <a:ext cx="2354669" cy="464626"/>
          </a:xfrm>
          <a:prstGeom prst="rect">
            <a:avLst/>
          </a:prstGeom>
          <a:solidFill>
            <a:srgbClr val="00206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a:solidFill>
                  <a:schemeClr val="bg1"/>
                </a:solidFill>
              </a:rPr>
              <a:t>早期注意情報</a:t>
            </a:r>
          </a:p>
        </p:txBody>
      </p:sp>
      <p:sp>
        <p:nvSpPr>
          <p:cNvPr id="27" name="正方形/長方形 26"/>
          <p:cNvSpPr/>
          <p:nvPr/>
        </p:nvSpPr>
        <p:spPr>
          <a:xfrm>
            <a:off x="1006598" y="1769067"/>
            <a:ext cx="8340601" cy="75055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a:solidFill>
                  <a:schemeClr val="tx1"/>
                </a:solidFill>
              </a:rPr>
              <a:t>対象期間は、明後日予報～５日先、対象地域は</a:t>
            </a:r>
            <a:r>
              <a:rPr lang="ja-JP" altLang="en-US" sz="2400" b="1">
                <a:solidFill>
                  <a:srgbClr val="FF0000"/>
                </a:solidFill>
              </a:rPr>
              <a:t>府県</a:t>
            </a:r>
            <a:r>
              <a:rPr lang="ja-JP" altLang="en-US" sz="2400" b="1">
                <a:solidFill>
                  <a:schemeClr val="tx1"/>
                </a:solidFill>
              </a:rPr>
              <a:t>ごと</a:t>
            </a:r>
            <a:endParaRPr lang="en-US" altLang="ja-JP" sz="2400" b="1">
              <a:solidFill>
                <a:schemeClr val="tx1"/>
              </a:solidFill>
            </a:endParaRPr>
          </a:p>
        </p:txBody>
      </p:sp>
      <p:sp>
        <p:nvSpPr>
          <p:cNvPr id="28" name="円/楕円 43"/>
          <p:cNvSpPr/>
          <p:nvPr/>
        </p:nvSpPr>
        <p:spPr>
          <a:xfrm>
            <a:off x="-1001671" y="1240925"/>
            <a:ext cx="5133404" cy="864096"/>
          </a:xfrm>
          <a:prstGeom prst="ellipse">
            <a:avLst/>
          </a:prstGeom>
          <a:no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a:solidFill>
                  <a:schemeClr val="tx1"/>
                </a:solidFill>
                <a:latin typeface="HGP明朝E" panose="02020800000000000000" pitchFamily="18" charset="-128"/>
                <a:ea typeface="HGP明朝E" panose="02020800000000000000" pitchFamily="18" charset="-128"/>
              </a:rPr>
              <a:t>２～５日前</a:t>
            </a:r>
            <a:endParaRPr lang="ja-JP" altLang="en-US" sz="2400">
              <a:solidFill>
                <a:schemeClr val="tx1"/>
              </a:solidFill>
              <a:latin typeface="HGP明朝E" panose="02020800000000000000" pitchFamily="18" charset="-128"/>
              <a:ea typeface="HGP明朝E" panose="02020800000000000000" pitchFamily="18" charset="-128"/>
            </a:endParaRPr>
          </a:p>
        </p:txBody>
      </p:sp>
      <p:pic>
        <p:nvPicPr>
          <p:cNvPr id="7" name="図 6"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198" y="3478584"/>
            <a:ext cx="10397810" cy="3176215"/>
          </a:xfrm>
          <a:prstGeom prst="rect">
            <a:avLst/>
          </a:prstGeom>
        </p:spPr>
      </p:pic>
      <p:sp>
        <p:nvSpPr>
          <p:cNvPr id="31" name="円/楕円 43"/>
          <p:cNvSpPr/>
          <p:nvPr/>
        </p:nvSpPr>
        <p:spPr>
          <a:xfrm>
            <a:off x="-671471" y="2257671"/>
            <a:ext cx="4887872" cy="864096"/>
          </a:xfrm>
          <a:prstGeom prst="ellipse">
            <a:avLst/>
          </a:prstGeom>
          <a:no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a:solidFill>
                  <a:schemeClr val="tx1"/>
                </a:solidFill>
                <a:latin typeface="HGP明朝E" panose="02020800000000000000" pitchFamily="18" charset="-128"/>
                <a:ea typeface="HGP明朝E" panose="02020800000000000000" pitchFamily="18" charset="-128"/>
              </a:rPr>
              <a:t>現象～</a:t>
            </a:r>
            <a:r>
              <a:rPr lang="en-US" altLang="ja-JP" sz="3200">
                <a:solidFill>
                  <a:schemeClr val="tx1"/>
                </a:solidFill>
                <a:latin typeface="HGP明朝E" panose="02020800000000000000" pitchFamily="18" charset="-128"/>
                <a:ea typeface="HGP明朝E" panose="02020800000000000000" pitchFamily="18" charset="-128"/>
              </a:rPr>
              <a:t>1</a:t>
            </a:r>
            <a:r>
              <a:rPr lang="ja-JP" altLang="en-US" sz="3200">
                <a:solidFill>
                  <a:schemeClr val="tx1"/>
                </a:solidFill>
                <a:latin typeface="HGP明朝E" panose="02020800000000000000" pitchFamily="18" charset="-128"/>
                <a:ea typeface="HGP明朝E" panose="02020800000000000000" pitchFamily="18" charset="-128"/>
              </a:rPr>
              <a:t>日前</a:t>
            </a:r>
            <a:endParaRPr lang="ja-JP" altLang="en-US" sz="2400">
              <a:solidFill>
                <a:schemeClr val="tx1"/>
              </a:solidFill>
              <a:latin typeface="HGP明朝E" panose="02020800000000000000" pitchFamily="18" charset="-128"/>
              <a:ea typeface="HGP明朝E" panose="02020800000000000000" pitchFamily="18" charset="-128"/>
            </a:endParaRPr>
          </a:p>
        </p:txBody>
      </p:sp>
      <p:sp>
        <p:nvSpPr>
          <p:cNvPr id="32" name="正方形/長方形 31"/>
          <p:cNvSpPr/>
          <p:nvPr/>
        </p:nvSpPr>
        <p:spPr>
          <a:xfrm>
            <a:off x="1006598" y="2810474"/>
            <a:ext cx="8340601" cy="75055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a:solidFill>
                  <a:schemeClr val="tx1"/>
                </a:solidFill>
              </a:rPr>
              <a:t>対象期間は、今日～明日予報、対象地域は</a:t>
            </a:r>
            <a:r>
              <a:rPr lang="ja-JP" altLang="en-US" sz="2400" b="1">
                <a:solidFill>
                  <a:srgbClr val="FF0000"/>
                </a:solidFill>
              </a:rPr>
              <a:t>一次細分</a:t>
            </a:r>
            <a:r>
              <a:rPr lang="ja-JP" altLang="en-US" sz="2400" b="1">
                <a:solidFill>
                  <a:schemeClr val="tx1"/>
                </a:solidFill>
              </a:rPr>
              <a:t>ごと</a:t>
            </a:r>
            <a:endParaRPr lang="en-US" altLang="ja-JP" sz="2400" b="1">
              <a:solidFill>
                <a:schemeClr val="tx1"/>
              </a:solidFill>
            </a:endParaRPr>
          </a:p>
        </p:txBody>
      </p:sp>
      <p:sp>
        <p:nvSpPr>
          <p:cNvPr id="51" name="円/楕円 42"/>
          <p:cNvSpPr/>
          <p:nvPr/>
        </p:nvSpPr>
        <p:spPr>
          <a:xfrm>
            <a:off x="5007988" y="5548237"/>
            <a:ext cx="3052279" cy="375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2" name="円/楕円 42"/>
          <p:cNvSpPr/>
          <p:nvPr/>
        </p:nvSpPr>
        <p:spPr>
          <a:xfrm>
            <a:off x="5000129" y="4041209"/>
            <a:ext cx="3052279" cy="375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3" name="円/楕円 42"/>
          <p:cNvSpPr/>
          <p:nvPr/>
        </p:nvSpPr>
        <p:spPr>
          <a:xfrm>
            <a:off x="8503799" y="3982225"/>
            <a:ext cx="2857499" cy="46659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4" name="円/楕円 42"/>
          <p:cNvSpPr/>
          <p:nvPr/>
        </p:nvSpPr>
        <p:spPr>
          <a:xfrm>
            <a:off x="8503799" y="5535856"/>
            <a:ext cx="2857499" cy="46659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5" name="円/楕円 42"/>
          <p:cNvSpPr/>
          <p:nvPr/>
        </p:nvSpPr>
        <p:spPr>
          <a:xfrm>
            <a:off x="3388252" y="5885227"/>
            <a:ext cx="5298548" cy="463056"/>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34" name="直線矢印コネクタ 33"/>
          <p:cNvCxnSpPr/>
          <p:nvPr/>
        </p:nvCxnSpPr>
        <p:spPr>
          <a:xfrm flipH="1" flipV="1">
            <a:off x="9761820" y="4279871"/>
            <a:ext cx="2" cy="551535"/>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a:off x="9761820" y="5204782"/>
            <a:ext cx="0" cy="53138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flipV="1">
            <a:off x="6522550" y="4328692"/>
            <a:ext cx="0" cy="48525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a:off x="6522550" y="5224150"/>
            <a:ext cx="0" cy="53138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46" name="正方形/長方形 45"/>
          <p:cNvSpPr/>
          <p:nvPr/>
        </p:nvSpPr>
        <p:spPr>
          <a:xfrm>
            <a:off x="5273744" y="4813948"/>
            <a:ext cx="2497612" cy="403168"/>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tx1"/>
                </a:solidFill>
              </a:rPr>
              <a:t>一次細分ごとの判定</a:t>
            </a:r>
          </a:p>
        </p:txBody>
      </p:sp>
      <p:cxnSp>
        <p:nvCxnSpPr>
          <p:cNvPr id="56" name="直線矢印コネクタ 55"/>
          <p:cNvCxnSpPr/>
          <p:nvPr/>
        </p:nvCxnSpPr>
        <p:spPr>
          <a:xfrm>
            <a:off x="4035477" y="5736168"/>
            <a:ext cx="883656" cy="461432"/>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57" name="正方形/長方形 56"/>
          <p:cNvSpPr/>
          <p:nvPr/>
        </p:nvSpPr>
        <p:spPr>
          <a:xfrm>
            <a:off x="8948546" y="4813948"/>
            <a:ext cx="2034940" cy="403168"/>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tx1"/>
                </a:solidFill>
              </a:rPr>
              <a:t>県内同一の判定</a:t>
            </a:r>
          </a:p>
        </p:txBody>
      </p:sp>
      <p:sp>
        <p:nvSpPr>
          <p:cNvPr id="60" name="正方形/長方形 59"/>
          <p:cNvSpPr/>
          <p:nvPr/>
        </p:nvSpPr>
        <p:spPr>
          <a:xfrm>
            <a:off x="1441701" y="5555340"/>
            <a:ext cx="3159650" cy="582686"/>
          </a:xfrm>
          <a:prstGeom prst="rect">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a:solidFill>
                  <a:schemeClr val="tx1"/>
                </a:solidFill>
              </a:rPr>
              <a:t>上段：平地、下段：山沿い</a:t>
            </a:r>
            <a:endParaRPr lang="en-US" altLang="ja-JP" b="1">
              <a:solidFill>
                <a:schemeClr val="tx1"/>
              </a:solidFill>
            </a:endParaRPr>
          </a:p>
          <a:p>
            <a:r>
              <a:rPr lang="en-US" altLang="ja-JP" b="1">
                <a:solidFill>
                  <a:schemeClr val="tx1"/>
                </a:solidFill>
              </a:rPr>
              <a:t>※</a:t>
            </a:r>
            <a:r>
              <a:rPr lang="ja-JP" altLang="en-US" b="1">
                <a:solidFill>
                  <a:schemeClr val="tx1"/>
                </a:solidFill>
              </a:rPr>
              <a:t>山地</a:t>
            </a:r>
            <a:r>
              <a:rPr lang="en-US" altLang="ja-JP" b="1">
                <a:solidFill>
                  <a:schemeClr val="tx1"/>
                </a:solidFill>
              </a:rPr>
              <a:t>(200m</a:t>
            </a:r>
            <a:r>
              <a:rPr lang="ja-JP" altLang="en-US" b="1">
                <a:solidFill>
                  <a:schemeClr val="tx1"/>
                </a:solidFill>
              </a:rPr>
              <a:t>以上</a:t>
            </a:r>
            <a:r>
              <a:rPr lang="en-US" altLang="ja-JP" b="1">
                <a:solidFill>
                  <a:schemeClr val="tx1"/>
                </a:solidFill>
              </a:rPr>
              <a:t>)</a:t>
            </a:r>
            <a:r>
              <a:rPr lang="ja-JP" altLang="en-US" b="1">
                <a:solidFill>
                  <a:schemeClr val="tx1"/>
                </a:solidFill>
              </a:rPr>
              <a:t>の意</a:t>
            </a:r>
          </a:p>
        </p:txBody>
      </p:sp>
      <p:sp>
        <p:nvSpPr>
          <p:cNvPr id="62" name="円/楕円 42"/>
          <p:cNvSpPr/>
          <p:nvPr/>
        </p:nvSpPr>
        <p:spPr>
          <a:xfrm>
            <a:off x="6414042" y="6383948"/>
            <a:ext cx="1357314" cy="27788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63" name="直線矢印コネクタ 62"/>
          <p:cNvCxnSpPr/>
          <p:nvPr/>
        </p:nvCxnSpPr>
        <p:spPr>
          <a:xfrm flipH="1">
            <a:off x="7520684" y="6522890"/>
            <a:ext cx="886716" cy="10529"/>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64" name="正方形/長方形 63"/>
          <p:cNvSpPr/>
          <p:nvPr/>
        </p:nvSpPr>
        <p:spPr>
          <a:xfrm>
            <a:off x="8147050" y="6383655"/>
            <a:ext cx="3629025" cy="365125"/>
          </a:xfrm>
          <a:prstGeom prst="rect">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a:solidFill>
                  <a:schemeClr val="tx1"/>
                </a:solidFill>
              </a:rPr>
              <a:t>24</a:t>
            </a:r>
            <a:r>
              <a:rPr lang="ja-JP" altLang="en-US" b="1">
                <a:solidFill>
                  <a:schemeClr val="tx1"/>
                </a:solidFill>
              </a:rPr>
              <a:t>時間」</a:t>
            </a:r>
            <a:r>
              <a:rPr lang="en-US" altLang="ja-JP" b="1">
                <a:solidFill>
                  <a:schemeClr val="tx1"/>
                </a:solidFill>
              </a:rPr>
              <a:t>20cm</a:t>
            </a:r>
            <a:r>
              <a:rPr lang="ja-JP" altLang="en-US" b="1">
                <a:solidFill>
                  <a:schemeClr val="tx1"/>
                </a:solidFill>
              </a:rPr>
              <a:t>以上、</a:t>
            </a:r>
            <a:r>
              <a:rPr lang="en-US" altLang="ja-JP" b="1">
                <a:solidFill>
                  <a:schemeClr val="tx1"/>
                </a:solidFill>
              </a:rPr>
              <a:t>30cm</a:t>
            </a:r>
            <a:r>
              <a:rPr lang="ja-JP" altLang="en-US" b="1">
                <a:solidFill>
                  <a:schemeClr val="tx1"/>
                </a:solidFill>
              </a:rPr>
              <a:t>未満</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175136" y="705743"/>
            <a:ext cx="6336000" cy="432000"/>
          </a:xfrm>
          <a:prstGeom prst="rect">
            <a:avLst/>
          </a:prstGeom>
          <a:solidFill>
            <a:srgbClr val="00206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rPr>
              <a:t>注意喚起、緊急発表（記者発表、記者会見）</a:t>
            </a:r>
          </a:p>
        </p:txBody>
      </p:sp>
      <p:pic>
        <p:nvPicPr>
          <p:cNvPr id="10" name="図 9"/>
          <p:cNvPicPr/>
          <p:nvPr/>
        </p:nvPicPr>
        <p:blipFill>
          <a:blip r:embed="rId3"/>
          <a:stretch>
            <a:fillRect/>
          </a:stretch>
        </p:blipFill>
        <p:spPr>
          <a:xfrm>
            <a:off x="806983" y="1368226"/>
            <a:ext cx="4608000" cy="5256000"/>
          </a:xfrm>
          <a:prstGeom prst="rect">
            <a:avLst/>
          </a:prstGeom>
          <a:ln w="12700">
            <a:solidFill>
              <a:schemeClr val="tx1"/>
            </a:solidFill>
          </a:ln>
        </p:spPr>
      </p:pic>
      <p:pic>
        <p:nvPicPr>
          <p:cNvPr id="12" name="図 11"/>
          <p:cNvPicPr/>
          <p:nvPr/>
        </p:nvPicPr>
        <p:blipFill>
          <a:blip r:embed="rId4"/>
          <a:stretch>
            <a:fillRect/>
          </a:stretch>
        </p:blipFill>
        <p:spPr>
          <a:xfrm>
            <a:off x="6798946" y="1368226"/>
            <a:ext cx="4608000" cy="5256000"/>
          </a:xfrm>
          <a:prstGeom prst="rect">
            <a:avLst/>
          </a:prstGeom>
          <a:ln w="12700">
            <a:solidFill>
              <a:schemeClr val="tx1"/>
            </a:solidFill>
          </a:ln>
        </p:spPr>
      </p:pic>
      <p:sp>
        <p:nvSpPr>
          <p:cNvPr id="2" name="テキスト ボックス 1"/>
          <p:cNvSpPr txBox="1"/>
          <p:nvPr/>
        </p:nvSpPr>
        <p:spPr>
          <a:xfrm>
            <a:off x="0" y="0"/>
            <a:ext cx="12192000" cy="584775"/>
          </a:xfrm>
          <a:prstGeom prst="rect">
            <a:avLst/>
          </a:prstGeom>
          <a:noFill/>
        </p:spPr>
        <p:txBody>
          <a:bodyPr wrap="square" rtlCol="0">
            <a:spAutoFit/>
          </a:bodyPr>
          <a:lstStyle/>
          <a:p>
            <a:r>
              <a:rPr lang="ja-JP" altLang="en-US" sz="3200" dirty="0">
                <a:latin typeface="HGP明朝E" panose="02020800000000000000" pitchFamily="18" charset="-128"/>
                <a:ea typeface="HGP明朝E" panose="02020800000000000000" pitchFamily="18" charset="-128"/>
              </a:rPr>
              <a:t>段階的に発表される大雪に関する気象情報と対応</a:t>
            </a:r>
            <a:endParaRPr kumimoji="1" lang="ja-JP" alt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160700" y="708012"/>
            <a:ext cx="6336000" cy="432000"/>
          </a:xfrm>
          <a:prstGeom prst="rect">
            <a:avLst/>
          </a:prstGeom>
          <a:solidFill>
            <a:srgbClr val="00206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rPr>
              <a:t>注意喚起、緊急発表（記者発表、記者会見）</a:t>
            </a:r>
          </a:p>
        </p:txBody>
      </p:sp>
      <p:pic>
        <p:nvPicPr>
          <p:cNvPr id="10" name="図 9"/>
          <p:cNvPicPr/>
          <p:nvPr/>
        </p:nvPicPr>
        <p:blipFill>
          <a:blip r:embed="rId3"/>
          <a:stretch>
            <a:fillRect/>
          </a:stretch>
        </p:blipFill>
        <p:spPr>
          <a:xfrm>
            <a:off x="6811108" y="1380580"/>
            <a:ext cx="4608000" cy="5220000"/>
          </a:xfrm>
          <a:prstGeom prst="rect">
            <a:avLst/>
          </a:prstGeom>
          <a:solidFill>
            <a:schemeClr val="bg1"/>
          </a:solidFill>
          <a:ln w="12700">
            <a:solidFill>
              <a:schemeClr val="tx1"/>
            </a:solidFill>
          </a:ln>
        </p:spPr>
      </p:pic>
      <p:pic>
        <p:nvPicPr>
          <p:cNvPr id="11" name="図 10"/>
          <p:cNvPicPr/>
          <p:nvPr/>
        </p:nvPicPr>
        <p:blipFill>
          <a:blip r:embed="rId4"/>
          <a:stretch>
            <a:fillRect/>
          </a:stretch>
        </p:blipFill>
        <p:spPr>
          <a:xfrm>
            <a:off x="804545" y="1384979"/>
            <a:ext cx="4608000" cy="5256000"/>
          </a:xfrm>
          <a:prstGeom prst="rect">
            <a:avLst/>
          </a:prstGeom>
          <a:solidFill>
            <a:schemeClr val="bg1"/>
          </a:solidFill>
          <a:ln w="12700">
            <a:solidFill>
              <a:schemeClr val="tx1"/>
            </a:solidFill>
          </a:ln>
        </p:spPr>
      </p:pic>
      <p:sp>
        <p:nvSpPr>
          <p:cNvPr id="12" name="テキスト ボックス 11"/>
          <p:cNvSpPr txBox="1"/>
          <p:nvPr/>
        </p:nvSpPr>
        <p:spPr>
          <a:xfrm>
            <a:off x="0" y="0"/>
            <a:ext cx="12192000" cy="584775"/>
          </a:xfrm>
          <a:prstGeom prst="rect">
            <a:avLst/>
          </a:prstGeom>
          <a:noFill/>
        </p:spPr>
        <p:txBody>
          <a:bodyPr wrap="square" rtlCol="0">
            <a:spAutoFit/>
          </a:bodyPr>
          <a:lstStyle/>
          <a:p>
            <a:r>
              <a:rPr lang="ja-JP" altLang="en-US" sz="3200" dirty="0">
                <a:latin typeface="HGP明朝E" panose="02020800000000000000" pitchFamily="18" charset="-128"/>
                <a:ea typeface="HGP明朝E" panose="02020800000000000000" pitchFamily="18" charset="-128"/>
              </a:rPr>
              <a:t>段階的に発表される大雪に関する気象情報と対応</a:t>
            </a:r>
            <a:endParaRPr kumimoji="1" lang="ja-JP" altLang="en-US" sz="3200" dirty="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スライス">
  <a:themeElements>
    <a:clrScheme name="スライス">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スライス">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スライス">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spDef>
      <a:spPr>
        <a:solidFill>
          <a:srgbClr val="FFFFCC"/>
        </a:solidFill>
        <a:ln>
          <a:solidFill>
            <a:srgbClr val="0033CC"/>
          </a:solidFill>
        </a:ln>
      </a:spPr>
      <a:bodyPr wrap="square" lIns="36000" tIns="36000" rIns="36000" bIns="36000" rtlCol="0" anchor="t" anchorCtr="0">
        <a:spAutoFit/>
      </a:bodyPr>
      <a:lstStyle>
        <a:defPPr>
          <a:defRPr kumimoji="1" sz="1400" dirty="0" smtClean="0">
            <a:solidFill>
              <a:srgbClr val="0033CC"/>
            </a:solidFill>
            <a:latin typeface="HG丸ｺﾞｼｯｸM-PRO" panose="020F0400000000000000" pitchFamily="50" charset="-128"/>
            <a:ea typeface="HG丸ｺﾞｼｯｸM-PRO" panose="020F0400000000000000"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スライス">
  <a:themeElements>
    <a:clrScheme name="スライス">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スライス">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スライス">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spDef>
      <a:spPr>
        <a:solidFill>
          <a:srgbClr val="FFFFCC"/>
        </a:solidFill>
        <a:ln>
          <a:solidFill>
            <a:srgbClr val="0033CC"/>
          </a:solidFill>
        </a:ln>
      </a:spPr>
      <a:bodyPr wrap="square" lIns="36000" tIns="36000" rIns="36000" bIns="36000" rtlCol="0" anchor="t" anchorCtr="0">
        <a:spAutoFit/>
      </a:bodyPr>
      <a:lstStyle>
        <a:defPPr>
          <a:defRPr kumimoji="1" sz="1400" dirty="0" smtClean="0">
            <a:solidFill>
              <a:srgbClr val="0033CC"/>
            </a:solidFill>
            <a:latin typeface="HG丸ｺﾞｼｯｸM-PRO" panose="020F0400000000000000" pitchFamily="50" charset="-128"/>
            <a:ea typeface="HG丸ｺﾞｼｯｸM-PRO" panose="020F0400000000000000"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スライス">
  <a:themeElements>
    <a:clrScheme name="スライス">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スライス">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スライス">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spDef>
      <a:spPr>
        <a:solidFill>
          <a:srgbClr val="FFFFCC"/>
        </a:solidFill>
        <a:ln>
          <a:solidFill>
            <a:srgbClr val="0033CC"/>
          </a:solidFill>
        </a:ln>
      </a:spPr>
      <a:bodyPr wrap="square" lIns="36000" tIns="36000" rIns="36000" bIns="36000" rtlCol="0" anchor="t" anchorCtr="0">
        <a:spAutoFit/>
      </a:bodyPr>
      <a:lstStyle>
        <a:defPPr>
          <a:defRPr kumimoji="1" sz="1400" dirty="0" smtClean="0">
            <a:solidFill>
              <a:srgbClr val="0033CC"/>
            </a:solidFill>
            <a:latin typeface="HG丸ｺﾞｼｯｸM-PRO" panose="020F0400000000000000" pitchFamily="50" charset="-128"/>
            <a:ea typeface="HG丸ｺﾞｼｯｸM-PRO" panose="020F0400000000000000"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x5099__x8003_ xmlns="90f8c1ac-7c17-4521-bcf7-bac9372d16af" xsi:nil="true"/>
    <TaxCatchAll xmlns="417c192f-3550-43bb-a9a3-e918eea89ecb" xsi:nil="true"/>
    <lcf76f155ced4ddcb4097134ff3c332f xmlns="90f8c1ac-7c17-4521-bcf7-bac9372d16a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32B60AB67756AB428AA2F3F6EAA9056D" ma:contentTypeVersion="18" ma:contentTypeDescription="新しいドキュメントを作成します。" ma:contentTypeScope="" ma:versionID="36d30d9ed717a35cac39d36d3c7de90d">
  <xsd:schema xmlns:xsd="http://www.w3.org/2001/XMLSchema" xmlns:xs="http://www.w3.org/2001/XMLSchema" xmlns:p="http://schemas.microsoft.com/office/2006/metadata/properties" xmlns:ns2="90f8c1ac-7c17-4521-bcf7-bac9372d16af" xmlns:ns3="417c192f-3550-43bb-a9a3-e918eea89ecb" targetNamespace="http://schemas.microsoft.com/office/2006/metadata/properties" ma:root="true" ma:fieldsID="5e2a812bc2e5f3af16570e989604e828" ns2:_="" ns3:_="">
    <xsd:import namespace="90f8c1ac-7c17-4521-bcf7-bac9372d16af"/>
    <xsd:import namespace="417c192f-3550-43bb-a9a3-e918eea89ec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_x5099__x8003_"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f8c1ac-7c17-4521-bcf7-bac9372d16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63c53a08-2524-4b2f-a5a2-c632f6aa4b68" ma:termSetId="09814cd3-568e-fe90-9814-8d621ff8fb84" ma:anchorId="fba54fb3-c3e1-fe81-a776-ca4b69148c4d" ma:open="true" ma:isKeyword="false">
      <xsd:complexType>
        <xsd:sequence>
          <xsd:element ref="pc:Terms" minOccurs="0" maxOccurs="1"/>
        </xsd:sequence>
      </xsd:complexType>
    </xsd:element>
    <xsd:element name="_x5099__x8003_" ma:index="24" nillable="true" ma:displayName="備考" ma:format="Dropdown" ma:internalName="_x5099__x8003_">
      <xsd:simpleType>
        <xsd:restriction base="dms:Text">
          <xsd:maxLength value="255"/>
        </xsd:restrictio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7c192f-3550-43bb-a9a3-e918eea89ecb" elementFormDefault="qualified">
    <xsd:import namespace="http://schemas.microsoft.com/office/2006/documentManagement/types"/>
    <xsd:import namespace="http://schemas.microsoft.com/office/infopath/2007/PartnerControls"/>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50a47094-276c-4f03-b5df-5752a2cdb879}" ma:internalName="TaxCatchAll" ma:showField="CatchAllData" ma:web="417c192f-3550-43bb-a9a3-e918eea89ec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328112-5EA9-493B-A50F-02F1E5E9B756}">
  <ds:schemaRefs>
    <ds:schemaRef ds:uri="http://schemas.microsoft.com/sharepoint/v3/contenttype/forms"/>
  </ds:schemaRefs>
</ds:datastoreItem>
</file>

<file path=customXml/itemProps2.xml><?xml version="1.0" encoding="utf-8"?>
<ds:datastoreItem xmlns:ds="http://schemas.openxmlformats.org/officeDocument/2006/customXml" ds:itemID="{97309033-B829-4A8E-A460-D1699CFF8E5A}">
  <ds:schemaRefs>
    <ds:schemaRef ds:uri="http://schemas.microsoft.com/office/2006/documentManagement/types"/>
    <ds:schemaRef ds:uri="http://purl.org/dc/elements/1.1/"/>
    <ds:schemaRef ds:uri="http://schemas.microsoft.com/office/2006/metadata/properties"/>
    <ds:schemaRef ds:uri="417c192f-3550-43bb-a9a3-e918eea89ecb"/>
    <ds:schemaRef ds:uri="http://purl.org/dc/terms/"/>
    <ds:schemaRef ds:uri="http://schemas.microsoft.com/office/infopath/2007/PartnerControls"/>
    <ds:schemaRef ds:uri="http://schemas.openxmlformats.org/package/2006/metadata/core-properties"/>
    <ds:schemaRef ds:uri="90f8c1ac-7c17-4521-bcf7-bac9372d16af"/>
    <ds:schemaRef ds:uri="http://www.w3.org/XML/1998/namespace"/>
    <ds:schemaRef ds:uri="http://purl.org/dc/dcmitype/"/>
  </ds:schemaRefs>
</ds:datastoreItem>
</file>

<file path=customXml/itemProps3.xml><?xml version="1.0" encoding="utf-8"?>
<ds:datastoreItem xmlns:ds="http://schemas.openxmlformats.org/officeDocument/2006/customXml" ds:itemID="{3E8E65D1-93F9-4C4F-9EC9-42C8DEB4D31B}">
  <ds:schemaRefs>
    <ds:schemaRef ds:uri="417c192f-3550-43bb-a9a3-e918eea89ecb"/>
    <ds:schemaRef ds:uri="90f8c1ac-7c17-4521-bcf7-bac9372d16a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32</TotalTime>
  <Words>4570</Words>
  <PresentationFormat>ワイド画面</PresentationFormat>
  <Paragraphs>282</Paragraphs>
  <Slides>16</Slides>
  <Notes>15</Notes>
  <HiddenSlides>0</HiddenSlides>
  <MMClips>0</MMClips>
  <ScaleCrop>false</ScaleCrop>
  <HeadingPairs>
    <vt:vector size="6" baseType="variant">
      <vt:variant>
        <vt:lpstr>使用されているフォント</vt:lpstr>
      </vt:variant>
      <vt:variant>
        <vt:i4>12</vt:i4>
      </vt:variant>
      <vt:variant>
        <vt:lpstr>テーマ</vt:lpstr>
      </vt:variant>
      <vt:variant>
        <vt:i4>4</vt:i4>
      </vt:variant>
      <vt:variant>
        <vt:lpstr>スライド タイトル</vt:lpstr>
      </vt:variant>
      <vt:variant>
        <vt:i4>16</vt:i4>
      </vt:variant>
    </vt:vector>
  </HeadingPairs>
  <TitlesOfParts>
    <vt:vector size="32" baseType="lpstr">
      <vt:lpstr>HGP明朝E</vt:lpstr>
      <vt:lpstr>HG丸ｺﾞｼｯｸM-PRO</vt:lpstr>
      <vt:lpstr>Meiryo UI</vt:lpstr>
      <vt:lpstr>ＭＳ Ｐゴシック</vt:lpstr>
      <vt:lpstr>新細明體</vt:lpstr>
      <vt:lpstr>メイリオ</vt:lpstr>
      <vt:lpstr>游ゴシック</vt:lpstr>
      <vt:lpstr>游ゴシック Light</vt:lpstr>
      <vt:lpstr>Arial</vt:lpstr>
      <vt:lpstr>Century Gothic</vt:lpstr>
      <vt:lpstr>Times New Roman</vt:lpstr>
      <vt:lpstr>Wingdings 3</vt:lpstr>
      <vt:lpstr>Office テーマ</vt:lpstr>
      <vt:lpstr>1_スライス</vt:lpstr>
      <vt:lpstr>2_スライス</vt:lpstr>
      <vt:lpstr>3_スライス</vt:lpstr>
      <vt:lpstr>雪に関する情報と九州の降雪特性 ~報道機関向け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ご清聴ありがとうございました。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2023-12-12T08:37:00Z</cp:lastPrinted>
  <dcterms:created xsi:type="dcterms:W3CDTF">2023-12-04T04:12:00Z</dcterms:created>
  <dcterms:modified xsi:type="dcterms:W3CDTF">2024-01-22T08:51:09Z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1041-11.8.2.8498</vt:lpwstr>
  </property>
  <property fmtid="{D5CDD505-2E9C-101B-9397-08002B2CF9AE}" pid="3" name="ContentTypeId">
    <vt:lpwstr>0x01010032B60AB67756AB428AA2F3F6EAA9056D</vt:lpwstr>
  </property>
  <property fmtid="{D5CDD505-2E9C-101B-9397-08002B2CF9AE}" pid="4" name="MediaServiceImageTags">
    <vt:lpwstr/>
  </property>
</Properties>
</file>