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85" r:id="rId6"/>
    <p:sldMasterId id="2147483697" r:id="rId7"/>
  </p:sldMasterIdLst>
  <p:notesMasterIdLst>
    <p:notesMasterId r:id="rId24"/>
  </p:notesMasterIdLst>
  <p:sldIdLst>
    <p:sldId id="294" r:id="rId8"/>
    <p:sldId id="303" r:id="rId9"/>
    <p:sldId id="265" r:id="rId10"/>
    <p:sldId id="311" r:id="rId11"/>
    <p:sldId id="300" r:id="rId12"/>
    <p:sldId id="301" r:id="rId13"/>
    <p:sldId id="312" r:id="rId14"/>
    <p:sldId id="257" r:id="rId15"/>
    <p:sldId id="297" r:id="rId16"/>
    <p:sldId id="307" r:id="rId17"/>
    <p:sldId id="309" r:id="rId18"/>
    <p:sldId id="313" r:id="rId19"/>
    <p:sldId id="298" r:id="rId20"/>
    <p:sldId id="284" r:id="rId21"/>
    <p:sldId id="296" r:id="rId22"/>
    <p:sldId id="295" r:id="rId23"/>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2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875" autoAdjust="0"/>
  </p:normalViewPr>
  <p:slideViewPr>
    <p:cSldViewPr>
      <p:cViewPr varScale="1">
        <p:scale>
          <a:sx n="84" d="100"/>
          <a:sy n="84" d="100"/>
        </p:scale>
        <p:origin x="149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8830" cy="493316"/>
          </a:xfrm>
          <a:prstGeom prst="rect">
            <a:avLst/>
          </a:prstGeom>
        </p:spPr>
        <p:txBody>
          <a:bodyPr vert="horz" lIns="94843" tIns="47421" rIns="94843" bIns="4742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0" cy="493316"/>
          </a:xfrm>
          <a:prstGeom prst="rect">
            <a:avLst/>
          </a:prstGeom>
        </p:spPr>
        <p:txBody>
          <a:bodyPr vert="horz" lIns="94843" tIns="47421" rIns="94843" bIns="47421" rtlCol="0"/>
          <a:lstStyle>
            <a:lvl1pPr algn="r">
              <a:defRPr sz="1200"/>
            </a:lvl1pPr>
          </a:lstStyle>
          <a:p>
            <a:fld id="{DD0B2F0E-481E-4847-AC8C-F76FB983B7B8}" type="datetimeFigureOut">
              <a:rPr kumimoji="1" lang="ja-JP" altLang="en-US" smtClean="0"/>
              <a:t>2023/3/27</a:t>
            </a:fld>
            <a:endParaRPr kumimoji="1" lang="ja-JP" altLang="en-US"/>
          </a:p>
        </p:txBody>
      </p:sp>
      <p:sp>
        <p:nvSpPr>
          <p:cNvPr id="4" name="スライド イメージ プレースホルダー 3"/>
          <p:cNvSpPr>
            <a:spLocks noGrp="1" noRot="1" noChangeAspect="1"/>
          </p:cNvSpPr>
          <p:nvPr>
            <p:ph type="sldImg" idx="2"/>
          </p:nvPr>
        </p:nvSpPr>
        <p:spPr>
          <a:xfrm>
            <a:off x="903288" y="741363"/>
            <a:ext cx="4929187" cy="3698875"/>
          </a:xfrm>
          <a:prstGeom prst="rect">
            <a:avLst/>
          </a:prstGeom>
          <a:noFill/>
          <a:ln w="12700">
            <a:solidFill>
              <a:prstClr val="black"/>
            </a:solidFill>
          </a:ln>
        </p:spPr>
        <p:txBody>
          <a:bodyPr vert="horz" lIns="94843" tIns="47421" rIns="94843" bIns="47421"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4843" tIns="47421" rIns="94843" bIns="4742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285"/>
            <a:ext cx="2918830" cy="493316"/>
          </a:xfrm>
          <a:prstGeom prst="rect">
            <a:avLst/>
          </a:prstGeom>
        </p:spPr>
        <p:txBody>
          <a:bodyPr vert="horz" lIns="94843" tIns="47421" rIns="94843" bIns="4742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5"/>
            <a:ext cx="2918830" cy="493316"/>
          </a:xfrm>
          <a:prstGeom prst="rect">
            <a:avLst/>
          </a:prstGeom>
        </p:spPr>
        <p:txBody>
          <a:bodyPr vert="horz" lIns="94843" tIns="47421" rIns="94843" bIns="47421" rtlCol="0" anchor="b"/>
          <a:lstStyle>
            <a:lvl1pPr algn="r">
              <a:defRPr sz="1200"/>
            </a:lvl1pPr>
          </a:lstStyle>
          <a:p>
            <a:fld id="{EBBD782D-9396-43B3-96B3-8C8765582F13}" type="slidenum">
              <a:rPr kumimoji="1" lang="ja-JP" altLang="en-US" smtClean="0"/>
              <a:t>‹#›</a:t>
            </a:fld>
            <a:endParaRPr kumimoji="1" lang="ja-JP" altLang="en-US"/>
          </a:p>
        </p:txBody>
      </p:sp>
    </p:spTree>
    <p:extLst>
      <p:ext uri="{BB962C8B-B14F-4D97-AF65-F5344CB8AC3E}">
        <p14:creationId xmlns:p14="http://schemas.microsoft.com/office/powerpoint/2010/main" val="33544005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０分（０分）経過　　（）内は累計</a:t>
            </a:r>
            <a:endParaRPr kumimoji="1" lang="en-US" altLang="ja-JP" sz="1100" dirty="0" smtClean="0"/>
          </a:p>
          <a:p>
            <a:endParaRPr kumimoji="1" lang="en-US" altLang="ja-JP" sz="1100" dirty="0" smtClean="0"/>
          </a:p>
          <a:p>
            <a:r>
              <a:rPr kumimoji="1" lang="ja-JP" altLang="en-US" sz="1100" dirty="0" smtClean="0"/>
              <a:t>（講義が始まるまで映しておいてください。）</a:t>
            </a:r>
            <a:endParaRPr kumimoji="1" lang="en-US" altLang="ja-JP" sz="1100" dirty="0" smtClean="0"/>
          </a:p>
          <a:p>
            <a:r>
              <a:rPr kumimoji="1" lang="ja-JP" altLang="en-US" sz="1100" dirty="0" smtClean="0"/>
              <a:t>（</a:t>
            </a:r>
            <a:r>
              <a:rPr kumimoji="1" lang="en-US" altLang="ja-JP" sz="1100" dirty="0" smtClean="0"/>
              <a:t>※</a:t>
            </a:r>
            <a:r>
              <a:rPr kumimoji="1" lang="ja-JP" altLang="en-US" sz="1100" dirty="0" smtClean="0"/>
              <a:t>各スライドの〇〇となっている箇所は地域や学校に合わせて編集してください。）</a:t>
            </a:r>
            <a:endParaRPr kumimoji="1" lang="en-US" altLang="ja-JP"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i="1" dirty="0" smtClean="0">
                <a:latin typeface="ＭＳ ゴシック" panose="020B0609070205080204" pitchFamily="49" charset="-128"/>
                <a:ea typeface="ＭＳ ゴシック" panose="020B0609070205080204" pitchFamily="49" charset="-128"/>
              </a:rPr>
              <a:t>（</a:t>
            </a:r>
            <a:r>
              <a:rPr lang="en-US" altLang="ja-JP" sz="1100" i="1" dirty="0" smtClean="0">
                <a:latin typeface="ＭＳ ゴシック" panose="020B0609070205080204" pitchFamily="49" charset="-128"/>
                <a:ea typeface="ＭＳ ゴシック" panose="020B0609070205080204" pitchFamily="49" charset="-128"/>
              </a:rPr>
              <a:t>※</a:t>
            </a:r>
            <a:r>
              <a:rPr lang="ja-JP" altLang="en-US" sz="1100" i="1" dirty="0" smtClean="0">
                <a:latin typeface="ＭＳ ゴシック" panose="020B0609070205080204" pitchFamily="49" charset="-128"/>
                <a:ea typeface="ＭＳ ゴシック" panose="020B0609070205080204" pitchFamily="49" charset="-128"/>
              </a:rPr>
              <a:t>（☆クリック）は画面をクリックしてパワーポイントのアニメーションを動かしていただく場面です。）</a:t>
            </a:r>
            <a:endParaRPr kumimoji="1" lang="en-US" altLang="ja-JP" sz="1100" dirty="0" smtClean="0"/>
          </a:p>
          <a:p>
            <a:endParaRPr kumimoji="1" lang="en-US" altLang="ja-JP" sz="1100"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ＭＳ ゴシック" panose="020B0609070205080204" pitchFamily="49" charset="-128"/>
                <a:ea typeface="ＭＳ ゴシック" panose="020B0609070205080204" pitchFamily="49" charset="-128"/>
              </a:rPr>
              <a:t>今日は、地震や津波から命を守るために、という題名でお話をします。</a:t>
            </a:r>
            <a:endParaRPr kumimoji="1" lang="en-US" altLang="ja-JP" sz="1100" dirty="0" smtClean="0">
              <a:latin typeface="ＭＳ ゴシック" panose="020B0609070205080204" pitchFamily="49" charset="-128"/>
              <a:ea typeface="ＭＳ ゴシック" panose="020B0609070205080204" pitchFamily="49" charset="-128"/>
            </a:endParaRPr>
          </a:p>
          <a:p>
            <a:r>
              <a:rPr lang="ja-JP" altLang="en-US" sz="1100" dirty="0" smtClean="0">
                <a:latin typeface="ＭＳ ゴシック" panose="020B0609070205080204" pitchFamily="49" charset="-128"/>
                <a:ea typeface="ＭＳ ゴシック" panose="020B0609070205080204" pitchFamily="49" charset="-128"/>
              </a:rPr>
              <a:t>みなさん、今まで地震にあったことはありますか？</a:t>
            </a:r>
            <a:endParaRPr lang="en-US" altLang="ja-JP" sz="1100" dirty="0" smtClean="0">
              <a:latin typeface="ＭＳ ゴシック" panose="020B0609070205080204" pitchFamily="49" charset="-128"/>
              <a:ea typeface="ＭＳ ゴシック" panose="020B0609070205080204" pitchFamily="49" charset="-128"/>
            </a:endParaRPr>
          </a:p>
          <a:p>
            <a:r>
              <a:rPr lang="ja-JP" altLang="en-US" sz="1100" dirty="0" smtClean="0">
                <a:latin typeface="ＭＳ ゴシック" panose="020B0609070205080204" pitchFamily="49" charset="-128"/>
                <a:ea typeface="ＭＳ ゴシック" panose="020B0609070205080204" pitchFamily="49" charset="-128"/>
              </a:rPr>
              <a:t>（自由に答えてもらえればよい。）</a:t>
            </a:r>
            <a:endParaRPr lang="en-US" altLang="ja-JP" sz="1100" dirty="0" smtClean="0">
              <a:latin typeface="ＭＳ ゴシック" panose="020B0609070205080204" pitchFamily="49" charset="-128"/>
              <a:ea typeface="ＭＳ ゴシック" panose="020B0609070205080204" pitchFamily="49" charset="-128"/>
            </a:endParaRPr>
          </a:p>
          <a:p>
            <a:endParaRPr lang="en-US" altLang="ja-JP" sz="1100" dirty="0" smtClean="0">
              <a:latin typeface="ＭＳ ゴシック" panose="020B0609070205080204" pitchFamily="49" charset="-128"/>
              <a:ea typeface="ＭＳ ゴシック" panose="020B0609070205080204" pitchFamily="49" charset="-128"/>
            </a:endParaRPr>
          </a:p>
          <a:p>
            <a:r>
              <a:rPr lang="ja-JP" altLang="en-US" sz="1100" dirty="0" smtClean="0">
                <a:latin typeface="ＭＳ ゴシック" panose="020B0609070205080204" pitchFamily="49" charset="-128"/>
                <a:ea typeface="ＭＳ ゴシック" panose="020B0609070205080204" pitchFamily="49" charset="-128"/>
              </a:rPr>
              <a:t>この近くだと、</a:t>
            </a:r>
            <a:r>
              <a:rPr lang="en-US" altLang="ja-JP" sz="1100" dirty="0" smtClean="0">
                <a:latin typeface="ＭＳ ゴシック" panose="020B0609070205080204" pitchFamily="49" charset="-128"/>
                <a:ea typeface="ＭＳ ゴシック" panose="020B0609070205080204" pitchFamily="49" charset="-128"/>
              </a:rPr>
              <a:t>2018</a:t>
            </a:r>
            <a:r>
              <a:rPr lang="ja-JP" altLang="en-US" sz="1100" dirty="0" smtClean="0">
                <a:latin typeface="ＭＳ ゴシック" panose="020B0609070205080204" pitchFamily="49" charset="-128"/>
                <a:ea typeface="ＭＳ ゴシック" panose="020B0609070205080204" pitchFamily="49" charset="-128"/>
              </a:rPr>
              <a:t>年に大阪の北の方で大きな地震がありました。地震が起きたところの近くでは、立っているのが難しいほど大きく揺れました。</a:t>
            </a:r>
            <a:endParaRPr lang="en-US" altLang="ja-JP" sz="1100" dirty="0" smtClean="0">
              <a:latin typeface="ＭＳ ゴシック" panose="020B0609070205080204" pitchFamily="49" charset="-128"/>
              <a:ea typeface="ＭＳ ゴシック" panose="020B0609070205080204" pitchFamily="49" charset="-128"/>
            </a:endParaRPr>
          </a:p>
          <a:p>
            <a:r>
              <a:rPr lang="ja-JP" altLang="en-US" sz="1100" dirty="0" smtClean="0">
                <a:latin typeface="ＭＳ ゴシック" panose="020B0609070205080204" pitchFamily="49" charset="-128"/>
                <a:ea typeface="ＭＳ ゴシック" panose="020B0609070205080204" pitchFamily="49" charset="-128"/>
              </a:rPr>
              <a:t>日本はとても地震が多い国です。あのくらい大きな地震が、いつどこで起きてもおかしくありません。今、私たちがいる街でも起きるかもしれません。</a:t>
            </a:r>
            <a:endParaRPr lang="en-US" altLang="ja-JP" sz="1100" dirty="0" smtClean="0">
              <a:latin typeface="ＭＳ ゴシック" panose="020B0609070205080204" pitchFamily="49" charset="-128"/>
              <a:ea typeface="ＭＳ ゴシック" panose="020B0609070205080204" pitchFamily="49" charset="-128"/>
            </a:endParaRPr>
          </a:p>
          <a:p>
            <a:r>
              <a:rPr lang="ja-JP" altLang="en-US" sz="1100" dirty="0" smtClean="0">
                <a:latin typeface="ＭＳ ゴシック" panose="020B0609070205080204" pitchFamily="49" charset="-128"/>
                <a:ea typeface="ＭＳ ゴシック" panose="020B0609070205080204" pitchFamily="49" charset="-128"/>
              </a:rPr>
              <a:t>なので、今日はどうやって自分たちを守ったら良いのかを学びます。</a:t>
            </a:r>
            <a:endParaRPr lang="en-US" altLang="ja-JP" sz="1100"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ＭＳ ゴシック" panose="020B0609070205080204" pitchFamily="49" charset="-128"/>
                <a:ea typeface="ＭＳ ゴシック" panose="020B0609070205080204" pitchFamily="49" charset="-128"/>
              </a:rPr>
              <a:t>では、地震で大きく揺れると、部屋の中はどうなってしまうか、次の絵で見てみましょう。</a:t>
            </a:r>
            <a:endParaRPr lang="en-US" altLang="ja-JP" sz="1100" dirty="0" smtClean="0">
              <a:latin typeface="ＭＳ ゴシック" panose="020B0609070205080204" pitchFamily="49" charset="-128"/>
              <a:ea typeface="ＭＳ ゴシック" panose="020B0609070205080204" pitchFamily="49" charset="-128"/>
            </a:endParaRPr>
          </a:p>
          <a:p>
            <a:endParaRPr kumimoji="1" lang="en-US" altLang="ja-JP" sz="1100"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ＭＳ ゴシック" panose="020B0609070205080204" pitchFamily="49" charset="-128"/>
                <a:ea typeface="ＭＳ ゴシック" panose="020B0609070205080204" pitchFamily="49" charset="-128"/>
              </a:rPr>
              <a:t>（補足：</a:t>
            </a:r>
            <a:r>
              <a:rPr lang="en-US" altLang="ja-JP" sz="1100" dirty="0" smtClean="0">
                <a:latin typeface="ＭＳ ゴシック" panose="020B0609070205080204" pitchFamily="49" charset="-128"/>
                <a:ea typeface="ＭＳ ゴシック" panose="020B0609070205080204" pitchFamily="49" charset="-128"/>
              </a:rPr>
              <a:t>2018</a:t>
            </a:r>
            <a:r>
              <a:rPr lang="ja-JP" altLang="en-US" sz="1100" dirty="0" smtClean="0">
                <a:latin typeface="ＭＳ ゴシック" panose="020B0609070205080204" pitchFamily="49" charset="-128"/>
                <a:ea typeface="ＭＳ ゴシック" panose="020B0609070205080204" pitchFamily="49" charset="-128"/>
              </a:rPr>
              <a:t>年</a:t>
            </a:r>
            <a:r>
              <a:rPr lang="en-US" altLang="ja-JP" sz="1100" dirty="0" smtClean="0">
                <a:latin typeface="ＭＳ ゴシック" panose="020B0609070205080204" pitchFamily="49" charset="-128"/>
                <a:ea typeface="ＭＳ ゴシック" panose="020B0609070205080204" pitchFamily="49" charset="-128"/>
              </a:rPr>
              <a:t>6</a:t>
            </a:r>
            <a:r>
              <a:rPr lang="ja-JP" altLang="en-US" sz="1100" dirty="0" smtClean="0">
                <a:latin typeface="ＭＳ ゴシック" panose="020B0609070205080204" pitchFamily="49" charset="-128"/>
                <a:ea typeface="ＭＳ ゴシック" panose="020B0609070205080204" pitchFamily="49" charset="-128"/>
              </a:rPr>
              <a:t>月</a:t>
            </a:r>
            <a:r>
              <a:rPr lang="en-US" altLang="ja-JP" sz="1100" dirty="0" smtClean="0">
                <a:latin typeface="ＭＳ ゴシック" panose="020B0609070205080204" pitchFamily="49" charset="-128"/>
                <a:ea typeface="ＭＳ ゴシック" panose="020B0609070205080204" pitchFamily="49" charset="-128"/>
              </a:rPr>
              <a:t>18</a:t>
            </a:r>
            <a:r>
              <a:rPr lang="ja-JP" altLang="en-US" sz="1100" dirty="0" smtClean="0">
                <a:latin typeface="ＭＳ ゴシック" panose="020B0609070205080204" pitchFamily="49" charset="-128"/>
                <a:ea typeface="ＭＳ ゴシック" panose="020B0609070205080204" pitchFamily="49" charset="-128"/>
              </a:rPr>
              <a:t>日　大阪府北部の地震　マグニチュード</a:t>
            </a:r>
            <a:r>
              <a:rPr lang="en-US" altLang="ja-JP" sz="1100" dirty="0" smtClean="0">
                <a:latin typeface="ＭＳ ゴシック" panose="020B0609070205080204" pitchFamily="49" charset="-128"/>
                <a:ea typeface="ＭＳ ゴシック" panose="020B0609070205080204" pitchFamily="49" charset="-128"/>
              </a:rPr>
              <a:t>6.1</a:t>
            </a:r>
            <a:r>
              <a:rPr lang="ja-JP" altLang="en-US" sz="1100" dirty="0" smtClean="0">
                <a:latin typeface="ＭＳ ゴシック" panose="020B0609070205080204" pitchFamily="49" charset="-128"/>
                <a:ea typeface="ＭＳ ゴシック" panose="020B0609070205080204" pitchFamily="49" charset="-128"/>
              </a:rPr>
              <a:t>　最大震度</a:t>
            </a:r>
            <a:r>
              <a:rPr lang="en-US" altLang="ja-JP" sz="1100" dirty="0" smtClean="0">
                <a:latin typeface="ＭＳ ゴシック" panose="020B0609070205080204" pitchFamily="49" charset="-128"/>
                <a:ea typeface="ＭＳ ゴシック" panose="020B0609070205080204" pitchFamily="49" charset="-128"/>
              </a:rPr>
              <a:t>6</a:t>
            </a:r>
            <a:r>
              <a:rPr lang="ja-JP" altLang="en-US" sz="1100" dirty="0" smtClean="0">
                <a:latin typeface="ＭＳ ゴシック" panose="020B0609070205080204" pitchFamily="49" charset="-128"/>
                <a:ea typeface="ＭＳ ゴシック" panose="020B0609070205080204" pitchFamily="49" charset="-128"/>
              </a:rPr>
              <a:t>弱）</a:t>
            </a:r>
            <a:endParaRPr lang="en-US" altLang="ja-JP" sz="1100" dirty="0" smtClean="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EBBD782D-9396-43B3-96B3-8C8765582F13}" type="slidenum">
              <a:rPr kumimoji="1" lang="ja-JP" altLang="en-US" smtClean="0"/>
              <a:t>1</a:t>
            </a:fld>
            <a:endParaRPr kumimoji="1" lang="ja-JP" altLang="en-US"/>
          </a:p>
        </p:txBody>
      </p:sp>
    </p:spTree>
    <p:extLst>
      <p:ext uri="{BB962C8B-B14F-4D97-AF65-F5344CB8AC3E}">
        <p14:creationId xmlns:p14="http://schemas.microsoft.com/office/powerpoint/2010/main" val="1386610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100" dirty="0" smtClean="0"/>
              <a:t>3</a:t>
            </a:r>
            <a:r>
              <a:rPr kumimoji="1" lang="ja-JP" altLang="en-US" sz="1100" dirty="0" smtClean="0"/>
              <a:t>分（</a:t>
            </a:r>
            <a:r>
              <a:rPr kumimoji="1" lang="en-US" altLang="ja-JP" sz="1100" dirty="0" smtClean="0"/>
              <a:t>19</a:t>
            </a:r>
            <a:r>
              <a:rPr kumimoji="1" lang="ja-JP" altLang="en-US" sz="1100" dirty="0" smtClean="0"/>
              <a:t>分）経過</a:t>
            </a:r>
            <a:endParaRPr kumimoji="1" lang="en-US" altLang="ja-JP" sz="1100" dirty="0" smtClean="0"/>
          </a:p>
          <a:p>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正解</a:t>
            </a:r>
            <a:r>
              <a:rPr lang="ja-JP" altLang="en-US" sz="1100" dirty="0">
                <a:solidFill>
                  <a:schemeClr val="tx1"/>
                </a:solidFill>
                <a:latin typeface="ＭＳ ゴシック" panose="020B0609070205080204" pitchFamily="49" charset="-128"/>
                <a:ea typeface="ＭＳ ゴシック" panose="020B0609070205080204" pitchFamily="49" charset="-128"/>
              </a:rPr>
              <a:t>は</a:t>
            </a:r>
            <a:r>
              <a:rPr lang="ja-JP" altLang="en-US" sz="1100" dirty="0" smtClean="0">
                <a:solidFill>
                  <a:schemeClr val="tx1"/>
                </a:solidFill>
                <a:latin typeface="ＭＳ ゴシック" panose="020B0609070205080204" pitchFamily="49" charset="-128"/>
                <a:ea typeface="ＭＳ ゴシック" panose="020B0609070205080204" pitchFamily="49" charset="-128"/>
              </a:rPr>
              <a:t>、みんな、津波から</a:t>
            </a:r>
            <a:r>
              <a:rPr lang="ja-JP" altLang="en-US" sz="1100" dirty="0">
                <a:solidFill>
                  <a:schemeClr val="tx1"/>
                </a:solidFill>
                <a:latin typeface="ＭＳ ゴシック" panose="020B0609070205080204" pitchFamily="49" charset="-128"/>
                <a:ea typeface="ＭＳ ゴシック" panose="020B0609070205080204" pitchFamily="49" charset="-128"/>
              </a:rPr>
              <a:t>逃げよう！でした。</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地震</a:t>
            </a:r>
            <a:r>
              <a:rPr lang="ja-JP" altLang="en-US" sz="1100" dirty="0">
                <a:solidFill>
                  <a:schemeClr val="tx1"/>
                </a:solidFill>
                <a:latin typeface="ＭＳ ゴシック" panose="020B0609070205080204" pitchFamily="49" charset="-128"/>
                <a:ea typeface="ＭＳ ゴシック" panose="020B0609070205080204" pitchFamily="49" charset="-128"/>
              </a:rPr>
              <a:t>の後には、津波が来るかもしれません。揺れ</a:t>
            </a:r>
            <a:r>
              <a:rPr lang="ja-JP" altLang="en-US" sz="1100" dirty="0" smtClean="0">
                <a:solidFill>
                  <a:schemeClr val="tx1"/>
                </a:solidFill>
                <a:latin typeface="ＭＳ ゴシック" panose="020B0609070205080204" pitchFamily="49" charset="-128"/>
                <a:ea typeface="ＭＳ ゴシック" panose="020B0609070205080204" pitchFamily="49" charset="-128"/>
              </a:rPr>
              <a:t>から体を</a:t>
            </a:r>
            <a:r>
              <a:rPr lang="ja-JP" altLang="en-US" sz="1100" dirty="0">
                <a:solidFill>
                  <a:schemeClr val="tx1"/>
                </a:solidFill>
                <a:latin typeface="ＭＳ ゴシック" panose="020B0609070205080204" pitchFamily="49" charset="-128"/>
                <a:ea typeface="ＭＳ ゴシック" panose="020B0609070205080204" pitchFamily="49" charset="-128"/>
              </a:rPr>
              <a:t>守ったら、海から離れて高いところに</a:t>
            </a:r>
            <a:r>
              <a:rPr lang="ja-JP" altLang="en-US" sz="1100" dirty="0" smtClean="0">
                <a:solidFill>
                  <a:schemeClr val="tx1"/>
                </a:solidFill>
                <a:latin typeface="ＭＳ ゴシック" panose="020B0609070205080204" pitchFamily="49" charset="-128"/>
                <a:ea typeface="ＭＳ ゴシック" panose="020B0609070205080204" pitchFamily="49" charset="-128"/>
              </a:rPr>
              <a:t>逃げましょう</a:t>
            </a:r>
            <a:r>
              <a:rPr lang="ja-JP" altLang="en-US" sz="1100" dirty="0">
                <a:solidFill>
                  <a:schemeClr val="tx1"/>
                </a:solidFill>
                <a:latin typeface="ＭＳ ゴシック" panose="020B0609070205080204" pitchFamily="49" charset="-128"/>
                <a:ea typeface="ＭＳ ゴシック" panose="020B0609070205080204" pitchFamily="49" charset="-128"/>
              </a:rPr>
              <a:t>。　</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ＭＳ ゴシック" panose="020B0609070205080204" pitchFamily="49" charset="-128"/>
                <a:ea typeface="ＭＳ ゴシック" panose="020B0609070205080204" pitchFamily="49" charset="-128"/>
              </a:rPr>
              <a:t>また</a:t>
            </a:r>
            <a:r>
              <a:rPr lang="ja-JP" altLang="en-US" sz="1100" dirty="0">
                <a:solidFill>
                  <a:schemeClr val="tx1"/>
                </a:solidFill>
                <a:latin typeface="ＭＳ ゴシック" panose="020B0609070205080204" pitchFamily="49" charset="-128"/>
                <a:ea typeface="ＭＳ ゴシック" panose="020B0609070205080204" pitchFamily="49" charset="-128"/>
              </a:rPr>
              <a:t>、津波は、みんなが走る</a:t>
            </a:r>
            <a:r>
              <a:rPr lang="ja-JP" altLang="en-US" sz="1100" dirty="0" smtClean="0">
                <a:solidFill>
                  <a:schemeClr val="tx1"/>
                </a:solidFill>
                <a:latin typeface="ＭＳ ゴシック" panose="020B0609070205080204" pitchFamily="49" charset="-128"/>
                <a:ea typeface="ＭＳ ゴシック" panose="020B0609070205080204" pitchFamily="49" charset="-128"/>
              </a:rPr>
              <a:t>より速く進みます</a:t>
            </a:r>
            <a:r>
              <a:rPr lang="ja-JP" altLang="en-US" sz="1100" dirty="0" smtClean="0">
                <a:solidFill>
                  <a:schemeClr val="tx1"/>
                </a:solidFill>
                <a:latin typeface="ＭＳ ゴシック" panose="020B0609070205080204" pitchFamily="49" charset="-128"/>
                <a:ea typeface="ＭＳ ゴシック" panose="020B0609070205080204" pitchFamily="49" charset="-128"/>
              </a:rPr>
              <a:t>。</a:t>
            </a:r>
            <a:r>
              <a:rPr lang="ja-JP" altLang="en-US" sz="1100" dirty="0">
                <a:solidFill>
                  <a:schemeClr val="tx1"/>
                </a:solidFill>
                <a:latin typeface="ＭＳ ゴシック" panose="020B0609070205080204" pitchFamily="49" charset="-128"/>
                <a:ea typeface="ＭＳ ゴシック" panose="020B0609070205080204" pitchFamily="49" charset="-128"/>
              </a:rPr>
              <a:t>　津波が見えたら走って逃げるのではなく</a:t>
            </a:r>
            <a:r>
              <a:rPr lang="ja-JP" altLang="en-US" sz="1100" dirty="0" smtClean="0">
                <a:solidFill>
                  <a:schemeClr val="tx1"/>
                </a:solidFill>
                <a:latin typeface="ＭＳ ゴシック" panose="020B0609070205080204" pitchFamily="49" charset="-128"/>
                <a:ea typeface="ＭＳ ゴシック" panose="020B0609070205080204" pitchFamily="49" charset="-128"/>
              </a:rPr>
              <a:t>、津波が来る</a:t>
            </a:r>
            <a:r>
              <a:rPr lang="ja-JP" altLang="en-US" sz="1100" dirty="0">
                <a:solidFill>
                  <a:schemeClr val="tx1"/>
                </a:solidFill>
                <a:latin typeface="ＭＳ ゴシック" panose="020B0609070205080204" pitchFamily="49" charset="-128"/>
                <a:ea typeface="ＭＳ ゴシック" panose="020B0609070205080204" pitchFamily="49" charset="-128"/>
              </a:rPr>
              <a:t>前に逃げます</a:t>
            </a:r>
            <a:r>
              <a:rPr lang="ja-JP" altLang="en-US" sz="11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ＭＳ ゴシック" panose="020B0609070205080204" pitchFamily="49" charset="-128"/>
                <a:ea typeface="ＭＳ ゴシック" panose="020B0609070205080204" pitchFamily="49" charset="-128"/>
              </a:rPr>
              <a:t>海の近くで大きな地震にあったり、津波から逃げてくださいという放送やニュースを聞いたら、すぐ</a:t>
            </a:r>
            <a:r>
              <a:rPr lang="ja-JP" altLang="en-US" sz="1100" dirty="0">
                <a:solidFill>
                  <a:schemeClr val="tx1"/>
                </a:solidFill>
                <a:latin typeface="ＭＳ ゴシック" panose="020B0609070205080204" pitchFamily="49" charset="-128"/>
                <a:ea typeface="ＭＳ ゴシック" panose="020B0609070205080204" pitchFamily="49" charset="-128"/>
              </a:rPr>
              <a:t>に逃げましょう。</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さて</a:t>
            </a:r>
            <a:r>
              <a:rPr lang="ja-JP" altLang="en-US" sz="1100" dirty="0">
                <a:solidFill>
                  <a:schemeClr val="tx1"/>
                </a:solidFill>
                <a:latin typeface="ＭＳ ゴシック" panose="020B0609070205080204" pitchFamily="49" charset="-128"/>
                <a:ea typeface="ＭＳ ゴシック" panose="020B0609070205080204" pitchFamily="49" charset="-128"/>
              </a:rPr>
              <a:t>、みんなが産まれる前に、日本で大きな地震が起きて、高い</a:t>
            </a:r>
            <a:r>
              <a:rPr lang="ja-JP" altLang="en-US" sz="1100" dirty="0" smtClean="0">
                <a:solidFill>
                  <a:schemeClr val="tx1"/>
                </a:solidFill>
                <a:latin typeface="ＭＳ ゴシック" panose="020B0609070205080204" pitchFamily="49" charset="-128"/>
                <a:ea typeface="ＭＳ ゴシック" panose="020B0609070205080204" pitchFamily="49" charset="-128"/>
              </a:rPr>
              <a:t>津波が来たこ</a:t>
            </a:r>
            <a:r>
              <a:rPr lang="ja-JP" altLang="en-US" sz="1100" dirty="0">
                <a:solidFill>
                  <a:schemeClr val="tx1"/>
                </a:solidFill>
                <a:latin typeface="ＭＳ ゴシック" panose="020B0609070205080204" pitchFamily="49" charset="-128"/>
                <a:ea typeface="ＭＳ ゴシック" panose="020B0609070205080204" pitchFamily="49" charset="-128"/>
              </a:rPr>
              <a:t>とがあります。</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ここ</a:t>
            </a:r>
            <a:r>
              <a:rPr lang="ja-JP" altLang="en-US" sz="1100" dirty="0">
                <a:solidFill>
                  <a:schemeClr val="tx1"/>
                </a:solidFill>
                <a:latin typeface="ＭＳ ゴシック" panose="020B0609070205080204" pitchFamily="49" charset="-128"/>
                <a:ea typeface="ＭＳ ゴシック" panose="020B0609070205080204" pitchFamily="49" charset="-128"/>
              </a:rPr>
              <a:t>からはちょっと離れた、日本の東の方で起こりました。</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東日本大震災、って聞いたこと</a:t>
            </a:r>
            <a:r>
              <a:rPr kumimoji="1" lang="ja-JP" altLang="en-US" sz="1100" dirty="0">
                <a:solidFill>
                  <a:schemeClr val="tx1"/>
                </a:solidFill>
                <a:latin typeface="ＭＳ ゴシック" panose="020B0609070205080204" pitchFamily="49" charset="-128"/>
                <a:ea typeface="ＭＳ ゴシック" panose="020B0609070205080204" pitchFamily="49" charset="-128"/>
              </a:rPr>
              <a:t>ありますか</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a:t>
            </a:r>
            <a:r>
              <a:rPr lang="ja-JP" altLang="en-US" sz="1100" dirty="0" smtClean="0">
                <a:solidFill>
                  <a:schemeClr val="tx1"/>
                </a:solidFill>
                <a:latin typeface="ＭＳ ゴシック" panose="020B0609070205080204" pitchFamily="49" charset="-128"/>
                <a:ea typeface="ＭＳ ゴシック" panose="020B0609070205080204" pitchFamily="49" charset="-128"/>
              </a:rPr>
              <a:t>どんな</a:t>
            </a:r>
            <a:r>
              <a:rPr lang="ja-JP" altLang="en-US" sz="1100" dirty="0">
                <a:solidFill>
                  <a:schemeClr val="tx1"/>
                </a:solidFill>
                <a:latin typeface="ＭＳ ゴシック" panose="020B0609070205080204" pitchFamily="49" charset="-128"/>
                <a:ea typeface="ＭＳ ゴシック" panose="020B0609070205080204" pitchFamily="49" charset="-128"/>
              </a:rPr>
              <a:t>話を聞いたことがありますか？</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ＭＳ ゴシック" panose="020B0609070205080204" pitchFamily="49" charset="-128"/>
                <a:ea typeface="ＭＳ ゴシック" panose="020B0609070205080204" pitchFamily="49" charset="-128"/>
              </a:rPr>
              <a:t>（自由に答えてもらえればよい。）</a:t>
            </a:r>
            <a:endParaRPr lang="en-US" altLang="ja-JP" sz="1100" dirty="0" smtClean="0">
              <a:latin typeface="ＭＳ ゴシック" panose="020B0609070205080204" pitchFamily="49" charset="-128"/>
              <a:ea typeface="ＭＳ ゴシック" panose="020B0609070205080204" pitchFamily="49" charset="-128"/>
            </a:endParaRPr>
          </a:p>
          <a:p>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東日本</a:t>
            </a:r>
            <a:r>
              <a:rPr lang="ja-JP" altLang="en-US" sz="1100" dirty="0">
                <a:solidFill>
                  <a:schemeClr val="tx1"/>
                </a:solidFill>
                <a:latin typeface="ＭＳ ゴシック" panose="020B0609070205080204" pitchFamily="49" charset="-128"/>
                <a:ea typeface="ＭＳ ゴシック" panose="020B0609070205080204" pitchFamily="49" charset="-128"/>
              </a:rPr>
              <a:t>大震災は、揺れも大きかったのですが、津波によって街が大変なことになりました。写真を見てみましょう。</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海の近くの学校の場合：学校付近、海から遠い学校の場合：臨海学校の行先や、近場の海水浴場などの津波避難ビル・高台を具体的に伝えるとより効果的です。自治体のハザードマップ等でご確認ください）</a:t>
            </a:r>
            <a:endParaRPr lang="en-US" altLang="ja-JP" sz="1100" dirty="0">
              <a:solidFill>
                <a:schemeClr val="tx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EBBD782D-9396-43B3-96B3-8C8765582F13}" type="slidenum">
              <a:rPr kumimoji="1" lang="ja-JP" altLang="en-US" smtClean="0"/>
              <a:t>10</a:t>
            </a:fld>
            <a:endParaRPr kumimoji="1" lang="ja-JP" altLang="en-US"/>
          </a:p>
        </p:txBody>
      </p:sp>
    </p:spTree>
    <p:extLst>
      <p:ext uri="{BB962C8B-B14F-4D97-AF65-F5344CB8AC3E}">
        <p14:creationId xmlns:p14="http://schemas.microsoft.com/office/powerpoint/2010/main" val="1840821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100" dirty="0" smtClean="0"/>
              <a:t>3</a:t>
            </a:r>
            <a:r>
              <a:rPr kumimoji="1" lang="ja-JP" altLang="en-US" sz="1100" dirty="0" smtClean="0"/>
              <a:t>分（</a:t>
            </a:r>
            <a:r>
              <a:rPr kumimoji="1" lang="en-US" altLang="ja-JP" sz="1100" dirty="0" smtClean="0"/>
              <a:t>22</a:t>
            </a:r>
            <a:r>
              <a:rPr kumimoji="1" lang="ja-JP" altLang="en-US" sz="1100" dirty="0" smtClean="0"/>
              <a:t>分）経過</a:t>
            </a:r>
            <a:endParaRPr kumimoji="1" lang="en-US" altLang="ja-JP" sz="1100" dirty="0" smtClean="0"/>
          </a:p>
          <a:p>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この</a:t>
            </a:r>
            <a:r>
              <a:rPr kumimoji="1" lang="ja-JP" altLang="en-US" sz="1100" dirty="0">
                <a:solidFill>
                  <a:schemeClr val="tx1"/>
                </a:solidFill>
                <a:latin typeface="ＭＳ ゴシック" panose="020B0609070205080204" pitchFamily="49" charset="-128"/>
                <a:ea typeface="ＭＳ ゴシック" panose="020B0609070205080204" pitchFamily="49" charset="-128"/>
              </a:rPr>
              <a:t>写真は津波が来て去って行った後に撮った写真です。</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pPr defTabSz="875721">
              <a:defRPr/>
            </a:pP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どう</a:t>
            </a:r>
            <a:r>
              <a:rPr kumimoji="1" lang="ja-JP" altLang="en-US" sz="1100" dirty="0">
                <a:solidFill>
                  <a:schemeClr val="tx1"/>
                </a:solidFill>
                <a:latin typeface="ＭＳ ゴシック" panose="020B0609070205080204" pitchFamily="49" charset="-128"/>
                <a:ea typeface="ＭＳ ゴシック" panose="020B0609070205080204" pitchFamily="49" charset="-128"/>
              </a:rPr>
              <a:t>なっているかな？</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ＭＳ ゴシック" panose="020B0609070205080204" pitchFamily="49" charset="-128"/>
                <a:ea typeface="ＭＳ ゴシック" panose="020B0609070205080204" pitchFamily="49" charset="-128"/>
              </a:rPr>
              <a:t>（自由に答えてもらえればよい。）</a:t>
            </a:r>
            <a:endParaRPr lang="en-US" altLang="ja-JP" sz="1100" dirty="0" smtClean="0">
              <a:latin typeface="ＭＳ ゴシック" panose="020B0609070205080204" pitchFamily="49" charset="-128"/>
              <a:ea typeface="ＭＳ ゴシック" panose="020B0609070205080204" pitchFamily="49" charset="-128"/>
            </a:endParaRPr>
          </a:p>
          <a:p>
            <a:pPr defTabSz="875721">
              <a:defRPr/>
            </a:pPr>
            <a:endParaRPr lang="en-US" altLang="ja-JP" sz="1100" dirty="0">
              <a:solidFill>
                <a:schemeClr val="tx1"/>
              </a:solidFill>
              <a:latin typeface="ＭＳ ゴシック" panose="020B0609070205080204" pitchFamily="49" charset="-128"/>
              <a:ea typeface="ＭＳ ゴシック" panose="020B0609070205080204" pitchFamily="49" charset="-128"/>
            </a:endParaRPr>
          </a:p>
          <a:p>
            <a:pPr defTabSz="875721">
              <a:defRPr/>
            </a:pPr>
            <a:r>
              <a:rPr lang="ja-JP" altLang="en-US" sz="1100" dirty="0" smtClean="0">
                <a:solidFill>
                  <a:schemeClr val="tx1"/>
                </a:solidFill>
                <a:latin typeface="ＭＳ ゴシック" panose="020B0609070205080204" pitchFamily="49" charset="-128"/>
                <a:ea typeface="ＭＳ ゴシック" panose="020B0609070205080204" pitchFamily="49" charset="-128"/>
              </a:rPr>
              <a:t>海にあったはずの船が、津波で流されてきてしまいました。</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pPr defTabSz="875721">
              <a:defRPr/>
            </a:pPr>
            <a:r>
              <a:rPr lang="ja-JP" altLang="en-US" sz="1100" dirty="0" smtClean="0">
                <a:solidFill>
                  <a:schemeClr val="tx1"/>
                </a:solidFill>
                <a:latin typeface="ＭＳ ゴシック" panose="020B0609070205080204" pitchFamily="49" charset="-128"/>
                <a:ea typeface="ＭＳ ゴシック" panose="020B0609070205080204" pitchFamily="49" charset="-128"/>
              </a:rPr>
              <a:t>船が引っかかって、電信柱も曲がっていますね。</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875721"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ＭＳ ゴシック" panose="020B0609070205080204" pitchFamily="49" charset="-128"/>
                <a:ea typeface="ＭＳ ゴシック" panose="020B0609070205080204" pitchFamily="49" charset="-128"/>
              </a:rPr>
              <a:t>他の場所の写真も見てみましょう。</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pPr defTabSz="875721">
              <a:defRPr/>
            </a:pPr>
            <a:endParaRPr lang="en-US" altLang="ja-JP" sz="1100"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875721"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ＭＳ ゴシック" panose="020B0609070205080204" pitchFamily="49" charset="-128"/>
                <a:ea typeface="ＭＳ ゴシック" panose="020B0609070205080204" pitchFamily="49" charset="-128"/>
                <a:cs typeface="+mn-cs"/>
              </a:rPr>
              <a:t>（補足：写真は</a:t>
            </a:r>
            <a:r>
              <a:rPr lang="zh-TW" altLang="en-US" sz="1100" dirty="0" smtClean="0">
                <a:solidFill>
                  <a:schemeClr val="tx1"/>
                </a:solidFill>
              </a:rPr>
              <a:t>福島県相馬市</a:t>
            </a:r>
            <a:r>
              <a:rPr lang="ja-JP" altLang="en-US" sz="1100" dirty="0" smtClean="0">
                <a:solidFill>
                  <a:schemeClr val="tx1"/>
                </a:solidFill>
              </a:rPr>
              <a:t>で撮影</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pPr defTabSz="875721">
              <a:defRPr/>
            </a:pPr>
            <a:r>
              <a:rPr lang="ja-JP" altLang="en-US"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　　　　　気象庁</a:t>
            </a:r>
            <a:r>
              <a:rPr lang="ja-JP" altLang="en-US" sz="1100" dirty="0">
                <a:solidFill>
                  <a:schemeClr val="tx1"/>
                </a:solidFill>
                <a:latin typeface="ＭＳ ゴシック" panose="020B0609070205080204" pitchFamily="49" charset="-128"/>
                <a:ea typeface="ＭＳ ゴシック" panose="020B0609070205080204" pitchFamily="49" charset="-128"/>
              </a:rPr>
              <a:t>の現地調査にて、大船渡市周辺の沿岸で</a:t>
            </a:r>
            <a:r>
              <a:rPr lang="en-US" altLang="ja-JP" sz="1100" dirty="0">
                <a:solidFill>
                  <a:schemeClr val="tx1"/>
                </a:solidFill>
                <a:latin typeface="ＭＳ ゴシック" panose="020B0609070205080204" pitchFamily="49" charset="-128"/>
                <a:ea typeface="ＭＳ ゴシック" panose="020B0609070205080204" pitchFamily="49" charset="-128"/>
              </a:rPr>
              <a:t>15</a:t>
            </a:r>
            <a:r>
              <a:rPr lang="ja-JP" altLang="en-US" sz="1100" dirty="0" err="1">
                <a:solidFill>
                  <a:schemeClr val="tx1"/>
                </a:solidFill>
                <a:latin typeface="ＭＳ ゴシック" panose="020B0609070205080204" pitchFamily="49" charset="-128"/>
                <a:ea typeface="ＭＳ ゴシック" panose="020B0609070205080204" pitchFamily="49" charset="-128"/>
              </a:rPr>
              <a:t>ｍ</a:t>
            </a:r>
            <a:r>
              <a:rPr lang="ja-JP" altLang="en-US" sz="1100" dirty="0">
                <a:solidFill>
                  <a:schemeClr val="tx1"/>
                </a:solidFill>
                <a:latin typeface="ＭＳ ゴシック" panose="020B0609070205080204" pitchFamily="49" charset="-128"/>
                <a:ea typeface="ＭＳ ゴシック" panose="020B0609070205080204" pitchFamily="49" charset="-128"/>
              </a:rPr>
              <a:t>を超える津波、東北地方の各地で</a:t>
            </a:r>
            <a:r>
              <a:rPr lang="en-US" altLang="ja-JP" sz="1100" dirty="0">
                <a:solidFill>
                  <a:schemeClr val="tx1"/>
                </a:solidFill>
                <a:latin typeface="ＭＳ ゴシック" panose="020B0609070205080204" pitchFamily="49" charset="-128"/>
                <a:ea typeface="ＭＳ ゴシック" panose="020B0609070205080204" pitchFamily="49" charset="-128"/>
              </a:rPr>
              <a:t>10</a:t>
            </a:r>
            <a:r>
              <a:rPr lang="ja-JP" altLang="en-US" sz="1100" dirty="0" err="1">
                <a:solidFill>
                  <a:schemeClr val="tx1"/>
                </a:solidFill>
                <a:latin typeface="ＭＳ ゴシック" panose="020B0609070205080204" pitchFamily="49" charset="-128"/>
                <a:ea typeface="ＭＳ ゴシック" panose="020B0609070205080204" pitchFamily="49" charset="-128"/>
              </a:rPr>
              <a:t>ｍ</a:t>
            </a:r>
            <a:r>
              <a:rPr lang="ja-JP" altLang="en-US" sz="1100" dirty="0">
                <a:solidFill>
                  <a:schemeClr val="tx1"/>
                </a:solidFill>
                <a:latin typeface="ＭＳ ゴシック" panose="020B0609070205080204" pitchFamily="49" charset="-128"/>
                <a:ea typeface="ＭＳ ゴシック" panose="020B0609070205080204" pitchFamily="49" charset="-128"/>
              </a:rPr>
              <a:t>前後の津波があったと推定されて</a:t>
            </a:r>
            <a:r>
              <a:rPr lang="ja-JP" altLang="en-US" sz="1100" dirty="0" smtClean="0">
                <a:solidFill>
                  <a:schemeClr val="tx1"/>
                </a:solidFill>
                <a:latin typeface="ＭＳ ゴシック" panose="020B0609070205080204" pitchFamily="49" charset="-128"/>
                <a:ea typeface="ＭＳ ゴシック" panose="020B0609070205080204" pitchFamily="49" charset="-128"/>
              </a:rPr>
              <a:t>いる）</a:t>
            </a:r>
            <a:endParaRPr lang="en-US" altLang="ja-JP" sz="1100" dirty="0">
              <a:solidFill>
                <a:schemeClr val="tx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defTabSz="875721" fontAlgn="base">
              <a:spcBef>
                <a:spcPct val="0"/>
              </a:spcBef>
              <a:spcAft>
                <a:spcPct val="0"/>
              </a:spcAft>
              <a:defRPr/>
            </a:pPr>
            <a:fld id="{EDC8D06B-BB38-41B1-B600-852588E74BEE}" type="slidenum">
              <a:rPr lang="ja-JP" altLang="en-US" sz="1100">
                <a:solidFill>
                  <a:prstClr val="black"/>
                </a:solidFill>
                <a:latin typeface="Arial" charset="0"/>
                <a:ea typeface="ＭＳ Ｐゴシック" pitchFamily="50" charset="-128"/>
              </a:rPr>
              <a:pPr defTabSz="875721" fontAlgn="base">
                <a:spcBef>
                  <a:spcPct val="0"/>
                </a:spcBef>
                <a:spcAft>
                  <a:spcPct val="0"/>
                </a:spcAft>
                <a:defRPr/>
              </a:pPr>
              <a:t>11</a:t>
            </a:fld>
            <a:endParaRPr lang="ja-JP" altLang="en-US" sz="1100">
              <a:solidFill>
                <a:prstClr val="black"/>
              </a:solidFill>
              <a:latin typeface="Arial" charset="0"/>
              <a:ea typeface="ＭＳ Ｐゴシック" pitchFamily="50" charset="-128"/>
            </a:endParaRPr>
          </a:p>
        </p:txBody>
      </p:sp>
    </p:spTree>
    <p:extLst>
      <p:ext uri="{BB962C8B-B14F-4D97-AF65-F5344CB8AC3E}">
        <p14:creationId xmlns:p14="http://schemas.microsoft.com/office/powerpoint/2010/main" val="3872622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100" dirty="0" smtClean="0"/>
              <a:t>2</a:t>
            </a:r>
            <a:r>
              <a:rPr kumimoji="1" lang="ja-JP" altLang="en-US" sz="1100" dirty="0" smtClean="0"/>
              <a:t>分（</a:t>
            </a:r>
            <a:r>
              <a:rPr kumimoji="1" lang="en-US" altLang="ja-JP" sz="1100" dirty="0" smtClean="0"/>
              <a:t>24</a:t>
            </a:r>
            <a:r>
              <a:rPr kumimoji="1" lang="ja-JP" altLang="en-US" sz="1100" dirty="0" smtClean="0"/>
              <a:t>分）経過</a:t>
            </a:r>
            <a:endParaRPr kumimoji="1" lang="en-US" altLang="ja-JP" sz="1100" dirty="0" smtClean="0"/>
          </a:p>
          <a:p>
            <a:pPr defTabSz="875721">
              <a:defRPr/>
            </a:pPr>
            <a:endParaRPr lang="en-US" altLang="ja-JP" sz="1100" dirty="0">
              <a:solidFill>
                <a:schemeClr val="tx1"/>
              </a:solidFill>
              <a:latin typeface="ＭＳ ゴシック" panose="020B0609070205080204" pitchFamily="49" charset="-128"/>
              <a:ea typeface="ＭＳ ゴシック" panose="020B0609070205080204" pitchFamily="49" charset="-128"/>
            </a:endParaRPr>
          </a:p>
          <a:p>
            <a:pPr defTabSz="875721">
              <a:defRPr/>
            </a:pPr>
            <a:r>
              <a:rPr lang="ja-JP" altLang="en-US" sz="1100" dirty="0" smtClean="0">
                <a:solidFill>
                  <a:schemeClr val="tx1"/>
                </a:solidFill>
                <a:latin typeface="ＭＳ ゴシック" panose="020B0609070205080204" pitchFamily="49" charset="-128"/>
                <a:ea typeface="ＭＳ ゴシック" panose="020B0609070205080204" pitchFamily="49" charset="-128"/>
              </a:rPr>
              <a:t>この写真で</a:t>
            </a:r>
            <a:r>
              <a:rPr lang="ja-JP" altLang="en-US" sz="1100" dirty="0" smtClean="0">
                <a:solidFill>
                  <a:schemeClr val="tx1"/>
                </a:solidFill>
                <a:latin typeface="ＭＳ ゴシック" panose="020B0609070205080204" pitchFamily="49" charset="-128"/>
                <a:ea typeface="ＭＳ ゴシック" panose="020B0609070205080204" pitchFamily="49" charset="-128"/>
              </a:rPr>
              <a:t>は</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どう</a:t>
            </a:r>
            <a:r>
              <a:rPr kumimoji="1" lang="ja-JP" altLang="en-US" sz="1100" dirty="0">
                <a:solidFill>
                  <a:schemeClr val="tx1"/>
                </a:solidFill>
                <a:latin typeface="ＭＳ ゴシック" panose="020B0609070205080204" pitchFamily="49" charset="-128"/>
                <a:ea typeface="ＭＳ ゴシック" panose="020B0609070205080204" pitchFamily="49" charset="-128"/>
              </a:rPr>
              <a:t>なっているかな？</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ＭＳ ゴシック" panose="020B0609070205080204" pitchFamily="49" charset="-128"/>
                <a:ea typeface="ＭＳ ゴシック" panose="020B0609070205080204" pitchFamily="49" charset="-128"/>
              </a:rPr>
              <a:t>（自由に答えてもらえればよい。）</a:t>
            </a:r>
            <a:endParaRPr lang="en-US" altLang="ja-JP" sz="1100" dirty="0" smtClean="0">
              <a:latin typeface="ＭＳ ゴシック" panose="020B0609070205080204" pitchFamily="49" charset="-128"/>
              <a:ea typeface="ＭＳ ゴシック" panose="020B0609070205080204" pitchFamily="49" charset="-128"/>
            </a:endParaRPr>
          </a:p>
          <a:p>
            <a:pPr defTabSz="875721">
              <a:defRPr/>
            </a:pPr>
            <a:endParaRPr lang="en-US" altLang="ja-JP" sz="1100" dirty="0">
              <a:solidFill>
                <a:schemeClr val="tx1"/>
              </a:solidFill>
              <a:latin typeface="ＭＳ ゴシック" panose="020B0609070205080204" pitchFamily="49" charset="-128"/>
              <a:ea typeface="ＭＳ ゴシック" panose="020B0609070205080204" pitchFamily="49" charset="-128"/>
            </a:endParaRPr>
          </a:p>
          <a:p>
            <a:pPr defTabSz="875721">
              <a:defRPr/>
            </a:pPr>
            <a:r>
              <a:rPr lang="ja-JP" altLang="en-US" sz="1100" dirty="0" smtClean="0">
                <a:solidFill>
                  <a:schemeClr val="tx1"/>
                </a:solidFill>
              </a:rPr>
              <a:t>津波</a:t>
            </a:r>
            <a:r>
              <a:rPr lang="ja-JP" altLang="en-US" sz="1100" dirty="0">
                <a:solidFill>
                  <a:schemeClr val="tx1"/>
                </a:solidFill>
              </a:rPr>
              <a:t>は、普段の波よりもとっても強く、</a:t>
            </a:r>
            <a:r>
              <a:rPr lang="ja-JP" altLang="en-US" sz="1100" dirty="0">
                <a:solidFill>
                  <a:schemeClr val="tx1"/>
                </a:solidFill>
                <a:latin typeface="ＭＳ ゴシック" panose="020B0609070205080204" pitchFamily="49" charset="-128"/>
                <a:ea typeface="ＭＳ ゴシック" panose="020B0609070205080204" pitchFamily="49" charset="-128"/>
              </a:rPr>
              <a:t>車や</a:t>
            </a:r>
            <a:r>
              <a:rPr lang="ja-JP" altLang="en-US" sz="1100" dirty="0" smtClean="0">
                <a:solidFill>
                  <a:schemeClr val="tx1"/>
                </a:solidFill>
                <a:latin typeface="ＭＳ ゴシック" panose="020B0609070205080204" pitchFamily="49" charset="-128"/>
                <a:ea typeface="ＭＳ ゴシック" panose="020B0609070205080204" pitchFamily="49" charset="-128"/>
              </a:rPr>
              <a:t>家や船を</a:t>
            </a:r>
            <a:r>
              <a:rPr lang="ja-JP" altLang="en-US" sz="1100" dirty="0">
                <a:solidFill>
                  <a:schemeClr val="tx1"/>
                </a:solidFill>
                <a:latin typeface="ＭＳ ゴシック" panose="020B0609070205080204" pitchFamily="49" charset="-128"/>
                <a:ea typeface="ＭＳ ゴシック" panose="020B0609070205080204" pitchFamily="49" charset="-128"/>
              </a:rPr>
              <a:t>簡単に押し流してしまうほどのパワーを持っています</a:t>
            </a:r>
            <a:r>
              <a:rPr lang="ja-JP" altLang="en-US" sz="11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defTabSz="875721">
              <a:defRPr/>
            </a:pP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marL="0" marR="0" lvl="0" indent="0" algn="l" defTabSz="875721"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ＭＳ ゴシック" panose="020B0609070205080204" pitchFamily="49" charset="-128"/>
                <a:ea typeface="ＭＳ ゴシック" panose="020B0609070205080204" pitchFamily="49" charset="-128"/>
                <a:cs typeface="+mn-cs"/>
              </a:rPr>
              <a:t>（補足：写真は</a:t>
            </a:r>
            <a:r>
              <a:rPr lang="ja-JP" altLang="en-US" sz="11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宮城県牡鹿郡女川町（ｵｼｶｸﾞﾝｵﾅｶﾞﾜﾁｮｳ）で撮影）</a:t>
            </a:r>
            <a:endParaRPr lang="en-US" altLang="ja-JP" sz="11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defTabSz="875721">
              <a:defRPr/>
            </a:pPr>
            <a:endParaRPr lang="en-US" altLang="ja-JP" sz="1100" dirty="0">
              <a:solidFill>
                <a:schemeClr val="tx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defTabSz="875721" fontAlgn="base">
              <a:spcBef>
                <a:spcPct val="0"/>
              </a:spcBef>
              <a:spcAft>
                <a:spcPct val="0"/>
              </a:spcAft>
              <a:defRPr/>
            </a:pPr>
            <a:fld id="{EDC8D06B-BB38-41B1-B600-852588E74BEE}" type="slidenum">
              <a:rPr lang="ja-JP" altLang="en-US" sz="1100">
                <a:solidFill>
                  <a:prstClr val="black"/>
                </a:solidFill>
                <a:latin typeface="Arial" charset="0"/>
                <a:ea typeface="ＭＳ Ｐゴシック" pitchFamily="50" charset="-128"/>
              </a:rPr>
              <a:pPr defTabSz="875721" fontAlgn="base">
                <a:spcBef>
                  <a:spcPct val="0"/>
                </a:spcBef>
                <a:spcAft>
                  <a:spcPct val="0"/>
                </a:spcAft>
                <a:defRPr/>
              </a:pPr>
              <a:t>12</a:t>
            </a:fld>
            <a:endParaRPr lang="ja-JP" altLang="en-US" sz="1100">
              <a:solidFill>
                <a:prstClr val="black"/>
              </a:solidFill>
              <a:latin typeface="Arial" charset="0"/>
              <a:ea typeface="ＭＳ Ｐゴシック" pitchFamily="50" charset="-128"/>
            </a:endParaRPr>
          </a:p>
        </p:txBody>
      </p:sp>
    </p:spTree>
    <p:extLst>
      <p:ext uri="{BB962C8B-B14F-4D97-AF65-F5344CB8AC3E}">
        <p14:creationId xmlns:p14="http://schemas.microsoft.com/office/powerpoint/2010/main" val="758109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100" dirty="0" smtClean="0"/>
              <a:t>2</a:t>
            </a:r>
            <a:r>
              <a:rPr kumimoji="1" lang="ja-JP" altLang="en-US" sz="1100" dirty="0" smtClean="0"/>
              <a:t>分（</a:t>
            </a:r>
            <a:r>
              <a:rPr kumimoji="1" lang="en-US" altLang="ja-JP" sz="1100" dirty="0" smtClean="0"/>
              <a:t>26</a:t>
            </a:r>
            <a:r>
              <a:rPr kumimoji="1" lang="ja-JP" altLang="en-US" sz="1100" dirty="0" smtClean="0"/>
              <a:t>分）経過</a:t>
            </a:r>
            <a:endParaRPr kumimoji="1" lang="en-US" altLang="ja-JP" sz="1100" dirty="0" smtClean="0"/>
          </a:p>
          <a:p>
            <a:endParaRPr lang="en-US" altLang="ja-JP" sz="1100" dirty="0" smtClean="0">
              <a:solidFill>
                <a:schemeClr val="tx1"/>
              </a:solidFill>
            </a:endParaRPr>
          </a:p>
          <a:p>
            <a:r>
              <a:rPr lang="ja-JP" altLang="en-US" sz="1100" dirty="0" smtClean="0">
                <a:solidFill>
                  <a:schemeClr val="tx1"/>
                </a:solidFill>
              </a:rPr>
              <a:t>悲しい</a:t>
            </a:r>
            <a:r>
              <a:rPr lang="ja-JP" altLang="en-US" sz="1100" dirty="0">
                <a:solidFill>
                  <a:schemeClr val="tx1"/>
                </a:solidFill>
              </a:rPr>
              <a:t>ことに、東日本大震災では</a:t>
            </a:r>
            <a:r>
              <a:rPr lang="ja-JP" altLang="en-US" sz="1100" dirty="0" smtClean="0">
                <a:solidFill>
                  <a:schemeClr val="tx1"/>
                </a:solidFill>
              </a:rPr>
              <a:t>、写真のように街がぐちゃぐちゃになってしまいました。</a:t>
            </a:r>
            <a:endParaRPr lang="en-US" altLang="ja-JP" sz="1100" dirty="0" smtClean="0">
              <a:solidFill>
                <a:schemeClr val="tx1"/>
              </a:solidFill>
            </a:endParaRPr>
          </a:p>
          <a:p>
            <a:r>
              <a:rPr lang="ja-JP" altLang="en-US" sz="1100" dirty="0" smtClean="0">
                <a:solidFill>
                  <a:schemeClr val="tx1"/>
                </a:solidFill>
              </a:rPr>
              <a:t>今</a:t>
            </a:r>
            <a:r>
              <a:rPr lang="ja-JP" altLang="en-US" sz="1100" dirty="0">
                <a:solidFill>
                  <a:schemeClr val="tx1"/>
                </a:solidFill>
              </a:rPr>
              <a:t>でも街が元通りになっていないところもあります。</a:t>
            </a:r>
            <a:endParaRPr lang="en-US" altLang="ja-JP" sz="1100" dirty="0">
              <a:solidFill>
                <a:schemeClr val="tx1"/>
              </a:solidFill>
            </a:endParaRPr>
          </a:p>
          <a:p>
            <a:r>
              <a:rPr lang="ja-JP" altLang="en-US" sz="1100" dirty="0" smtClean="0">
                <a:solidFill>
                  <a:schemeClr val="tx1"/>
                </a:solidFill>
              </a:rPr>
              <a:t>そして、多くの人が津波に流されて亡くなってしまいました。</a:t>
            </a:r>
            <a:endParaRPr lang="en-US" altLang="ja-JP" sz="11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rPr>
              <a:t>（先生方も体験を話していただければと思います。）</a:t>
            </a:r>
            <a:endParaRPr lang="en-US" altLang="ja-JP" sz="1100" dirty="0" smtClean="0">
              <a:solidFill>
                <a:schemeClr val="tx1"/>
              </a:solidFill>
            </a:endParaRPr>
          </a:p>
          <a:p>
            <a:endParaRPr lang="en-US" altLang="ja-JP" sz="1100" dirty="0">
              <a:solidFill>
                <a:schemeClr val="tx1"/>
              </a:solidFill>
            </a:endParaRPr>
          </a:p>
          <a:p>
            <a:r>
              <a:rPr lang="ja-JP" altLang="en-US" sz="1100" dirty="0" smtClean="0">
                <a:solidFill>
                  <a:schemeClr val="tx1"/>
                </a:solidFill>
              </a:rPr>
              <a:t>（☆クリック）</a:t>
            </a:r>
            <a:endParaRPr lang="en-US" altLang="ja-JP" sz="1100" dirty="0" smtClean="0">
              <a:solidFill>
                <a:schemeClr val="tx1"/>
              </a:solidFill>
            </a:endParaRPr>
          </a:p>
          <a:p>
            <a:r>
              <a:rPr lang="ja-JP" altLang="en-US" sz="1100" dirty="0" smtClean="0">
                <a:solidFill>
                  <a:schemeClr val="tx1"/>
                </a:solidFill>
              </a:rPr>
              <a:t>でも</a:t>
            </a:r>
            <a:r>
              <a:rPr lang="ja-JP" altLang="en-US" sz="1100" dirty="0">
                <a:solidFill>
                  <a:schemeClr val="tx1"/>
                </a:solidFill>
              </a:rPr>
              <a:t>、津波から必死に逃げて助かった人たちも多くいます。</a:t>
            </a:r>
            <a:endParaRPr lang="en-US" altLang="ja-JP" sz="1100" dirty="0">
              <a:solidFill>
                <a:schemeClr val="tx1"/>
              </a:solidFill>
            </a:endParaRPr>
          </a:p>
          <a:p>
            <a:r>
              <a:rPr lang="ja-JP" altLang="en-US" sz="1100" dirty="0" smtClean="0">
                <a:solidFill>
                  <a:schemeClr val="tx1"/>
                </a:solidFill>
              </a:rPr>
              <a:t>なぜ逃げられた</a:t>
            </a:r>
            <a:r>
              <a:rPr lang="ja-JP" altLang="en-US" sz="1100" dirty="0">
                <a:solidFill>
                  <a:schemeClr val="tx1"/>
                </a:solidFill>
              </a:rPr>
              <a:t>かというと、普段から本気で避難訓練をしていたから</a:t>
            </a:r>
            <a:r>
              <a:rPr lang="ja-JP" altLang="en-US" sz="1100" dirty="0" smtClean="0">
                <a:solidFill>
                  <a:schemeClr val="tx1"/>
                </a:solidFill>
              </a:rPr>
              <a:t>です。</a:t>
            </a:r>
            <a:endParaRPr lang="en-US" altLang="ja-JP" sz="1100" dirty="0">
              <a:solidFill>
                <a:schemeClr val="tx1"/>
              </a:solidFill>
            </a:endParaRPr>
          </a:p>
        </p:txBody>
      </p:sp>
      <p:sp>
        <p:nvSpPr>
          <p:cNvPr id="4" name="スライド番号プレースホルダー 3"/>
          <p:cNvSpPr>
            <a:spLocks noGrp="1"/>
          </p:cNvSpPr>
          <p:nvPr>
            <p:ph type="sldNum" sz="quarter" idx="10"/>
          </p:nvPr>
        </p:nvSpPr>
        <p:spPr/>
        <p:txBody>
          <a:bodyPr/>
          <a:lstStyle/>
          <a:p>
            <a:fld id="{EBBD782D-9396-43B3-96B3-8C8765582F13}"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1121861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100" dirty="0" smtClean="0"/>
              <a:t>2</a:t>
            </a:r>
            <a:r>
              <a:rPr kumimoji="1" lang="ja-JP" altLang="en-US" sz="1100" dirty="0" smtClean="0"/>
              <a:t>分（</a:t>
            </a:r>
            <a:r>
              <a:rPr kumimoji="1" lang="en-US" altLang="ja-JP" sz="1100" dirty="0" smtClean="0"/>
              <a:t>28</a:t>
            </a:r>
            <a:r>
              <a:rPr kumimoji="1" lang="ja-JP" altLang="en-US" sz="1100" dirty="0" smtClean="0"/>
              <a:t>分）経過</a:t>
            </a:r>
            <a:endParaRPr kumimoji="1" lang="en-US" altLang="ja-JP" sz="1100" dirty="0" smtClean="0"/>
          </a:p>
          <a:p>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みなさん</a:t>
            </a:r>
            <a:r>
              <a:rPr lang="ja-JP" altLang="en-US" sz="1100" dirty="0">
                <a:solidFill>
                  <a:schemeClr val="tx1"/>
                </a:solidFill>
                <a:latin typeface="ＭＳ ゴシック" panose="020B0609070205080204" pitchFamily="49" charset="-128"/>
                <a:ea typeface="ＭＳ ゴシック" panose="020B0609070205080204" pitchFamily="49" charset="-128"/>
              </a:rPr>
              <a:t>、運動会のダンス、はじめからうまく踊れたかな？きっと最初は踊れなかったですよね。</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練習</a:t>
            </a:r>
            <a:r>
              <a:rPr lang="ja-JP" altLang="en-US" sz="1100" dirty="0">
                <a:solidFill>
                  <a:schemeClr val="tx1"/>
                </a:solidFill>
                <a:latin typeface="ＭＳ ゴシック" panose="020B0609070205080204" pitchFamily="49" charset="-128"/>
                <a:ea typeface="ＭＳ ゴシック" panose="020B0609070205080204" pitchFamily="49" charset="-128"/>
              </a:rPr>
              <a:t>してどんどん上手になったと思います。</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避難</a:t>
            </a:r>
            <a:r>
              <a:rPr lang="ja-JP" altLang="en-US" sz="1100" dirty="0">
                <a:solidFill>
                  <a:schemeClr val="tx1"/>
                </a:solidFill>
                <a:latin typeface="ＭＳ ゴシック" panose="020B0609070205080204" pitchFamily="49" charset="-128"/>
                <a:ea typeface="ＭＳ ゴシック" panose="020B0609070205080204" pitchFamily="49" charset="-128"/>
              </a:rPr>
              <a:t>も、練習すると本番でできるようになります。学校の避難訓練で頑張って練習して</a:t>
            </a:r>
            <a:r>
              <a:rPr lang="ja-JP" altLang="en-US" sz="1100" dirty="0" smtClean="0">
                <a:solidFill>
                  <a:schemeClr val="tx1"/>
                </a:solidFill>
                <a:latin typeface="ＭＳ ゴシック" panose="020B0609070205080204" pitchFamily="49" charset="-128"/>
                <a:ea typeface="ＭＳ ゴシック" panose="020B0609070205080204" pitchFamily="49" charset="-128"/>
              </a:rPr>
              <a:t>、体を</a:t>
            </a:r>
            <a:r>
              <a:rPr lang="ja-JP" altLang="en-US" sz="1100" dirty="0">
                <a:solidFill>
                  <a:schemeClr val="tx1"/>
                </a:solidFill>
                <a:latin typeface="ＭＳ ゴシック" panose="020B0609070205080204" pitchFamily="49" charset="-128"/>
                <a:ea typeface="ＭＳ ゴシック" panose="020B0609070205080204" pitchFamily="49" charset="-128"/>
              </a:rPr>
              <a:t>守れるようになりましょう</a:t>
            </a:r>
            <a:r>
              <a:rPr lang="ja-JP" altLang="en-US" sz="11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EBBD782D-9396-43B3-96B3-8C8765582F13}" type="slidenum">
              <a:rPr kumimoji="1" lang="ja-JP" altLang="en-US" smtClean="0"/>
              <a:t>14</a:t>
            </a:fld>
            <a:endParaRPr kumimoji="1" lang="ja-JP" altLang="en-US"/>
          </a:p>
        </p:txBody>
      </p:sp>
    </p:spTree>
    <p:extLst>
      <p:ext uri="{BB962C8B-B14F-4D97-AF65-F5344CB8AC3E}">
        <p14:creationId xmlns:p14="http://schemas.microsoft.com/office/powerpoint/2010/main" val="2950930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70473" indent="-296335" eaLnBrk="0" hangingPunct="0">
              <a:spcBef>
                <a:spcPct val="30000"/>
              </a:spcBef>
              <a:defRPr kumimoji="1" sz="1200">
                <a:solidFill>
                  <a:schemeClr val="tx1"/>
                </a:solidFill>
                <a:latin typeface="Calibri" pitchFamily="34" charset="0"/>
                <a:ea typeface="ＭＳ Ｐゴシック" charset="-128"/>
              </a:defRPr>
            </a:lvl2pPr>
            <a:lvl3pPr marL="1185344" indent="-237069" eaLnBrk="0" hangingPunct="0">
              <a:spcBef>
                <a:spcPct val="30000"/>
              </a:spcBef>
              <a:defRPr kumimoji="1" sz="1200">
                <a:solidFill>
                  <a:schemeClr val="tx1"/>
                </a:solidFill>
                <a:latin typeface="Calibri" pitchFamily="34" charset="0"/>
                <a:ea typeface="ＭＳ Ｐゴシック" charset="-128"/>
              </a:defRPr>
            </a:lvl3pPr>
            <a:lvl4pPr marL="1659482" indent="-237069" eaLnBrk="0" hangingPunct="0">
              <a:spcBef>
                <a:spcPct val="30000"/>
              </a:spcBef>
              <a:defRPr kumimoji="1" sz="1200">
                <a:solidFill>
                  <a:schemeClr val="tx1"/>
                </a:solidFill>
                <a:latin typeface="Calibri" pitchFamily="34" charset="0"/>
                <a:ea typeface="ＭＳ Ｐゴシック" charset="-128"/>
              </a:defRPr>
            </a:lvl4pPr>
            <a:lvl5pPr marL="2133619" indent="-237069" eaLnBrk="0" hangingPunct="0">
              <a:spcBef>
                <a:spcPct val="30000"/>
              </a:spcBef>
              <a:defRPr kumimoji="1" sz="1200">
                <a:solidFill>
                  <a:schemeClr val="tx1"/>
                </a:solidFill>
                <a:latin typeface="Calibri" pitchFamily="34" charset="0"/>
                <a:ea typeface="ＭＳ Ｐゴシック" charset="-128"/>
              </a:defRPr>
            </a:lvl5pPr>
            <a:lvl6pPr marL="2607757" indent="-237069"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3081894" indent="-237069"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556032" indent="-237069"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4030169" indent="-237069"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hangingPunct="1">
              <a:spcBef>
                <a:spcPct val="0"/>
              </a:spcBef>
            </a:pPr>
            <a:fld id="{1B6F0356-E430-45EC-A761-FE714DDB7A45}" type="slidenum">
              <a:rPr lang="en-US" altLang="ja-JP" smtClean="0">
                <a:solidFill>
                  <a:prstClr val="black"/>
                </a:solidFill>
              </a:rPr>
              <a:pPr eaLnBrk="1" hangingPunct="1">
                <a:spcBef>
                  <a:spcPct val="0"/>
                </a:spcBef>
              </a:pPr>
              <a:t>15</a:t>
            </a:fld>
            <a:endParaRPr lang="en-US" altLang="ja-JP">
              <a:solidFill>
                <a:prstClr val="black"/>
              </a:solidFill>
            </a:endParaRPr>
          </a:p>
        </p:txBody>
      </p:sp>
      <p:sp>
        <p:nvSpPr>
          <p:cNvPr id="45059" name="Rectangle 2"/>
          <p:cNvSpPr>
            <a:spLocks noGrp="1" noRot="1" noChangeAspect="1" noChangeArrowheads="1" noTextEdit="1"/>
          </p:cNvSpPr>
          <p:nvPr>
            <p:ph type="sldImg"/>
          </p:nvPr>
        </p:nvSpPr>
        <p:spPr bwMode="auto">
          <a:xfrm>
            <a:off x="906463" y="741363"/>
            <a:ext cx="4933950"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4547" name="Rectangle 3"/>
          <p:cNvSpPr>
            <a:spLocks noGrp="1" noChangeArrowheads="1"/>
          </p:cNvSpPr>
          <p:nvPr>
            <p:ph type="body" idx="1"/>
          </p:nvPr>
        </p:nvSpPr>
        <p:spPr/>
        <p:txBody>
          <a:bodyPr/>
          <a:lstStyle/>
          <a:p>
            <a:r>
              <a:rPr kumimoji="1" lang="en-US" altLang="ja-JP" sz="1100" dirty="0" smtClean="0"/>
              <a:t>2</a:t>
            </a:r>
            <a:r>
              <a:rPr kumimoji="1" lang="ja-JP" altLang="en-US" sz="1100" dirty="0" smtClean="0"/>
              <a:t>分（</a:t>
            </a:r>
            <a:r>
              <a:rPr kumimoji="1" lang="en-US" altLang="ja-JP" sz="1100" dirty="0" smtClean="0"/>
              <a:t>30</a:t>
            </a:r>
            <a:r>
              <a:rPr kumimoji="1" lang="ja-JP" altLang="en-US" sz="1100" dirty="0" smtClean="0"/>
              <a:t>分）経過</a:t>
            </a:r>
            <a:endParaRPr kumimoji="1" lang="en-US" altLang="ja-JP" sz="1100" dirty="0" smtClean="0"/>
          </a:p>
          <a:p>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そして</a:t>
            </a:r>
            <a:r>
              <a:rPr kumimoji="1" lang="ja-JP" altLang="en-US" sz="1100" dirty="0">
                <a:solidFill>
                  <a:schemeClr val="tx1"/>
                </a:solidFill>
                <a:latin typeface="ＭＳ ゴシック" panose="020B0609070205080204" pitchFamily="49" charset="-128"/>
                <a:ea typeface="ＭＳ ゴシック" panose="020B0609070205080204" pitchFamily="49" charset="-128"/>
              </a:rPr>
              <a:t>最後に。</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学校</a:t>
            </a:r>
            <a:r>
              <a:rPr kumimoji="1" lang="ja-JP" altLang="en-US" sz="1100" dirty="0">
                <a:solidFill>
                  <a:schemeClr val="tx1"/>
                </a:solidFill>
                <a:latin typeface="ＭＳ ゴシック" panose="020B0609070205080204" pitchFamily="49" charset="-128"/>
                <a:ea typeface="ＭＳ ゴシック" panose="020B0609070205080204" pitchFamily="49" charset="-128"/>
              </a:rPr>
              <a:t>で大きな地震が起きたら、先生の言うことをよく聞いて避難しましょう。</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本当</a:t>
            </a:r>
            <a:r>
              <a:rPr kumimoji="1" lang="ja-JP" altLang="en-US" sz="1100" dirty="0">
                <a:solidFill>
                  <a:schemeClr val="tx1"/>
                </a:solidFill>
                <a:latin typeface="ＭＳ ゴシック" panose="020B0609070205080204" pitchFamily="49" charset="-128"/>
                <a:ea typeface="ＭＳ ゴシック" panose="020B0609070205080204" pitchFamily="49" charset="-128"/>
              </a:rPr>
              <a:t>に強くゆれたら、みんなどきどきしてしまうかもしれないけど</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、先生</a:t>
            </a:r>
            <a:r>
              <a:rPr kumimoji="1" lang="ja-JP" altLang="en-US" sz="1100" dirty="0">
                <a:solidFill>
                  <a:schemeClr val="tx1"/>
                </a:solidFill>
                <a:latin typeface="ＭＳ ゴシック" panose="020B0609070205080204" pitchFamily="49" charset="-128"/>
                <a:ea typeface="ＭＳ ゴシック" panose="020B0609070205080204" pitchFamily="49" charset="-128"/>
              </a:rPr>
              <a:t>が話し始めたらすぐに静かになってよく聞いて</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、体を</a:t>
            </a:r>
            <a:r>
              <a:rPr kumimoji="1" lang="ja-JP" altLang="en-US" sz="1100" dirty="0">
                <a:solidFill>
                  <a:schemeClr val="tx1"/>
                </a:solidFill>
                <a:latin typeface="ＭＳ ゴシック" panose="020B0609070205080204" pitchFamily="49" charset="-128"/>
                <a:ea typeface="ＭＳ ゴシック" panose="020B0609070205080204" pitchFamily="49" charset="-128"/>
              </a:rPr>
              <a:t>守りましょう。</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pPr defTabSz="875721">
              <a:defRPr/>
            </a:pPr>
            <a:r>
              <a:rPr lang="ja-JP" altLang="en-US" sz="1100" dirty="0" smtClean="0">
                <a:solidFill>
                  <a:schemeClr val="tx1"/>
                </a:solidFill>
                <a:latin typeface="ＭＳ ゴシック" panose="020B0609070205080204" pitchFamily="49" charset="-128"/>
                <a:ea typeface="ＭＳ ゴシック" panose="020B0609070205080204" pitchFamily="49" charset="-128"/>
              </a:rPr>
              <a:t>これで</a:t>
            </a:r>
            <a:r>
              <a:rPr lang="ja-JP" altLang="en-US" sz="1100" dirty="0">
                <a:solidFill>
                  <a:schemeClr val="tx1"/>
                </a:solidFill>
                <a:latin typeface="ＭＳ ゴシック" panose="020B0609070205080204" pitchFamily="49" charset="-128"/>
                <a:ea typeface="ＭＳ ゴシック" panose="020B0609070205080204" pitchFamily="49" charset="-128"/>
              </a:rPr>
              <a:t>お話はおしまいです。</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a:solidFill>
                  <a:schemeClr val="tx1"/>
                </a:solidFill>
                <a:latin typeface="ＭＳ ゴシック" panose="020B0609070205080204" pitchFamily="49" charset="-128"/>
                <a:ea typeface="ＭＳ ゴシック" panose="020B0609070205080204" pitchFamily="49" charset="-128"/>
              </a:rPr>
              <a:t>　　</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BBD782D-9396-43B3-96B3-8C8765582F13}"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785251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100" dirty="0" smtClean="0"/>
              <a:t>3</a:t>
            </a:r>
            <a:r>
              <a:rPr kumimoji="1" lang="ja-JP" altLang="en-US" sz="1100" dirty="0" smtClean="0"/>
              <a:t>分（</a:t>
            </a:r>
            <a:r>
              <a:rPr kumimoji="1" lang="en-US" altLang="ja-JP" sz="1100" dirty="0" smtClean="0"/>
              <a:t>3</a:t>
            </a:r>
            <a:r>
              <a:rPr kumimoji="1" lang="ja-JP" altLang="en-US" sz="1100" dirty="0" smtClean="0"/>
              <a:t>分）経過</a:t>
            </a:r>
            <a:endParaRPr kumimoji="1" lang="en-US" altLang="ja-JP" sz="1100" dirty="0" smtClean="0"/>
          </a:p>
          <a:p>
            <a:pPr defTabSz="875721">
              <a:defRPr/>
            </a:pP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defTabSz="875721">
              <a:defRPr/>
            </a:pPr>
            <a:r>
              <a:rPr lang="ja-JP" altLang="en-US" sz="1100" dirty="0" smtClean="0">
                <a:solidFill>
                  <a:schemeClr val="tx1"/>
                </a:solidFill>
                <a:latin typeface="ＭＳ ゴシック" panose="020B0609070205080204" pitchFamily="49" charset="-128"/>
                <a:ea typeface="ＭＳ ゴシック" panose="020B0609070205080204" pitchFamily="49" charset="-128"/>
              </a:rPr>
              <a:t>これ</a:t>
            </a:r>
            <a:r>
              <a:rPr lang="ja-JP" altLang="en-US" sz="1100" dirty="0">
                <a:solidFill>
                  <a:schemeClr val="tx1"/>
                </a:solidFill>
                <a:latin typeface="ＭＳ ゴシック" panose="020B0609070205080204" pitchFamily="49" charset="-128"/>
                <a:ea typeface="ＭＳ ゴシック" panose="020B0609070205080204" pitchFamily="49" charset="-128"/>
              </a:rPr>
              <a:t>は地震が起きる前と、起きた後の絵です。地震で部屋の中はどう変わったでしょうか？</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a:solidFill>
                  <a:schemeClr val="tx1"/>
                </a:solidFill>
                <a:latin typeface="ＭＳ ゴシック" panose="020B0609070205080204" pitchFamily="49" charset="-128"/>
                <a:ea typeface="ＭＳ ゴシック" panose="020B0609070205080204" pitchFamily="49" charset="-128"/>
              </a:rPr>
              <a:t>（地震前後の絵を貼っていますので、アニメーションを動かして見比べるようにしてください）</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ＭＳ ゴシック" panose="020B0609070205080204" pitchFamily="49" charset="-128"/>
                <a:ea typeface="ＭＳ ゴシック" panose="020B0609070205080204" pitchFamily="49" charset="-128"/>
              </a:rPr>
              <a:t>（自由に答えてもらえればよい。）</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そう</a:t>
            </a:r>
            <a:r>
              <a:rPr lang="ja-JP" altLang="en-US" sz="1100" dirty="0">
                <a:solidFill>
                  <a:schemeClr val="tx1"/>
                </a:solidFill>
                <a:latin typeface="ＭＳ ゴシック" panose="020B0609070205080204" pitchFamily="49" charset="-128"/>
                <a:ea typeface="ＭＳ ゴシック" panose="020B0609070205080204" pitchFamily="49" charset="-128"/>
              </a:rPr>
              <a:t>ですね、物が落ちてきたりします。重たいものがみんなの体にぶつかると、ケガをしてしまうかもしれません</a:t>
            </a:r>
            <a:r>
              <a:rPr lang="ja-JP" altLang="en-US" sz="11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次</a:t>
            </a:r>
            <a:r>
              <a:rPr lang="ja-JP" altLang="en-US" sz="1100" dirty="0">
                <a:solidFill>
                  <a:schemeClr val="tx1"/>
                </a:solidFill>
                <a:latin typeface="ＭＳ ゴシック" panose="020B0609070205080204" pitchFamily="49" charset="-128"/>
                <a:ea typeface="ＭＳ ゴシック" panose="020B0609070205080204" pitchFamily="49" charset="-128"/>
              </a:rPr>
              <a:t>の絵を見てください</a:t>
            </a:r>
            <a:r>
              <a:rPr lang="ja-JP" altLang="en-US" sz="11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100" dirty="0">
              <a:solidFill>
                <a:schemeClr val="tx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EBBD782D-9396-43B3-96B3-8C8765582F13}" type="slidenum">
              <a:rPr kumimoji="1" lang="ja-JP" altLang="en-US" smtClean="0"/>
              <a:t>2</a:t>
            </a:fld>
            <a:endParaRPr kumimoji="1" lang="ja-JP" altLang="en-US"/>
          </a:p>
        </p:txBody>
      </p:sp>
    </p:spTree>
    <p:extLst>
      <p:ext uri="{BB962C8B-B14F-4D97-AF65-F5344CB8AC3E}">
        <p14:creationId xmlns:p14="http://schemas.microsoft.com/office/powerpoint/2010/main" val="1399223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70598" indent="-296383" eaLnBrk="0" hangingPunct="0">
              <a:spcBef>
                <a:spcPct val="30000"/>
              </a:spcBef>
              <a:defRPr kumimoji="1" sz="1200">
                <a:solidFill>
                  <a:schemeClr val="tx1"/>
                </a:solidFill>
                <a:latin typeface="Calibri" pitchFamily="34" charset="0"/>
                <a:ea typeface="ＭＳ Ｐゴシック" charset="-128"/>
              </a:defRPr>
            </a:lvl2pPr>
            <a:lvl3pPr marL="1185535" indent="-237107" eaLnBrk="0" hangingPunct="0">
              <a:spcBef>
                <a:spcPct val="30000"/>
              </a:spcBef>
              <a:defRPr kumimoji="1" sz="1200">
                <a:solidFill>
                  <a:schemeClr val="tx1"/>
                </a:solidFill>
                <a:latin typeface="Calibri" pitchFamily="34" charset="0"/>
                <a:ea typeface="ＭＳ Ｐゴシック" charset="-128"/>
              </a:defRPr>
            </a:lvl3pPr>
            <a:lvl4pPr marL="1659750" indent="-237107" eaLnBrk="0" hangingPunct="0">
              <a:spcBef>
                <a:spcPct val="30000"/>
              </a:spcBef>
              <a:defRPr kumimoji="1" sz="1200">
                <a:solidFill>
                  <a:schemeClr val="tx1"/>
                </a:solidFill>
                <a:latin typeface="Calibri" pitchFamily="34" charset="0"/>
                <a:ea typeface="ＭＳ Ｐゴシック" charset="-128"/>
              </a:defRPr>
            </a:lvl4pPr>
            <a:lvl5pPr marL="2133963" indent="-237107" eaLnBrk="0" hangingPunct="0">
              <a:spcBef>
                <a:spcPct val="30000"/>
              </a:spcBef>
              <a:defRPr kumimoji="1" sz="1200">
                <a:solidFill>
                  <a:schemeClr val="tx1"/>
                </a:solidFill>
                <a:latin typeface="Calibri" pitchFamily="34" charset="0"/>
                <a:ea typeface="ＭＳ Ｐゴシック" charset="-128"/>
              </a:defRPr>
            </a:lvl5pPr>
            <a:lvl6pPr marL="2608177" indent="-237107"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3082391" indent="-237107"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556605" indent="-237107"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4030819" indent="-237107"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hangingPunct="1">
              <a:spcBef>
                <a:spcPct val="0"/>
              </a:spcBef>
            </a:pPr>
            <a:fld id="{1B6F0356-E430-45EC-A761-FE714DDB7A45}" type="slidenum">
              <a:rPr lang="en-US" altLang="ja-JP" smtClean="0">
                <a:solidFill>
                  <a:prstClr val="black"/>
                </a:solidFill>
              </a:rPr>
              <a:pPr eaLnBrk="1" hangingPunct="1">
                <a:spcBef>
                  <a:spcPct val="0"/>
                </a:spcBef>
              </a:pPr>
              <a:t>3</a:t>
            </a:fld>
            <a:endParaRPr lang="en-US" altLang="ja-JP">
              <a:solidFill>
                <a:prstClr val="black"/>
              </a:solidFill>
            </a:endParaRPr>
          </a:p>
        </p:txBody>
      </p:sp>
      <p:sp>
        <p:nvSpPr>
          <p:cNvPr id="45059" name="Rectangle 2"/>
          <p:cNvSpPr>
            <a:spLocks noGrp="1" noRot="1" noChangeAspect="1" noChangeArrowheads="1" noTextEdit="1"/>
          </p:cNvSpPr>
          <p:nvPr>
            <p:ph type="sldImg"/>
          </p:nvPr>
        </p:nvSpPr>
        <p:spPr bwMode="auto">
          <a:xfrm>
            <a:off x="904875" y="741363"/>
            <a:ext cx="4935538"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4547" name="Rectangle 3"/>
          <p:cNvSpPr>
            <a:spLocks noGrp="1" noChangeArrowheads="1"/>
          </p:cNvSpPr>
          <p:nvPr>
            <p:ph type="body" idx="1"/>
          </p:nvPr>
        </p:nvSpPr>
        <p:spPr/>
        <p:txBody>
          <a:bodyPr/>
          <a:lstStyle/>
          <a:p>
            <a:r>
              <a:rPr kumimoji="1" lang="en-US" altLang="ja-JP" sz="1100" dirty="0" smtClean="0"/>
              <a:t>2</a:t>
            </a:r>
            <a:r>
              <a:rPr kumimoji="1" lang="ja-JP" altLang="en-US" sz="1100" dirty="0" smtClean="0"/>
              <a:t>分（</a:t>
            </a:r>
            <a:r>
              <a:rPr kumimoji="1" lang="en-US" altLang="ja-JP" sz="1100" dirty="0" smtClean="0"/>
              <a:t>5</a:t>
            </a:r>
            <a:r>
              <a:rPr kumimoji="1" lang="ja-JP" altLang="en-US" sz="1100" dirty="0" smtClean="0"/>
              <a:t>分）経過</a:t>
            </a:r>
            <a:endParaRPr kumimoji="1" lang="en-US" altLang="ja-JP"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ＭＳ ゴシック" panose="020B0609070205080204" pitchFamily="49" charset="-128"/>
                <a:ea typeface="ＭＳ ゴシック" panose="020B0609070205080204" pitchFamily="49" charset="-128"/>
              </a:rPr>
              <a:t>皆さん</a:t>
            </a:r>
            <a:r>
              <a:rPr lang="ja-JP" altLang="en-US" sz="1100" dirty="0">
                <a:solidFill>
                  <a:schemeClr val="tx1"/>
                </a:solidFill>
                <a:latin typeface="ＭＳ ゴシック" panose="020B0609070205080204" pitchFamily="49" charset="-128"/>
                <a:ea typeface="ＭＳ ゴシック" panose="020B0609070205080204" pitchFamily="49" charset="-128"/>
              </a:rPr>
              <a:t>どうですか？何が倒れてきたのでしょうか？</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latin typeface="ＭＳ ゴシック" panose="020B0609070205080204" pitchFamily="49" charset="-128"/>
                <a:ea typeface="ＭＳ ゴシック" panose="020B0609070205080204" pitchFamily="49" charset="-128"/>
              </a:rPr>
              <a:t>（自由に答えてもらえればよい。）</a:t>
            </a:r>
            <a:endParaRPr lang="en-US" altLang="ja-JP" sz="1100" dirty="0" smtClean="0">
              <a:latin typeface="ＭＳ ゴシック" panose="020B0609070205080204" pitchFamily="49" charset="-128"/>
              <a:ea typeface="ＭＳ ゴシック" panose="020B0609070205080204" pitchFamily="49" charset="-128"/>
            </a:endParaRPr>
          </a:p>
          <a:p>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そう</a:t>
            </a:r>
            <a:r>
              <a:rPr lang="ja-JP" altLang="en-US" sz="1100" dirty="0">
                <a:solidFill>
                  <a:schemeClr val="tx1"/>
                </a:solidFill>
                <a:latin typeface="ＭＳ ゴシック" panose="020B0609070205080204" pitchFamily="49" charset="-128"/>
                <a:ea typeface="ＭＳ ゴシック" panose="020B0609070205080204" pitchFamily="49" charset="-128"/>
              </a:rPr>
              <a:t>ですね、地震で大きく揺れて、タンスが倒れてきたようです</a:t>
            </a:r>
            <a:r>
              <a:rPr lang="ja-JP" altLang="en-US" sz="11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このように大きなものが倒れてくると、けがをしてしまうかもしれないですね。</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実際に、地震で棚が倒れてきた時の写真を見てみましょう。</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100" dirty="0" smtClean="0"/>
              <a:t>2</a:t>
            </a:r>
            <a:r>
              <a:rPr kumimoji="1" lang="ja-JP" altLang="en-US" sz="1100" dirty="0" smtClean="0"/>
              <a:t>分（</a:t>
            </a:r>
            <a:r>
              <a:rPr kumimoji="1" lang="en-US" altLang="ja-JP" sz="1100" dirty="0" smtClean="0"/>
              <a:t>7</a:t>
            </a:r>
            <a:r>
              <a:rPr kumimoji="1" lang="ja-JP" altLang="en-US" sz="1100" dirty="0" smtClean="0"/>
              <a:t>分）経過</a:t>
            </a:r>
            <a:endParaRPr kumimoji="1" lang="en-US" altLang="ja-JP" sz="1100" dirty="0" smtClean="0"/>
          </a:p>
          <a:p>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これ</a:t>
            </a:r>
            <a:r>
              <a:rPr kumimoji="1" lang="ja-JP" altLang="en-US" sz="1100" dirty="0">
                <a:solidFill>
                  <a:schemeClr val="tx1"/>
                </a:solidFill>
                <a:latin typeface="ＭＳ ゴシック" panose="020B0609070205080204" pitchFamily="49" charset="-128"/>
                <a:ea typeface="ＭＳ ゴシック" panose="020B0609070205080204" pitchFamily="49" charset="-128"/>
              </a:rPr>
              <a:t>は</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、地震の後の図書室の写真です。</a:t>
            </a:r>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部屋</a:t>
            </a:r>
            <a:r>
              <a:rPr kumimoji="1" lang="ja-JP" altLang="en-US" sz="1100" dirty="0">
                <a:solidFill>
                  <a:schemeClr val="tx1"/>
                </a:solidFill>
                <a:latin typeface="ＭＳ ゴシック" panose="020B0609070205080204" pitchFamily="49" charset="-128"/>
                <a:ea typeface="ＭＳ ゴシック" panose="020B0609070205080204" pitchFamily="49" charset="-128"/>
              </a:rPr>
              <a:t>の中はどのようになっていますか？</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latin typeface="ＭＳ ゴシック" panose="020B0609070205080204" pitchFamily="49" charset="-128"/>
                <a:ea typeface="ＭＳ ゴシック" panose="020B0609070205080204" pitchFamily="49" charset="-128"/>
              </a:rPr>
              <a:t>（自由に答えてもらえればよい。）</a:t>
            </a:r>
            <a:endParaRPr lang="en-US" altLang="ja-JP" sz="1100" dirty="0" smtClean="0">
              <a:latin typeface="ＭＳ ゴシック" panose="020B0609070205080204" pitchFamily="49" charset="-128"/>
              <a:ea typeface="ＭＳ ゴシック" panose="020B0609070205080204" pitchFamily="49" charset="-128"/>
            </a:endParaRPr>
          </a:p>
          <a:p>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そう</a:t>
            </a:r>
            <a:r>
              <a:rPr kumimoji="1" lang="ja-JP" altLang="en-US" sz="1100" dirty="0">
                <a:solidFill>
                  <a:schemeClr val="tx1"/>
                </a:solidFill>
                <a:latin typeface="ＭＳ ゴシック" panose="020B0609070205080204" pitchFamily="49" charset="-128"/>
                <a:ea typeface="ＭＳ ゴシック" panose="020B0609070205080204" pitchFamily="49" charset="-128"/>
              </a:rPr>
              <a:t>ですね、本棚が倒れかかっています。もし人がすぐ横にいたら、大けがをしていたかもしれません。</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この</a:t>
            </a:r>
            <a:r>
              <a:rPr kumimoji="1" lang="ja-JP" altLang="en-US" sz="1100" dirty="0">
                <a:solidFill>
                  <a:schemeClr val="tx1"/>
                </a:solidFill>
                <a:latin typeface="ＭＳ ゴシック" panose="020B0609070205080204" pitchFamily="49" charset="-128"/>
                <a:ea typeface="ＭＳ ゴシック" panose="020B0609070205080204" pitchFamily="49" charset="-128"/>
              </a:rPr>
              <a:t>ように、本棚などは大きい地震で倒れてくるかもしれません。</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100" dirty="0">
                <a:solidFill>
                  <a:schemeClr val="tx1"/>
                </a:solidFill>
                <a:latin typeface="ＭＳ ゴシック" panose="020B0609070205080204" pitchFamily="49" charset="-128"/>
                <a:ea typeface="ＭＳ ゴシック" panose="020B0609070205080204" pitchFamily="49" charset="-128"/>
              </a:rPr>
              <a:t>「なので学校では棚を耐震固定している」など、学校での工夫があれば話してあげてください</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a:t>
            </a:r>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ＭＳ ゴシック" panose="020B0609070205080204" pitchFamily="49" charset="-128"/>
                <a:ea typeface="ＭＳ ゴシック" panose="020B0609070205080204" pitchFamily="49" charset="-128"/>
              </a:rPr>
              <a:t>この写真は、皆さんが産まれる前（</a:t>
            </a:r>
            <a:r>
              <a:rPr lang="en-US" altLang="ja-JP" sz="1100" dirty="0" smtClean="0">
                <a:solidFill>
                  <a:schemeClr val="tx1"/>
                </a:solidFill>
                <a:latin typeface="ＭＳ ゴシック" panose="020B0609070205080204" pitchFamily="49" charset="-128"/>
                <a:ea typeface="ＭＳ ゴシック" panose="020B0609070205080204" pitchFamily="49" charset="-128"/>
              </a:rPr>
              <a:t>1995</a:t>
            </a:r>
            <a:r>
              <a:rPr lang="ja-JP" altLang="en-US" sz="1100" dirty="0" smtClean="0">
                <a:solidFill>
                  <a:schemeClr val="tx1"/>
                </a:solidFill>
                <a:latin typeface="ＭＳ ゴシック" panose="020B0609070205080204" pitchFamily="49" charset="-128"/>
                <a:ea typeface="ＭＳ ゴシック" panose="020B0609070205080204" pitchFamily="49" charset="-128"/>
              </a:rPr>
              <a:t>年）に、大阪府のお隣の兵庫県で大きな地震が起きた時の様子です。</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ＭＳ ゴシック" panose="020B0609070205080204" pitchFamily="49" charset="-128"/>
                <a:ea typeface="ＭＳ ゴシック" panose="020B0609070205080204" pitchFamily="49" charset="-128"/>
              </a:rPr>
              <a:t>阪神淡路大震災、という言葉を皆さん聞いたことはありますか？知っている人は手を挙げてみてください。</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棚が倒れるだけでなく、家や橋が崩れるほど大きな地震でした。大阪でも強く揺れて、建物が壊れ、人が亡くなってしまいました。</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（先生方も体験を話していただければと</a:t>
            </a:r>
            <a:r>
              <a:rPr lang="ja-JP" altLang="en-US" sz="1100" dirty="0" err="1" smtClean="0">
                <a:solidFill>
                  <a:schemeClr val="tx1"/>
                </a:solidFill>
                <a:latin typeface="ＭＳ ゴシック" panose="020B0609070205080204" pitchFamily="49" charset="-128"/>
                <a:ea typeface="ＭＳ ゴシック" panose="020B0609070205080204" pitchFamily="49" charset="-128"/>
              </a:rPr>
              <a:t>思いいます</a:t>
            </a:r>
            <a:r>
              <a:rPr lang="ja-JP" altLang="en-US" sz="11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では</a:t>
            </a:r>
            <a:r>
              <a:rPr kumimoji="1" lang="ja-JP" altLang="en-US" sz="1100" dirty="0">
                <a:solidFill>
                  <a:schemeClr val="tx1"/>
                </a:solidFill>
                <a:latin typeface="ＭＳ ゴシック" panose="020B0609070205080204" pitchFamily="49" charset="-128"/>
                <a:ea typeface="ＭＳ ゴシック" panose="020B0609070205080204" pitchFamily="49" charset="-128"/>
              </a:rPr>
              <a:t>、次は街の様子も見てみましょう</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a:t>
            </a:r>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EBBD782D-9396-43B3-96B3-8C8765582F13}" type="slidenum">
              <a:rPr kumimoji="1" lang="ja-JP" altLang="en-US" smtClean="0"/>
              <a:t>4</a:t>
            </a:fld>
            <a:endParaRPr kumimoji="1" lang="ja-JP" altLang="en-US"/>
          </a:p>
        </p:txBody>
      </p:sp>
    </p:spTree>
    <p:extLst>
      <p:ext uri="{BB962C8B-B14F-4D97-AF65-F5344CB8AC3E}">
        <p14:creationId xmlns:p14="http://schemas.microsoft.com/office/powerpoint/2010/main" val="3323525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100" dirty="0" smtClean="0"/>
              <a:t>2</a:t>
            </a:r>
            <a:r>
              <a:rPr kumimoji="1" lang="ja-JP" altLang="en-US" sz="1100" dirty="0" smtClean="0"/>
              <a:t>分（</a:t>
            </a:r>
            <a:r>
              <a:rPr kumimoji="1" lang="en-US" altLang="ja-JP" sz="1100" dirty="0" smtClean="0"/>
              <a:t>9</a:t>
            </a:r>
            <a:r>
              <a:rPr kumimoji="1" lang="ja-JP" altLang="en-US" sz="1100" dirty="0" smtClean="0"/>
              <a:t>分）経過</a:t>
            </a:r>
            <a:endParaRPr kumimoji="1" lang="en-US" altLang="ja-JP" sz="1100" dirty="0" smtClean="0"/>
          </a:p>
          <a:p>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兵庫県の神戸市というところの写真</a:t>
            </a:r>
            <a:r>
              <a:rPr kumimoji="1" lang="ja-JP" altLang="en-US" sz="1100" dirty="0">
                <a:solidFill>
                  <a:schemeClr val="tx1"/>
                </a:solidFill>
                <a:latin typeface="ＭＳ ゴシック" panose="020B0609070205080204" pitchFamily="49" charset="-128"/>
                <a:ea typeface="ＭＳ ゴシック" panose="020B0609070205080204" pitchFamily="49" charset="-128"/>
              </a:rPr>
              <a:t>です。どうなっているかな？</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latin typeface="ＭＳ ゴシック" panose="020B0609070205080204" pitchFamily="49" charset="-128"/>
                <a:ea typeface="ＭＳ ゴシック" panose="020B0609070205080204" pitchFamily="49" charset="-128"/>
              </a:rPr>
              <a:t>（自由に答えてもらえればよい。）</a:t>
            </a:r>
            <a:endParaRPr lang="en-US" altLang="ja-JP" sz="1100" dirty="0" smtClean="0">
              <a:latin typeface="ＭＳ ゴシック" panose="020B0609070205080204" pitchFamily="49" charset="-128"/>
              <a:ea typeface="ＭＳ ゴシック" panose="020B0609070205080204" pitchFamily="49" charset="-128"/>
            </a:endParaRPr>
          </a:p>
          <a:p>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道が割れて、でこぼこになっていますね。</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この</a:t>
            </a:r>
            <a:r>
              <a:rPr kumimoji="1" lang="ja-JP" altLang="en-US" sz="1100" dirty="0">
                <a:solidFill>
                  <a:schemeClr val="tx1"/>
                </a:solidFill>
                <a:latin typeface="ＭＳ ゴシック" panose="020B0609070205080204" pitchFamily="49" charset="-128"/>
                <a:ea typeface="ＭＳ ゴシック" panose="020B0609070205080204" pitchFamily="49" charset="-128"/>
              </a:rPr>
              <a:t>地震が起こった時には</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、街</a:t>
            </a:r>
            <a:r>
              <a:rPr kumimoji="1" lang="ja-JP" altLang="en-US" sz="1100" dirty="0">
                <a:solidFill>
                  <a:schemeClr val="tx1"/>
                </a:solidFill>
                <a:latin typeface="ＭＳ ゴシック" panose="020B0609070205080204" pitchFamily="49" charset="-128"/>
                <a:ea typeface="ＭＳ ゴシック" panose="020B0609070205080204" pitchFamily="49" charset="-128"/>
              </a:rPr>
              <a:t>は</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こんな</a:t>
            </a:r>
            <a:r>
              <a:rPr kumimoji="1" lang="ja-JP" altLang="en-US" sz="1100" dirty="0">
                <a:solidFill>
                  <a:schemeClr val="tx1"/>
                </a:solidFill>
                <a:latin typeface="ＭＳ ゴシック" panose="020B0609070205080204" pitchFamily="49" charset="-128"/>
                <a:ea typeface="ＭＳ ゴシック" panose="020B0609070205080204" pitchFamily="49" charset="-128"/>
              </a:rPr>
              <a:t>にぐちゃぐちゃになりました</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a:t>
            </a:r>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今</a:t>
            </a:r>
            <a:r>
              <a:rPr kumimoji="1" lang="ja-JP" altLang="en-US" sz="1100" dirty="0">
                <a:solidFill>
                  <a:schemeClr val="tx1"/>
                </a:solidFill>
                <a:latin typeface="ＭＳ ゴシック" panose="020B0609070205080204" pitchFamily="49" charset="-128"/>
                <a:ea typeface="ＭＳ ゴシック" panose="020B0609070205080204" pitchFamily="49" charset="-128"/>
              </a:rPr>
              <a:t>ではきれいな街に</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戻っていますが、</a:t>
            </a:r>
            <a:r>
              <a:rPr kumimoji="1" lang="ja-JP" altLang="en-US" sz="1100" dirty="0">
                <a:solidFill>
                  <a:schemeClr val="tx1"/>
                </a:solidFill>
                <a:latin typeface="ＭＳ ゴシック" panose="020B0609070205080204" pitchFamily="49" charset="-128"/>
                <a:ea typeface="ＭＳ ゴシック" panose="020B0609070205080204" pitchFamily="49" charset="-128"/>
              </a:rPr>
              <a:t>たくさんの人が頑張ったお陰なんですね。</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もう</a:t>
            </a:r>
            <a:r>
              <a:rPr kumimoji="1" lang="ja-JP" altLang="en-US" sz="1100" dirty="0">
                <a:solidFill>
                  <a:schemeClr val="tx1"/>
                </a:solidFill>
                <a:latin typeface="ＭＳ ゴシック" panose="020B0609070205080204" pitchFamily="49" charset="-128"/>
                <a:ea typeface="ＭＳ ゴシック" panose="020B0609070205080204" pitchFamily="49" charset="-128"/>
              </a:rPr>
              <a:t>一枚写真を見てみましょう</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a:t>
            </a:r>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EBBD782D-9396-43B3-96B3-8C8765582F13}" type="slidenum">
              <a:rPr kumimoji="1" lang="ja-JP" altLang="en-US" smtClean="0"/>
              <a:t>5</a:t>
            </a:fld>
            <a:endParaRPr kumimoji="1" lang="ja-JP" altLang="en-US"/>
          </a:p>
        </p:txBody>
      </p:sp>
    </p:spTree>
    <p:extLst>
      <p:ext uri="{BB962C8B-B14F-4D97-AF65-F5344CB8AC3E}">
        <p14:creationId xmlns:p14="http://schemas.microsoft.com/office/powerpoint/2010/main" val="1629682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100" dirty="0" smtClean="0"/>
              <a:t>2</a:t>
            </a:r>
            <a:r>
              <a:rPr kumimoji="1" lang="ja-JP" altLang="en-US" sz="1100" dirty="0" smtClean="0"/>
              <a:t>分（</a:t>
            </a:r>
            <a:r>
              <a:rPr kumimoji="1" lang="en-US" altLang="ja-JP" sz="1100" dirty="0" smtClean="0"/>
              <a:t>11</a:t>
            </a:r>
            <a:r>
              <a:rPr kumimoji="1" lang="ja-JP" altLang="en-US" sz="1100" dirty="0" smtClean="0"/>
              <a:t>分）経過</a:t>
            </a:r>
            <a:endParaRPr kumimoji="1" lang="en-US" altLang="ja-JP" sz="1100" dirty="0" smtClean="0"/>
          </a:p>
          <a:p>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これも阪神淡路大震災のときの兵庫県神戸市の写真です。</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これ</a:t>
            </a:r>
            <a:r>
              <a:rPr kumimoji="1" lang="ja-JP" altLang="en-US" sz="1100" dirty="0">
                <a:solidFill>
                  <a:schemeClr val="tx1"/>
                </a:solidFill>
                <a:latin typeface="ＭＳ ゴシック" panose="020B0609070205080204" pitchFamily="49" charset="-128"/>
                <a:ea typeface="ＭＳ ゴシック" panose="020B0609070205080204" pitchFamily="49" charset="-128"/>
              </a:rPr>
              <a:t>は何かわかるかな？</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latin typeface="ＭＳ ゴシック" panose="020B0609070205080204" pitchFamily="49" charset="-128"/>
                <a:ea typeface="ＭＳ ゴシック" panose="020B0609070205080204" pitchFamily="49" charset="-128"/>
              </a:rPr>
              <a:t>（自由に答えてもらえればよい。）</a:t>
            </a:r>
            <a:endParaRPr lang="en-US" altLang="ja-JP" sz="1100" dirty="0" smtClean="0">
              <a:latin typeface="ＭＳ ゴシック" panose="020B0609070205080204" pitchFamily="49" charset="-128"/>
              <a:ea typeface="ＭＳ ゴシック" panose="020B0609070205080204" pitchFamily="49" charset="-128"/>
            </a:endParaRPr>
          </a:p>
          <a:p>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お家</a:t>
            </a:r>
            <a:r>
              <a:rPr kumimoji="1" lang="ja-JP" altLang="en-US" sz="1100" dirty="0">
                <a:solidFill>
                  <a:schemeClr val="tx1"/>
                </a:solidFill>
                <a:latin typeface="ＭＳ ゴシック" panose="020B0609070205080204" pitchFamily="49" charset="-128"/>
                <a:ea typeface="ＭＳ ゴシック" panose="020B0609070205080204" pitchFamily="49" charset="-128"/>
              </a:rPr>
              <a:t>か何かに見えますが、地震で揺れて壊れてしまっています。</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pPr defTabSz="875721">
              <a:defRPr/>
            </a:pP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この</a:t>
            </a:r>
            <a:r>
              <a:rPr kumimoji="1" lang="ja-JP" altLang="en-US" sz="1100" dirty="0">
                <a:solidFill>
                  <a:schemeClr val="tx1"/>
                </a:solidFill>
                <a:latin typeface="ＭＳ ゴシック" panose="020B0609070205080204" pitchFamily="49" charset="-128"/>
                <a:ea typeface="ＭＳ ゴシック" panose="020B0609070205080204" pitchFamily="49" charset="-128"/>
              </a:rPr>
              <a:t>地震では、多くの人が建物や家具の下敷きになって亡くなりましたし、火事もたくさん発生しました。</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pPr defTabSz="875721">
              <a:defRPr/>
            </a:pP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この頃は</a:t>
            </a:r>
            <a:r>
              <a:rPr kumimoji="1" lang="ja-JP" altLang="en-US" sz="1100" dirty="0">
                <a:solidFill>
                  <a:schemeClr val="tx1"/>
                </a:solidFill>
                <a:latin typeface="ＭＳ ゴシック" panose="020B0609070205080204" pitchFamily="49" charset="-128"/>
                <a:ea typeface="ＭＳ ゴシック" panose="020B0609070205080204" pitchFamily="49" charset="-128"/>
              </a:rPr>
              <a:t>、地震に弱い建物が多かったので、多くの建物が壊れてしまいました。でも、後ろのコンクリートの建物はしっかりと建っていますね。</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pPr defTabSz="875721">
              <a:defRPr/>
            </a:pP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この</a:t>
            </a:r>
            <a:r>
              <a:rPr kumimoji="1" lang="ja-JP" altLang="en-US" sz="1100" dirty="0">
                <a:solidFill>
                  <a:schemeClr val="tx1"/>
                </a:solidFill>
                <a:latin typeface="ＭＳ ゴシック" panose="020B0609070205080204" pitchFamily="49" charset="-128"/>
                <a:ea typeface="ＭＳ ゴシック" panose="020B0609070205080204" pitchFamily="49" charset="-128"/>
              </a:rPr>
              <a:t>学校も、しっかりしたコンクリートで作ってあるので</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100" dirty="0" err="1" smtClean="0">
                <a:solidFill>
                  <a:schemeClr val="tx1"/>
                </a:solidFill>
                <a:latin typeface="ＭＳ ゴシック" panose="020B0609070205080204" pitchFamily="49" charset="-128"/>
                <a:ea typeface="ＭＳ ゴシック" panose="020B0609070205080204" pitchFamily="49" charset="-128"/>
              </a:rPr>
              <a:t>ぺ</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ちゃんこに潰れる</a:t>
            </a:r>
            <a:r>
              <a:rPr kumimoji="1" lang="ja-JP" altLang="en-US" sz="1100" dirty="0">
                <a:solidFill>
                  <a:schemeClr val="tx1"/>
                </a:solidFill>
                <a:latin typeface="ＭＳ ゴシック" panose="020B0609070205080204" pitchFamily="49" charset="-128"/>
                <a:ea typeface="ＭＳ ゴシック" panose="020B0609070205080204" pitchFamily="49" charset="-128"/>
              </a:rPr>
              <a:t>心配はありません。</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pPr defTabSz="875721">
              <a:defRPr/>
            </a:pP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しかし、棚から物</a:t>
            </a:r>
            <a:r>
              <a:rPr kumimoji="1" lang="ja-JP" altLang="en-US" sz="1100" dirty="0">
                <a:solidFill>
                  <a:schemeClr val="tx1"/>
                </a:solidFill>
                <a:latin typeface="ＭＳ ゴシック" panose="020B0609070205080204" pitchFamily="49" charset="-128"/>
                <a:ea typeface="ＭＳ ゴシック" panose="020B0609070205080204" pitchFamily="49" charset="-128"/>
              </a:rPr>
              <a:t>が落ちて</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きたり、窓</a:t>
            </a:r>
            <a:r>
              <a:rPr kumimoji="1" lang="ja-JP" altLang="en-US" sz="1100" dirty="0">
                <a:solidFill>
                  <a:schemeClr val="tx1"/>
                </a:solidFill>
                <a:latin typeface="ＭＳ ゴシック" panose="020B0609070205080204" pitchFamily="49" charset="-128"/>
                <a:ea typeface="ＭＳ ゴシック" panose="020B0609070205080204" pitchFamily="49" charset="-128"/>
              </a:rPr>
              <a:t>ガラスが割れたりするかもしれないですね</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a:t>
            </a:r>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defTabSz="875721">
              <a:defRPr/>
            </a:pP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では、落ちてくるものからどう</a:t>
            </a:r>
            <a:r>
              <a:rPr kumimoji="1" lang="ja-JP" altLang="en-US" sz="1100" dirty="0">
                <a:solidFill>
                  <a:schemeClr val="tx1"/>
                </a:solidFill>
                <a:latin typeface="ＭＳ ゴシック" panose="020B0609070205080204" pitchFamily="49" charset="-128"/>
                <a:ea typeface="ＭＳ ゴシック" panose="020B0609070205080204" pitchFamily="49" charset="-128"/>
              </a:rPr>
              <a:t>やって体を守ったらいいかを考えてみましょう</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EBBD782D-9396-43B3-96B3-8C8765582F13}" type="slidenum">
              <a:rPr kumimoji="1" lang="ja-JP" altLang="en-US" smtClean="0"/>
              <a:t>6</a:t>
            </a:fld>
            <a:endParaRPr kumimoji="1" lang="ja-JP" altLang="en-US"/>
          </a:p>
        </p:txBody>
      </p:sp>
    </p:spTree>
    <p:extLst>
      <p:ext uri="{BB962C8B-B14F-4D97-AF65-F5344CB8AC3E}">
        <p14:creationId xmlns:p14="http://schemas.microsoft.com/office/powerpoint/2010/main" val="4228134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100" dirty="0" smtClean="0"/>
              <a:t>2</a:t>
            </a:r>
            <a:r>
              <a:rPr kumimoji="1" lang="ja-JP" altLang="en-US" sz="1100" dirty="0" smtClean="0"/>
              <a:t>分（</a:t>
            </a:r>
            <a:r>
              <a:rPr kumimoji="1" lang="en-US" altLang="ja-JP" sz="1100" dirty="0" smtClean="0"/>
              <a:t>13</a:t>
            </a:r>
            <a:r>
              <a:rPr kumimoji="1" lang="ja-JP" altLang="en-US" sz="1100" dirty="0" smtClean="0"/>
              <a:t>分）経過</a:t>
            </a:r>
            <a:endParaRPr kumimoji="1" lang="en-US" altLang="ja-JP" sz="1100" dirty="0" smtClean="0"/>
          </a:p>
          <a:p>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今、</a:t>
            </a:r>
            <a:r>
              <a:rPr lang="ja-JP" altLang="en-US" sz="1100" dirty="0">
                <a:solidFill>
                  <a:schemeClr val="tx1"/>
                </a:solidFill>
                <a:latin typeface="ＭＳ ゴシック" panose="020B0609070205080204" pitchFamily="49" charset="-128"/>
                <a:ea typeface="ＭＳ ゴシック" panose="020B0609070205080204" pitchFamily="49" charset="-128"/>
              </a:rPr>
              <a:t>大きな地震がおこったら、どのようにしたら良いでしょうか？</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latin typeface="ＭＳ ゴシック" panose="020B0609070205080204" pitchFamily="49" charset="-128"/>
                <a:ea typeface="ＭＳ ゴシック" panose="020B0609070205080204" pitchFamily="49" charset="-128"/>
              </a:rPr>
              <a:t>（自由に答えてもらえればよい。）</a:t>
            </a:r>
            <a:endParaRPr lang="en-US" altLang="ja-JP" sz="1100" dirty="0" smtClean="0">
              <a:latin typeface="ＭＳ ゴシック" panose="020B0609070205080204" pitchFamily="49" charset="-128"/>
              <a:ea typeface="ＭＳ ゴシック" panose="020B0609070205080204" pitchFamily="49" charset="-128"/>
            </a:endParaRPr>
          </a:p>
          <a:p>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（☆クリック）</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周り</a:t>
            </a:r>
            <a:r>
              <a:rPr lang="ja-JP" altLang="en-US" sz="1100" dirty="0">
                <a:solidFill>
                  <a:schemeClr val="tx1"/>
                </a:solidFill>
                <a:latin typeface="ＭＳ ゴシック" panose="020B0609070205080204" pitchFamily="49" charset="-128"/>
                <a:ea typeface="ＭＳ ゴシック" panose="020B0609070205080204" pitchFamily="49" charset="-128"/>
              </a:rPr>
              <a:t>の物から、頭や体を守るようにしましょう。</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例えば</a:t>
            </a:r>
            <a:r>
              <a:rPr lang="ja-JP" altLang="en-US" sz="1100" dirty="0">
                <a:solidFill>
                  <a:schemeClr val="tx1"/>
                </a:solidFill>
                <a:latin typeface="ＭＳ ゴシック" panose="020B0609070205080204" pitchFamily="49" charset="-128"/>
                <a:ea typeface="ＭＳ ゴシック" panose="020B0609070205080204" pitchFamily="49" charset="-128"/>
              </a:rPr>
              <a:t>、机の下に入れそうな場合は</a:t>
            </a:r>
            <a:r>
              <a:rPr lang="ja-JP" altLang="en-US" sz="1100" dirty="0" smtClean="0">
                <a:solidFill>
                  <a:schemeClr val="tx1"/>
                </a:solidFill>
                <a:latin typeface="ＭＳ ゴシック" panose="020B0609070205080204" pitchFamily="49" charset="-128"/>
                <a:ea typeface="ＭＳ ゴシック" panose="020B0609070205080204" pitchFamily="49" charset="-128"/>
              </a:rPr>
              <a:t>、この</a:t>
            </a:r>
            <a:r>
              <a:rPr lang="ja-JP" altLang="en-US" sz="1100" dirty="0">
                <a:solidFill>
                  <a:schemeClr val="tx1"/>
                </a:solidFill>
                <a:latin typeface="ＭＳ ゴシック" panose="020B0609070205080204" pitchFamily="49" charset="-128"/>
                <a:ea typeface="ＭＳ ゴシック" panose="020B0609070205080204" pitchFamily="49" charset="-128"/>
              </a:rPr>
              <a:t>ように机の下</a:t>
            </a:r>
            <a:r>
              <a:rPr lang="ja-JP" altLang="en-US" sz="1100" dirty="0" smtClean="0">
                <a:solidFill>
                  <a:schemeClr val="tx1"/>
                </a:solidFill>
                <a:latin typeface="ＭＳ ゴシック" panose="020B0609070205080204" pitchFamily="49" charset="-128"/>
                <a:ea typeface="ＭＳ ゴシック" panose="020B0609070205080204" pitchFamily="49" charset="-128"/>
              </a:rPr>
              <a:t>に入って</a:t>
            </a:r>
            <a:r>
              <a:rPr lang="ja-JP" altLang="en-US" sz="1100" dirty="0">
                <a:solidFill>
                  <a:schemeClr val="tx1"/>
                </a:solidFill>
                <a:latin typeface="ＭＳ ゴシック" panose="020B0609070205080204" pitchFamily="49" charset="-128"/>
                <a:ea typeface="ＭＳ ゴシック" panose="020B0609070205080204" pitchFamily="49" charset="-128"/>
              </a:rPr>
              <a:t>、できれば机の脚をしっかり握ります。</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もし</a:t>
            </a:r>
            <a:r>
              <a:rPr lang="ja-JP" altLang="en-US" sz="1100" dirty="0">
                <a:solidFill>
                  <a:schemeClr val="tx1"/>
                </a:solidFill>
                <a:latin typeface="ＭＳ ゴシック" panose="020B0609070205080204" pitchFamily="49" charset="-128"/>
                <a:ea typeface="ＭＳ ゴシック" panose="020B0609070205080204" pitchFamily="49" charset="-128"/>
              </a:rPr>
              <a:t>机の下に隠れられない場合は</a:t>
            </a:r>
            <a:r>
              <a:rPr lang="en-US" altLang="ja-JP" sz="11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100" dirty="0">
              <a:solidFill>
                <a:schemeClr val="tx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defTabSz="875721">
              <a:defRPr/>
            </a:pPr>
            <a:fld id="{EBBD782D-9396-43B3-96B3-8C8765582F13}" type="slidenum">
              <a:rPr lang="ja-JP" altLang="en-US">
                <a:solidFill>
                  <a:prstClr val="black"/>
                </a:solidFill>
                <a:latin typeface="Calibri"/>
                <a:ea typeface="ＭＳ Ｐゴシック" panose="020B0600070205080204" pitchFamily="50" charset="-128"/>
              </a:rPr>
              <a:pPr defTabSz="875721">
                <a:defRPr/>
              </a:pPr>
              <a:t>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942652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100" dirty="0" smtClean="0"/>
              <a:t>2</a:t>
            </a:r>
            <a:r>
              <a:rPr kumimoji="1" lang="ja-JP" altLang="en-US" sz="1100" dirty="0" smtClean="0"/>
              <a:t>分（</a:t>
            </a:r>
            <a:r>
              <a:rPr kumimoji="1" lang="en-US" altLang="ja-JP" sz="1100" dirty="0" smtClean="0"/>
              <a:t>15</a:t>
            </a:r>
            <a:r>
              <a:rPr kumimoji="1" lang="ja-JP" altLang="en-US" sz="1100" dirty="0" smtClean="0"/>
              <a:t>分）経過</a:t>
            </a:r>
            <a:endParaRPr kumimoji="1" lang="en-US" altLang="ja-JP" sz="1100" dirty="0" smtClean="0"/>
          </a:p>
          <a:p>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本棚</a:t>
            </a:r>
            <a:r>
              <a:rPr lang="ja-JP" altLang="en-US" sz="1100" dirty="0">
                <a:solidFill>
                  <a:schemeClr val="tx1"/>
                </a:solidFill>
                <a:latin typeface="ＭＳ ゴシック" panose="020B0609070205080204" pitchFamily="49" charset="-128"/>
                <a:ea typeface="ＭＳ ゴシック" panose="020B0609070205080204" pitchFamily="49" charset="-128"/>
              </a:rPr>
              <a:t>などの倒れやすいものから逃げて、ダンゴムシポーズになって、頭を守ります。</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（頭に防災頭巾やヘルメットをかぶったり</a:t>
            </a:r>
            <a:r>
              <a:rPr lang="ja-JP" altLang="en-US" sz="1100" dirty="0">
                <a:solidFill>
                  <a:schemeClr val="tx1"/>
                </a:solidFill>
                <a:latin typeface="ＭＳ ゴシック" panose="020B0609070205080204" pitchFamily="49" charset="-128"/>
                <a:ea typeface="ＭＳ ゴシック" panose="020B0609070205080204" pitchFamily="49" charset="-128"/>
              </a:rPr>
              <a:t>できると、もっと良いですね</a:t>
            </a:r>
            <a:r>
              <a:rPr lang="ja-JP" altLang="en-US" sz="11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立っていられない</a:t>
            </a:r>
            <a:r>
              <a:rPr lang="ja-JP" altLang="en-US" sz="1100" dirty="0">
                <a:solidFill>
                  <a:schemeClr val="tx1"/>
                </a:solidFill>
                <a:latin typeface="ＭＳ ゴシック" panose="020B0609070205080204" pitchFamily="49" charset="-128"/>
                <a:ea typeface="ＭＳ ゴシック" panose="020B0609070205080204" pitchFamily="49" charset="-128"/>
              </a:rPr>
              <a:t>くらい大きく揺れた場合は、床に座り込んだりして、こけないように気を付けます</a:t>
            </a:r>
            <a:r>
              <a:rPr lang="ja-JP" altLang="en-US" sz="11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defTabSz="914253">
              <a:defRPr/>
            </a:pPr>
            <a:r>
              <a:rPr lang="ja-JP" altLang="en-US" sz="1100" dirty="0" smtClean="0">
                <a:solidFill>
                  <a:schemeClr val="tx1"/>
                </a:solidFill>
                <a:latin typeface="ＭＳ ゴシック" panose="020B0609070205080204" pitchFamily="49" charset="-128"/>
                <a:ea typeface="ＭＳ ゴシック" panose="020B0609070205080204" pitchFamily="49" charset="-128"/>
              </a:rPr>
              <a:t>さて、みんなはダンゴムシポーズなどで体を守ったので、地震でケガをしませんでした！</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すると　次に何に気を付けたら良いでしょうか？</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EBBD782D-9396-43B3-96B3-8C8765582F13}" type="slidenum">
              <a:rPr kumimoji="1" lang="ja-JP" altLang="en-US" smtClean="0"/>
              <a:t>8</a:t>
            </a:fld>
            <a:endParaRPr kumimoji="1" lang="ja-JP" altLang="en-US"/>
          </a:p>
        </p:txBody>
      </p:sp>
    </p:spTree>
    <p:extLst>
      <p:ext uri="{BB962C8B-B14F-4D97-AF65-F5344CB8AC3E}">
        <p14:creationId xmlns:p14="http://schemas.microsoft.com/office/powerpoint/2010/main" val="567823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100" dirty="0" smtClean="0"/>
              <a:t>1</a:t>
            </a:r>
            <a:r>
              <a:rPr kumimoji="1" lang="ja-JP" altLang="en-US" sz="1100" dirty="0" smtClean="0"/>
              <a:t>分（</a:t>
            </a:r>
            <a:r>
              <a:rPr kumimoji="1" lang="en-US" altLang="ja-JP" sz="1100" dirty="0" smtClean="0"/>
              <a:t>16</a:t>
            </a:r>
            <a:r>
              <a:rPr kumimoji="1" lang="ja-JP" altLang="en-US" sz="1100" dirty="0" smtClean="0"/>
              <a:t>分）経過</a:t>
            </a:r>
            <a:endParaRPr kumimoji="1" lang="en-US" altLang="ja-JP" sz="1100" dirty="0" smtClean="0"/>
          </a:p>
          <a:p>
            <a:pPr defTabSz="914253">
              <a:defRPr/>
            </a:pP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皆さん、「津波」って知っていますか？知っている人は手を挙げてください。</a:t>
            </a:r>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地震</a:t>
            </a:r>
            <a:r>
              <a:rPr lang="ja-JP" altLang="en-US" sz="1100" dirty="0">
                <a:solidFill>
                  <a:schemeClr val="tx1"/>
                </a:solidFill>
                <a:latin typeface="ＭＳ ゴシック" panose="020B0609070205080204" pitchFamily="49" charset="-128"/>
                <a:ea typeface="ＭＳ ゴシック" panose="020B0609070205080204" pitchFamily="49" charset="-128"/>
              </a:rPr>
              <a:t>の後には、津波という、とても強い波が来るかもしれません</a:t>
            </a:r>
            <a:r>
              <a:rPr lang="ja-JP" altLang="en-US" sz="11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では、「津波が来そうだ」となった時、先生</a:t>
            </a:r>
            <a:r>
              <a:rPr lang="ja-JP" altLang="en-US" sz="1100" dirty="0">
                <a:solidFill>
                  <a:schemeClr val="tx1"/>
                </a:solidFill>
                <a:latin typeface="ＭＳ ゴシック" panose="020B0609070205080204" pitchFamily="49" charset="-128"/>
                <a:ea typeface="ＭＳ ゴシック" panose="020B0609070205080204" pitchFamily="49" charset="-128"/>
              </a:rPr>
              <a:t>たちはみんなになんて言うかな？</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（☆クリック）</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①</a:t>
            </a:r>
            <a:r>
              <a:rPr lang="ja-JP" altLang="en-US" sz="1100" dirty="0">
                <a:solidFill>
                  <a:schemeClr val="tx1"/>
                </a:solidFill>
                <a:latin typeface="ＭＳ ゴシック" panose="020B0609070205080204" pitchFamily="49" charset="-128"/>
                <a:ea typeface="ＭＳ ゴシック" panose="020B0609070205080204" pitchFamily="49" charset="-128"/>
              </a:rPr>
              <a:t>みんな、津波から逃げよう！　　</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②</a:t>
            </a:r>
            <a:r>
              <a:rPr lang="ja-JP" altLang="en-US" sz="1100" dirty="0">
                <a:solidFill>
                  <a:schemeClr val="tx1"/>
                </a:solidFill>
                <a:latin typeface="ＭＳ ゴシック" panose="020B0609070205080204" pitchFamily="49" charset="-128"/>
                <a:ea typeface="ＭＳ ゴシック" panose="020B0609070205080204" pitchFamily="49" charset="-128"/>
              </a:rPr>
              <a:t>みんな、海を見に行こう！</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ＭＳ ゴシック" panose="020B0609070205080204" pitchFamily="49" charset="-128"/>
                <a:ea typeface="ＭＳ ゴシック" panose="020B0609070205080204" pitchFamily="49" charset="-128"/>
              </a:rPr>
              <a:t>津波が来るかもしれないからすぐに逃げた方が良いのかな？それとも、津波</a:t>
            </a:r>
            <a:r>
              <a:rPr lang="ja-JP" altLang="en-US" sz="1100" dirty="0">
                <a:solidFill>
                  <a:schemeClr val="tx1"/>
                </a:solidFill>
                <a:latin typeface="ＭＳ ゴシック" panose="020B0609070205080204" pitchFamily="49" charset="-128"/>
                <a:ea typeface="ＭＳ ゴシック" panose="020B0609070205080204" pitchFamily="49" charset="-128"/>
              </a:rPr>
              <a:t>が心配だから海を見に行った方が良いのかな</a:t>
            </a:r>
            <a:r>
              <a:rPr lang="ja-JP" altLang="en-US" sz="11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ＭＳ ゴシック" panose="020B0609070205080204" pitchFamily="49" charset="-128"/>
                <a:ea typeface="ＭＳ ゴシック" panose="020B0609070205080204" pitchFamily="49" charset="-128"/>
              </a:rPr>
              <a:t>それ</a:t>
            </a:r>
            <a:r>
              <a:rPr lang="ja-JP" altLang="en-US" sz="1100" dirty="0">
                <a:solidFill>
                  <a:schemeClr val="tx1"/>
                </a:solidFill>
                <a:latin typeface="ＭＳ ゴシック" panose="020B0609070205080204" pitchFamily="49" charset="-128"/>
                <a:ea typeface="ＭＳ ゴシック" panose="020B0609070205080204" pitchFamily="49" charset="-128"/>
              </a:rPr>
              <a:t>では、２つのうち、これだ！と思った方に手を上げてください。　　</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r>
              <a:rPr lang="ja-JP" altLang="en-US" sz="1100" dirty="0" smtClean="0">
                <a:solidFill>
                  <a:schemeClr val="tx1"/>
                </a:solidFill>
                <a:latin typeface="ＭＳ ゴシック" panose="020B0609070205080204" pitchFamily="49" charset="-128"/>
                <a:ea typeface="ＭＳ ゴシック" panose="020B0609070205080204" pitchFamily="49" charset="-128"/>
              </a:rPr>
              <a:t>①</a:t>
            </a:r>
            <a:r>
              <a:rPr lang="ja-JP" altLang="en-US" sz="1100" dirty="0">
                <a:solidFill>
                  <a:schemeClr val="tx1"/>
                </a:solidFill>
                <a:latin typeface="ＭＳ ゴシック" panose="020B0609070205080204" pitchFamily="49" charset="-128"/>
                <a:ea typeface="ＭＳ ゴシック" panose="020B0609070205080204" pitchFamily="49" charset="-128"/>
              </a:rPr>
              <a:t>と思う人</a:t>
            </a:r>
            <a:r>
              <a:rPr lang="ja-JP" altLang="en-US" sz="1100" dirty="0" smtClean="0">
                <a:solidFill>
                  <a:schemeClr val="tx1"/>
                </a:solidFill>
                <a:latin typeface="ＭＳ ゴシック" panose="020B0609070205080204" pitchFamily="49" charset="-128"/>
                <a:ea typeface="ＭＳ ゴシック" panose="020B0609070205080204" pitchFamily="49" charset="-128"/>
              </a:rPr>
              <a:t>？②</a:t>
            </a:r>
            <a:r>
              <a:rPr lang="ja-JP" altLang="en-US" sz="1100" dirty="0">
                <a:solidFill>
                  <a:schemeClr val="tx1"/>
                </a:solidFill>
                <a:latin typeface="ＭＳ ゴシック" panose="020B0609070205080204" pitchFamily="49" charset="-128"/>
                <a:ea typeface="ＭＳ ゴシック" panose="020B0609070205080204" pitchFamily="49" charset="-128"/>
              </a:rPr>
              <a:t>と思う人</a:t>
            </a:r>
            <a:r>
              <a:rPr lang="ja-JP" altLang="en-US" sz="11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endParaRPr lang="en-US" altLang="ja-JP" sz="1100" dirty="0">
              <a:solidFill>
                <a:schemeClr val="tx1"/>
              </a:solidFill>
              <a:latin typeface="ＭＳ ゴシック" panose="020B0609070205080204" pitchFamily="49" charset="-128"/>
              <a:ea typeface="ＭＳ ゴシック" panose="020B0609070205080204" pitchFamily="49" charset="-128"/>
            </a:endParaRPr>
          </a:p>
          <a:p>
            <a:pPr defTabSz="914253">
              <a:defRPr/>
            </a:pPr>
            <a:endParaRPr lang="en-US" altLang="ja-JP" sz="1100" dirty="0">
              <a:solidFill>
                <a:schemeClr val="tx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EBBD782D-9396-43B3-96B3-8C8765582F13}"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148848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3E99459-8F23-4C67-A57C-2EF2FF84DA1E}" type="datetimeFigureOut">
              <a:rPr kumimoji="1" lang="ja-JP" altLang="en-US" smtClean="0"/>
              <a:t>2023/3/27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3382857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3E99459-8F23-4C67-A57C-2EF2FF84DA1E}" type="datetimeFigureOut">
              <a:rPr kumimoji="1" lang="ja-JP" altLang="en-US" smtClean="0"/>
              <a:t>2023/3/27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559736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3E99459-8F23-4C67-A57C-2EF2FF84DA1E}" type="datetimeFigureOut">
              <a:rPr kumimoji="1" lang="ja-JP" altLang="en-US" smtClean="0"/>
              <a:t>2023/3/27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1223108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0FBAF6C-D68C-4D04-9E2C-51F3F3C54CEB}"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365257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500"/>
                                        <p:tgtEl>
                                          <p:spTgt spid="2"/>
                                        </p:tgtEl>
                                        <p:attrNameLst>
                                          <p:attrName>style.color</p:attrName>
                                        </p:attrNameLst>
                                      </p:cBhvr>
                                      <p:tavLst>
                                        <p:tav tm="0">
                                          <p:val>
                                            <p:clrVal>
                                              <a:srgbClr val="FFFF00"/>
                                            </p:clrVal>
                                          </p:val>
                                        </p:tav>
                                        <p:tav tm="50000">
                                          <p:val>
                                            <p:clrVal>
                                              <a:srgbClr val="FFFF00"/>
                                            </p:clrVal>
                                          </p:val>
                                        </p:tav>
                                      </p:tavLst>
                                    </p:anim>
                                    <p:anim calcmode="discrete" valueType="clr">
                                      <p:cBhvr>
                                        <p:cTn id="8" dur="500"/>
                                        <p:tgtEl>
                                          <p:spTgt spid="2"/>
                                        </p:tgtEl>
                                        <p:attrNameLst>
                                          <p:attrName>fillcolor</p:attrName>
                                        </p:attrNameLst>
                                      </p:cBhvr>
                                      <p:tavLst>
                                        <p:tav tm="0">
                                          <p:val>
                                            <p:clrVal>
                                              <a:schemeClr val="accent2"/>
                                            </p:clrVal>
                                          </p:val>
                                        </p:tav>
                                        <p:tav tm="50000">
                                          <p:val>
                                            <p:clrVal>
                                              <a:schemeClr val="hlink"/>
                                            </p:clrVal>
                                          </p:val>
                                        </p:tav>
                                      </p:tavLst>
                                    </p:anim>
                                    <p:set>
                                      <p:cBhvr>
                                        <p:cTn id="9" dur="500"/>
                                        <p:tgtEl>
                                          <p:spTgt spid="2"/>
                                        </p:tgtEl>
                                        <p:attrNameLst>
                                          <p:attrName>fill.type</p:attrName>
                                        </p:attrNameLst>
                                      </p:cBhvr>
                                      <p:to>
                                        <p:strVal val="solid"/>
                                      </p:to>
                                    </p:set>
                                  </p:childTnLst>
                                </p:cTn>
                              </p:par>
                            </p:childTnLst>
                          </p:cTn>
                        </p:par>
                        <p:par>
                          <p:cTn id="10" fill="hold">
                            <p:stCondLst>
                              <p:cond delay="3500"/>
                            </p:stCondLst>
                            <p:childTnLst>
                              <p:par>
                                <p:cTn id="11" presetID="10" presetClass="entr" presetSubtype="0" fill="hold" grpId="0" nodeType="after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95667C7-48E3-418E-9F88-21E6B8C64153}"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3631490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F88158A-FE61-470A-B441-18468EA07638}"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3726101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2FF5AF0-25D3-4B8B-967C-DFA44C4B4F7B}"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4162385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lang="en-US" altLang="ja-JP">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en-US" altLang="ja-JP">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76E0B5ED-FB25-4CA9-892E-E4ABC8D46A5E}"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3826416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en-US" altLang="ja-JP">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en-US" altLang="ja-JP">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5139FF0B-D832-4051-A48C-17C1E7DA535A}"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1507801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en-US" altLang="ja-JP">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en-US" altLang="ja-JP">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7A87649-965F-411F-984B-265B755B2FBA}"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1884340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93C3FBD-080C-4B93-8754-E7D17EA7A2EB}"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1867784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3E99459-8F23-4C67-A57C-2EF2FF84DA1E}" type="datetimeFigureOut">
              <a:rPr kumimoji="1" lang="ja-JP" altLang="en-US" smtClean="0"/>
              <a:t>2023/3/27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3891855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0D3FF0A-D06F-41A7-9992-505273971CE2}"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909812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49D8D6B-362E-4C2D-A6DC-04D606DC47DC}"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4183550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AFC0FB5-2390-4D89-951B-23E3806B9A96}"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3133997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749C2E1D-6316-4E30-B92B-1B0EB73C7AD6}" type="datetimeFigureOut">
              <a:rPr lang="ja-JP" altLang="en-US">
                <a:solidFill>
                  <a:prstClr val="black">
                    <a:tint val="75000"/>
                  </a:prstClr>
                </a:solidFill>
              </a:rPr>
              <a:pPr>
                <a:defRPr/>
              </a:pPr>
              <a:t>2023/3/27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1AF14635-5853-4277-A987-4BF2F5A9553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859948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60903C5F-1438-4268-ADDE-25D9CFF4E08F}" type="datetimeFigureOut">
              <a:rPr lang="ja-JP" altLang="en-US">
                <a:solidFill>
                  <a:prstClr val="black">
                    <a:tint val="75000"/>
                  </a:prstClr>
                </a:solidFill>
              </a:rPr>
              <a:pPr>
                <a:defRPr/>
              </a:pPr>
              <a:t>2023/3/27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50249545-DC56-4953-801F-32DCD5FB90B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3052215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B3FE87CF-1C31-4BD4-8FD5-313D5D9BF33C}" type="datetimeFigureOut">
              <a:rPr lang="ja-JP" altLang="en-US">
                <a:solidFill>
                  <a:prstClr val="black">
                    <a:tint val="75000"/>
                  </a:prstClr>
                </a:solidFill>
              </a:rPr>
              <a:pPr>
                <a:defRPr/>
              </a:pPr>
              <a:t>2023/3/27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102748E5-002F-4733-81B6-090E93D9574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2283284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CCBF9274-3318-491F-8296-A84FF07472EC}" type="datetimeFigureOut">
              <a:rPr lang="ja-JP" altLang="en-US">
                <a:solidFill>
                  <a:prstClr val="black">
                    <a:tint val="75000"/>
                  </a:prstClr>
                </a:solidFill>
              </a:rPr>
              <a:pPr>
                <a:defRPr/>
              </a:pPr>
              <a:t>2023/3/27</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19E9A3C9-178E-4DD1-849D-3FE82564EA5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1734187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EE3F00EC-9871-4FBE-AB1A-905A451F2D7B}" type="datetimeFigureOut">
              <a:rPr lang="ja-JP" altLang="en-US">
                <a:solidFill>
                  <a:prstClr val="black">
                    <a:tint val="75000"/>
                  </a:prstClr>
                </a:solidFill>
              </a:rPr>
              <a:pPr>
                <a:defRPr/>
              </a:pPr>
              <a:t>2023/3/27</a:t>
            </a:fld>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6B3D9C08-D9F4-48DC-BC4A-A9843B0F62B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2528303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7B2CFB59-FC73-4285-9E98-4F1B9DBFD89A}" type="datetimeFigureOut">
              <a:rPr lang="ja-JP" altLang="en-US">
                <a:solidFill>
                  <a:prstClr val="black">
                    <a:tint val="75000"/>
                  </a:prstClr>
                </a:solidFill>
              </a:rPr>
              <a:pPr>
                <a:defRPr/>
              </a:pPr>
              <a:t>2023/3/27</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283275A1-30C9-4AF3-8915-643A86FE49E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4294481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C5667673-90D0-4508-A2B8-7A95757087AA}" type="datetimeFigureOut">
              <a:rPr lang="ja-JP" altLang="en-US">
                <a:solidFill>
                  <a:prstClr val="black">
                    <a:tint val="75000"/>
                  </a:prstClr>
                </a:solidFill>
              </a:rPr>
              <a:pPr>
                <a:defRPr/>
              </a:pPr>
              <a:t>2023/3/27</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44122D02-DDC9-44E0-99A9-61EA80029A9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371054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3E99459-8F23-4C67-A57C-2EF2FF84DA1E}" type="datetimeFigureOut">
              <a:rPr kumimoji="1" lang="ja-JP" altLang="en-US" smtClean="0"/>
              <a:t>2023/3/27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4639424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05429598-9763-4DFE-92EC-6700CF5F713C}" type="datetimeFigureOut">
              <a:rPr lang="ja-JP" altLang="en-US">
                <a:solidFill>
                  <a:prstClr val="black">
                    <a:tint val="75000"/>
                  </a:prstClr>
                </a:solidFill>
              </a:rPr>
              <a:pPr>
                <a:defRPr/>
              </a:pPr>
              <a:t>2023/3/27</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57DC5903-DF00-4AAC-88C6-2908C1924BF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8584473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F154B1A2-4A00-4A55-8226-4F8F75640AA0}" type="datetimeFigureOut">
              <a:rPr lang="ja-JP" altLang="en-US">
                <a:solidFill>
                  <a:prstClr val="black">
                    <a:tint val="75000"/>
                  </a:prstClr>
                </a:solidFill>
              </a:rPr>
              <a:pPr>
                <a:defRPr/>
              </a:pPr>
              <a:t>2023/3/27</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F1B0A9F7-71F9-45FD-8333-AC0A0E96646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6430891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9BFF3D47-B5E7-47A4-A5E9-C503598FB5BA}" type="datetimeFigureOut">
              <a:rPr lang="ja-JP" altLang="en-US">
                <a:solidFill>
                  <a:prstClr val="black">
                    <a:tint val="75000"/>
                  </a:prstClr>
                </a:solidFill>
              </a:rPr>
              <a:pPr>
                <a:defRPr/>
              </a:pPr>
              <a:t>2023/3/27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28E9E04A-7AE2-4E8D-BD2F-BD43653920A0}"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7178527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4CBD104C-A606-4A72-A673-1D0B204A327A}" type="datetimeFigureOut">
              <a:rPr lang="ja-JP" altLang="en-US">
                <a:solidFill>
                  <a:prstClr val="black">
                    <a:tint val="75000"/>
                  </a:prstClr>
                </a:solidFill>
              </a:rPr>
              <a:pPr>
                <a:defRPr/>
              </a:pPr>
              <a:t>2023/3/27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8FF35D9F-5CD3-415E-B21A-AF57B3D2C6E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9249213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lang="en-US" altLang="ja-JP"/>
          </a:p>
        </p:txBody>
      </p:sp>
      <p:sp>
        <p:nvSpPr>
          <p:cNvPr id="5" name="フッター プレースホルダー 4"/>
          <p:cNvSpPr>
            <a:spLocks noGrp="1"/>
          </p:cNvSpPr>
          <p:nvPr>
            <p:ph type="ftr" sz="quarter" idx="11"/>
          </p:nvPr>
        </p:nvSpPr>
        <p:spPr/>
        <p:txBody>
          <a:bodyPr/>
          <a:lstStyle/>
          <a:p>
            <a:endParaRPr lang="en-US" altLang="ja-JP"/>
          </a:p>
        </p:txBody>
      </p:sp>
      <p:sp>
        <p:nvSpPr>
          <p:cNvPr id="6" name="スライド番号プレースホルダー 5"/>
          <p:cNvSpPr>
            <a:spLocks noGrp="1"/>
          </p:cNvSpPr>
          <p:nvPr>
            <p:ph type="sldNum" sz="quarter" idx="12"/>
          </p:nvPr>
        </p:nvSpPr>
        <p:spPr/>
        <p:txBody>
          <a:bodyPr/>
          <a:lstStyle/>
          <a:p>
            <a:fld id="{40FBAF6C-D68C-4D04-9E2C-51F3F3C54CEB}" type="slidenum">
              <a:rPr lang="en-US" altLang="ja-JP" smtClean="0"/>
              <a:pPr/>
              <a:t>‹#›</a:t>
            </a:fld>
            <a:endParaRPr lang="en-US" altLang="ja-JP"/>
          </a:p>
        </p:txBody>
      </p:sp>
    </p:spTree>
    <p:extLst>
      <p:ext uri="{BB962C8B-B14F-4D97-AF65-F5344CB8AC3E}">
        <p14:creationId xmlns:p14="http://schemas.microsoft.com/office/powerpoint/2010/main" val="342727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500"/>
                                        <p:tgtEl>
                                          <p:spTgt spid="2"/>
                                        </p:tgtEl>
                                        <p:attrNameLst>
                                          <p:attrName>style.color</p:attrName>
                                        </p:attrNameLst>
                                      </p:cBhvr>
                                      <p:tavLst>
                                        <p:tav tm="0">
                                          <p:val>
                                            <p:clrVal>
                                              <a:srgbClr val="FFFF00"/>
                                            </p:clrVal>
                                          </p:val>
                                        </p:tav>
                                        <p:tav tm="50000">
                                          <p:val>
                                            <p:clrVal>
                                              <a:srgbClr val="FFFF00"/>
                                            </p:clrVal>
                                          </p:val>
                                        </p:tav>
                                      </p:tavLst>
                                    </p:anim>
                                    <p:anim calcmode="discrete" valueType="clr">
                                      <p:cBhvr>
                                        <p:cTn id="8" dur="500"/>
                                        <p:tgtEl>
                                          <p:spTgt spid="2"/>
                                        </p:tgtEl>
                                        <p:attrNameLst>
                                          <p:attrName>fillcolor</p:attrName>
                                        </p:attrNameLst>
                                      </p:cBhvr>
                                      <p:tavLst>
                                        <p:tav tm="0">
                                          <p:val>
                                            <p:clrVal>
                                              <a:schemeClr val="accent2"/>
                                            </p:clrVal>
                                          </p:val>
                                        </p:tav>
                                        <p:tav tm="50000">
                                          <p:val>
                                            <p:clrVal>
                                              <a:schemeClr val="hlink"/>
                                            </p:clrVal>
                                          </p:val>
                                        </p:tav>
                                      </p:tavLst>
                                    </p:anim>
                                    <p:set>
                                      <p:cBhvr>
                                        <p:cTn id="9" dur="500"/>
                                        <p:tgtEl>
                                          <p:spTgt spid="2"/>
                                        </p:tgtEl>
                                        <p:attrNameLst>
                                          <p:attrName>fill.type</p:attrName>
                                        </p:attrNameLst>
                                      </p:cBhvr>
                                      <p:to>
                                        <p:strVal val="solid"/>
                                      </p:to>
                                    </p:set>
                                  </p:childTnLst>
                                </p:cTn>
                              </p:par>
                            </p:childTnLst>
                          </p:cTn>
                        </p:par>
                        <p:par>
                          <p:cTn id="10" fill="hold">
                            <p:stCondLst>
                              <p:cond delay="3500"/>
                            </p:stCondLst>
                            <p:childTnLst>
                              <p:par>
                                <p:cTn id="11" presetID="10" presetClass="entr" presetSubtype="0" fill="hold" grpId="0" nodeType="after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en-US" altLang="ja-JP"/>
          </a:p>
        </p:txBody>
      </p:sp>
      <p:sp>
        <p:nvSpPr>
          <p:cNvPr id="5" name="フッター プレースホルダー 4"/>
          <p:cNvSpPr>
            <a:spLocks noGrp="1"/>
          </p:cNvSpPr>
          <p:nvPr>
            <p:ph type="ftr" sz="quarter" idx="11"/>
          </p:nvPr>
        </p:nvSpPr>
        <p:spPr/>
        <p:txBody>
          <a:bodyPr/>
          <a:lstStyle/>
          <a:p>
            <a:endParaRPr lang="en-US" altLang="ja-JP"/>
          </a:p>
        </p:txBody>
      </p:sp>
      <p:sp>
        <p:nvSpPr>
          <p:cNvPr id="6" name="スライド番号プレースホルダー 5"/>
          <p:cNvSpPr>
            <a:spLocks noGrp="1"/>
          </p:cNvSpPr>
          <p:nvPr>
            <p:ph type="sldNum" sz="quarter" idx="12"/>
          </p:nvPr>
        </p:nvSpPr>
        <p:spPr/>
        <p:txBody>
          <a:bodyPr/>
          <a:lstStyle/>
          <a:p>
            <a:fld id="{295667C7-48E3-418E-9F88-21E6B8C64153}" type="slidenum">
              <a:rPr lang="en-US" altLang="ja-JP" smtClean="0"/>
              <a:pPr/>
              <a:t>‹#›</a:t>
            </a:fld>
            <a:endParaRPr lang="en-US" altLang="ja-JP"/>
          </a:p>
        </p:txBody>
      </p:sp>
    </p:spTree>
    <p:extLst>
      <p:ext uri="{BB962C8B-B14F-4D97-AF65-F5344CB8AC3E}">
        <p14:creationId xmlns:p14="http://schemas.microsoft.com/office/powerpoint/2010/main" val="29866692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lang="en-US" altLang="ja-JP"/>
          </a:p>
        </p:txBody>
      </p:sp>
      <p:sp>
        <p:nvSpPr>
          <p:cNvPr id="5" name="フッター プレースホルダー 4"/>
          <p:cNvSpPr>
            <a:spLocks noGrp="1"/>
          </p:cNvSpPr>
          <p:nvPr>
            <p:ph type="ftr" sz="quarter" idx="11"/>
          </p:nvPr>
        </p:nvSpPr>
        <p:spPr/>
        <p:txBody>
          <a:bodyPr/>
          <a:lstStyle/>
          <a:p>
            <a:endParaRPr lang="en-US" altLang="ja-JP"/>
          </a:p>
        </p:txBody>
      </p:sp>
      <p:sp>
        <p:nvSpPr>
          <p:cNvPr id="6" name="スライド番号プレースホルダー 5"/>
          <p:cNvSpPr>
            <a:spLocks noGrp="1"/>
          </p:cNvSpPr>
          <p:nvPr>
            <p:ph type="sldNum" sz="quarter" idx="12"/>
          </p:nvPr>
        </p:nvSpPr>
        <p:spPr/>
        <p:txBody>
          <a:bodyPr/>
          <a:lstStyle/>
          <a:p>
            <a:fld id="{DF88158A-FE61-470A-B441-18468EA07638}" type="slidenum">
              <a:rPr lang="en-US" altLang="ja-JP" smtClean="0"/>
              <a:pPr/>
              <a:t>‹#›</a:t>
            </a:fld>
            <a:endParaRPr lang="en-US" altLang="ja-JP"/>
          </a:p>
        </p:txBody>
      </p:sp>
    </p:spTree>
    <p:extLst>
      <p:ext uri="{BB962C8B-B14F-4D97-AF65-F5344CB8AC3E}">
        <p14:creationId xmlns:p14="http://schemas.microsoft.com/office/powerpoint/2010/main" val="16328378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lang="en-US" altLang="ja-JP"/>
          </a:p>
        </p:txBody>
      </p:sp>
      <p:sp>
        <p:nvSpPr>
          <p:cNvPr id="6" name="フッター プレースホルダー 5"/>
          <p:cNvSpPr>
            <a:spLocks noGrp="1"/>
          </p:cNvSpPr>
          <p:nvPr>
            <p:ph type="ftr" sz="quarter" idx="11"/>
          </p:nvPr>
        </p:nvSpPr>
        <p:spPr/>
        <p:txBody>
          <a:bodyPr/>
          <a:lstStyle/>
          <a:p>
            <a:endParaRPr lang="en-US" altLang="ja-JP"/>
          </a:p>
        </p:txBody>
      </p:sp>
      <p:sp>
        <p:nvSpPr>
          <p:cNvPr id="7" name="スライド番号プレースホルダー 6"/>
          <p:cNvSpPr>
            <a:spLocks noGrp="1"/>
          </p:cNvSpPr>
          <p:nvPr>
            <p:ph type="sldNum" sz="quarter" idx="12"/>
          </p:nvPr>
        </p:nvSpPr>
        <p:spPr/>
        <p:txBody>
          <a:bodyPr/>
          <a:lstStyle/>
          <a:p>
            <a:fld id="{C2FF5AF0-25D3-4B8B-967C-DFA44C4B4F7B}" type="slidenum">
              <a:rPr lang="en-US" altLang="ja-JP" smtClean="0"/>
              <a:pPr/>
              <a:t>‹#›</a:t>
            </a:fld>
            <a:endParaRPr lang="en-US" altLang="ja-JP"/>
          </a:p>
        </p:txBody>
      </p:sp>
    </p:spTree>
    <p:extLst>
      <p:ext uri="{BB962C8B-B14F-4D97-AF65-F5344CB8AC3E}">
        <p14:creationId xmlns:p14="http://schemas.microsoft.com/office/powerpoint/2010/main" val="41866143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lang="en-US" altLang="ja-JP"/>
          </a:p>
        </p:txBody>
      </p:sp>
      <p:sp>
        <p:nvSpPr>
          <p:cNvPr id="8" name="フッター プレースホルダー 7"/>
          <p:cNvSpPr>
            <a:spLocks noGrp="1"/>
          </p:cNvSpPr>
          <p:nvPr>
            <p:ph type="ftr" sz="quarter" idx="11"/>
          </p:nvPr>
        </p:nvSpPr>
        <p:spPr/>
        <p:txBody>
          <a:bodyPr/>
          <a:lstStyle/>
          <a:p>
            <a:endParaRPr lang="en-US" altLang="ja-JP"/>
          </a:p>
        </p:txBody>
      </p:sp>
      <p:sp>
        <p:nvSpPr>
          <p:cNvPr id="9" name="スライド番号プレースホルダー 8"/>
          <p:cNvSpPr>
            <a:spLocks noGrp="1"/>
          </p:cNvSpPr>
          <p:nvPr>
            <p:ph type="sldNum" sz="quarter" idx="12"/>
          </p:nvPr>
        </p:nvSpPr>
        <p:spPr/>
        <p:txBody>
          <a:bodyPr/>
          <a:lstStyle/>
          <a:p>
            <a:fld id="{76E0B5ED-FB25-4CA9-892E-E4ABC8D46A5E}" type="slidenum">
              <a:rPr lang="en-US" altLang="ja-JP" smtClean="0"/>
              <a:pPr/>
              <a:t>‹#›</a:t>
            </a:fld>
            <a:endParaRPr lang="en-US" altLang="ja-JP"/>
          </a:p>
        </p:txBody>
      </p:sp>
    </p:spTree>
    <p:extLst>
      <p:ext uri="{BB962C8B-B14F-4D97-AF65-F5344CB8AC3E}">
        <p14:creationId xmlns:p14="http://schemas.microsoft.com/office/powerpoint/2010/main" val="3022850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en-US" altLang="ja-JP"/>
          </a:p>
        </p:txBody>
      </p:sp>
      <p:sp>
        <p:nvSpPr>
          <p:cNvPr id="4" name="フッター プレースホルダー 3"/>
          <p:cNvSpPr>
            <a:spLocks noGrp="1"/>
          </p:cNvSpPr>
          <p:nvPr>
            <p:ph type="ftr" sz="quarter" idx="11"/>
          </p:nvPr>
        </p:nvSpPr>
        <p:spPr/>
        <p:txBody>
          <a:bodyPr/>
          <a:lstStyle/>
          <a:p>
            <a:endParaRPr lang="en-US" altLang="ja-JP"/>
          </a:p>
        </p:txBody>
      </p:sp>
      <p:sp>
        <p:nvSpPr>
          <p:cNvPr id="5" name="スライド番号プレースホルダー 4"/>
          <p:cNvSpPr>
            <a:spLocks noGrp="1"/>
          </p:cNvSpPr>
          <p:nvPr>
            <p:ph type="sldNum" sz="quarter" idx="12"/>
          </p:nvPr>
        </p:nvSpPr>
        <p:spPr/>
        <p:txBody>
          <a:bodyPr/>
          <a:lstStyle/>
          <a:p>
            <a:fld id="{5139FF0B-D832-4051-A48C-17C1E7DA535A}" type="slidenum">
              <a:rPr lang="en-US" altLang="ja-JP" smtClean="0"/>
              <a:pPr/>
              <a:t>‹#›</a:t>
            </a:fld>
            <a:endParaRPr lang="en-US" altLang="ja-JP"/>
          </a:p>
        </p:txBody>
      </p:sp>
    </p:spTree>
    <p:extLst>
      <p:ext uri="{BB962C8B-B14F-4D97-AF65-F5344CB8AC3E}">
        <p14:creationId xmlns:p14="http://schemas.microsoft.com/office/powerpoint/2010/main" val="3369864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3E99459-8F23-4C67-A57C-2EF2FF84DA1E}" type="datetimeFigureOut">
              <a:rPr kumimoji="1" lang="ja-JP" altLang="en-US" smtClean="0"/>
              <a:t>2023/3/27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29902692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en-US" altLang="ja-JP"/>
          </a:p>
        </p:txBody>
      </p:sp>
      <p:sp>
        <p:nvSpPr>
          <p:cNvPr id="3" name="フッター プレースホルダー 2"/>
          <p:cNvSpPr>
            <a:spLocks noGrp="1"/>
          </p:cNvSpPr>
          <p:nvPr>
            <p:ph type="ftr" sz="quarter" idx="11"/>
          </p:nvPr>
        </p:nvSpPr>
        <p:spPr/>
        <p:txBody>
          <a:bodyPr/>
          <a:lstStyle/>
          <a:p>
            <a:endParaRPr lang="en-US" altLang="ja-JP"/>
          </a:p>
        </p:txBody>
      </p:sp>
      <p:sp>
        <p:nvSpPr>
          <p:cNvPr id="4" name="スライド番号プレースホルダー 3"/>
          <p:cNvSpPr>
            <a:spLocks noGrp="1"/>
          </p:cNvSpPr>
          <p:nvPr>
            <p:ph type="sldNum" sz="quarter" idx="12"/>
          </p:nvPr>
        </p:nvSpPr>
        <p:spPr/>
        <p:txBody>
          <a:bodyPr/>
          <a:lstStyle/>
          <a:p>
            <a:fld id="{87A87649-965F-411F-984B-265B755B2FBA}" type="slidenum">
              <a:rPr lang="en-US" altLang="ja-JP" smtClean="0"/>
              <a:pPr/>
              <a:t>‹#›</a:t>
            </a:fld>
            <a:endParaRPr lang="en-US" altLang="ja-JP"/>
          </a:p>
        </p:txBody>
      </p:sp>
    </p:spTree>
    <p:extLst>
      <p:ext uri="{BB962C8B-B14F-4D97-AF65-F5344CB8AC3E}">
        <p14:creationId xmlns:p14="http://schemas.microsoft.com/office/powerpoint/2010/main" val="31064555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en-US" altLang="ja-JP"/>
          </a:p>
        </p:txBody>
      </p:sp>
      <p:sp>
        <p:nvSpPr>
          <p:cNvPr id="6" name="フッター プレースホルダー 5"/>
          <p:cNvSpPr>
            <a:spLocks noGrp="1"/>
          </p:cNvSpPr>
          <p:nvPr>
            <p:ph type="ftr" sz="quarter" idx="11"/>
          </p:nvPr>
        </p:nvSpPr>
        <p:spPr/>
        <p:txBody>
          <a:bodyPr/>
          <a:lstStyle/>
          <a:p>
            <a:endParaRPr lang="en-US" altLang="ja-JP"/>
          </a:p>
        </p:txBody>
      </p:sp>
      <p:sp>
        <p:nvSpPr>
          <p:cNvPr id="7" name="スライド番号プレースホルダー 6"/>
          <p:cNvSpPr>
            <a:spLocks noGrp="1"/>
          </p:cNvSpPr>
          <p:nvPr>
            <p:ph type="sldNum" sz="quarter" idx="12"/>
          </p:nvPr>
        </p:nvSpPr>
        <p:spPr/>
        <p:txBody>
          <a:bodyPr/>
          <a:lstStyle/>
          <a:p>
            <a:fld id="{C93C3FBD-080C-4B93-8754-E7D17EA7A2EB}" type="slidenum">
              <a:rPr lang="en-US" altLang="ja-JP" smtClean="0"/>
              <a:pPr/>
              <a:t>‹#›</a:t>
            </a:fld>
            <a:endParaRPr lang="en-US" altLang="ja-JP"/>
          </a:p>
        </p:txBody>
      </p:sp>
    </p:spTree>
    <p:extLst>
      <p:ext uri="{BB962C8B-B14F-4D97-AF65-F5344CB8AC3E}">
        <p14:creationId xmlns:p14="http://schemas.microsoft.com/office/powerpoint/2010/main" val="39876938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en-US" altLang="ja-JP"/>
          </a:p>
        </p:txBody>
      </p:sp>
      <p:sp>
        <p:nvSpPr>
          <p:cNvPr id="6" name="フッター プレースホルダー 5"/>
          <p:cNvSpPr>
            <a:spLocks noGrp="1"/>
          </p:cNvSpPr>
          <p:nvPr>
            <p:ph type="ftr" sz="quarter" idx="11"/>
          </p:nvPr>
        </p:nvSpPr>
        <p:spPr/>
        <p:txBody>
          <a:bodyPr/>
          <a:lstStyle/>
          <a:p>
            <a:endParaRPr lang="en-US" altLang="ja-JP"/>
          </a:p>
        </p:txBody>
      </p:sp>
      <p:sp>
        <p:nvSpPr>
          <p:cNvPr id="7" name="スライド番号プレースホルダー 6"/>
          <p:cNvSpPr>
            <a:spLocks noGrp="1"/>
          </p:cNvSpPr>
          <p:nvPr>
            <p:ph type="sldNum" sz="quarter" idx="12"/>
          </p:nvPr>
        </p:nvSpPr>
        <p:spPr/>
        <p:txBody>
          <a:bodyPr/>
          <a:lstStyle/>
          <a:p>
            <a:fld id="{60D3FF0A-D06F-41A7-9992-505273971CE2}" type="slidenum">
              <a:rPr lang="en-US" altLang="ja-JP" smtClean="0"/>
              <a:pPr/>
              <a:t>‹#›</a:t>
            </a:fld>
            <a:endParaRPr lang="en-US" altLang="ja-JP"/>
          </a:p>
        </p:txBody>
      </p:sp>
    </p:spTree>
    <p:extLst>
      <p:ext uri="{BB962C8B-B14F-4D97-AF65-F5344CB8AC3E}">
        <p14:creationId xmlns:p14="http://schemas.microsoft.com/office/powerpoint/2010/main" val="42116422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en-US" altLang="ja-JP"/>
          </a:p>
        </p:txBody>
      </p:sp>
      <p:sp>
        <p:nvSpPr>
          <p:cNvPr id="5" name="フッター プレースホルダー 4"/>
          <p:cNvSpPr>
            <a:spLocks noGrp="1"/>
          </p:cNvSpPr>
          <p:nvPr>
            <p:ph type="ftr" sz="quarter" idx="11"/>
          </p:nvPr>
        </p:nvSpPr>
        <p:spPr/>
        <p:txBody>
          <a:bodyPr/>
          <a:lstStyle/>
          <a:p>
            <a:endParaRPr lang="en-US" altLang="ja-JP"/>
          </a:p>
        </p:txBody>
      </p:sp>
      <p:sp>
        <p:nvSpPr>
          <p:cNvPr id="6" name="スライド番号プレースホルダー 5"/>
          <p:cNvSpPr>
            <a:spLocks noGrp="1"/>
          </p:cNvSpPr>
          <p:nvPr>
            <p:ph type="sldNum" sz="quarter" idx="12"/>
          </p:nvPr>
        </p:nvSpPr>
        <p:spPr/>
        <p:txBody>
          <a:bodyPr/>
          <a:lstStyle/>
          <a:p>
            <a:fld id="{C49D8D6B-362E-4C2D-A6DC-04D606DC47DC}" type="slidenum">
              <a:rPr lang="en-US" altLang="ja-JP" smtClean="0"/>
              <a:pPr/>
              <a:t>‹#›</a:t>
            </a:fld>
            <a:endParaRPr lang="en-US" altLang="ja-JP"/>
          </a:p>
        </p:txBody>
      </p:sp>
    </p:spTree>
    <p:extLst>
      <p:ext uri="{BB962C8B-B14F-4D97-AF65-F5344CB8AC3E}">
        <p14:creationId xmlns:p14="http://schemas.microsoft.com/office/powerpoint/2010/main" val="8339434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en-US" altLang="ja-JP"/>
          </a:p>
        </p:txBody>
      </p:sp>
      <p:sp>
        <p:nvSpPr>
          <p:cNvPr id="5" name="フッター プレースホルダー 4"/>
          <p:cNvSpPr>
            <a:spLocks noGrp="1"/>
          </p:cNvSpPr>
          <p:nvPr>
            <p:ph type="ftr" sz="quarter" idx="11"/>
          </p:nvPr>
        </p:nvSpPr>
        <p:spPr/>
        <p:txBody>
          <a:bodyPr/>
          <a:lstStyle/>
          <a:p>
            <a:endParaRPr lang="en-US" altLang="ja-JP"/>
          </a:p>
        </p:txBody>
      </p:sp>
      <p:sp>
        <p:nvSpPr>
          <p:cNvPr id="6" name="スライド番号プレースホルダー 5"/>
          <p:cNvSpPr>
            <a:spLocks noGrp="1"/>
          </p:cNvSpPr>
          <p:nvPr>
            <p:ph type="sldNum" sz="quarter" idx="12"/>
          </p:nvPr>
        </p:nvSpPr>
        <p:spPr/>
        <p:txBody>
          <a:bodyPr/>
          <a:lstStyle/>
          <a:p>
            <a:fld id="{7AFC0FB5-2390-4D89-951B-23E3806B9A96}" type="slidenum">
              <a:rPr lang="en-US" altLang="ja-JP" smtClean="0"/>
              <a:pPr/>
              <a:t>‹#›</a:t>
            </a:fld>
            <a:endParaRPr lang="en-US" altLang="ja-JP"/>
          </a:p>
        </p:txBody>
      </p:sp>
    </p:spTree>
    <p:extLst>
      <p:ext uri="{BB962C8B-B14F-4D97-AF65-F5344CB8AC3E}">
        <p14:creationId xmlns:p14="http://schemas.microsoft.com/office/powerpoint/2010/main" val="456144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3E99459-8F23-4C67-A57C-2EF2FF84DA1E}" type="datetimeFigureOut">
              <a:rPr kumimoji="1" lang="ja-JP" altLang="en-US" smtClean="0"/>
              <a:t>2023/3/27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1833386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3E99459-8F23-4C67-A57C-2EF2FF84DA1E}" type="datetimeFigureOut">
              <a:rPr kumimoji="1" lang="ja-JP" altLang="en-US" smtClean="0"/>
              <a:t>2023/3/27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1920181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3E99459-8F23-4C67-A57C-2EF2FF84DA1E}" type="datetimeFigureOut">
              <a:rPr kumimoji="1" lang="ja-JP" altLang="en-US" smtClean="0"/>
              <a:t>2023/3/27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3814337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3E99459-8F23-4C67-A57C-2EF2FF84DA1E}" type="datetimeFigureOut">
              <a:rPr kumimoji="1" lang="ja-JP" altLang="en-US" smtClean="0"/>
              <a:t>2023/3/27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3641006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3E99459-8F23-4C67-A57C-2EF2FF84DA1E}" type="datetimeFigureOut">
              <a:rPr kumimoji="1" lang="ja-JP" altLang="en-US" smtClean="0"/>
              <a:t>2023/3/27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1673103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E99459-8F23-4C67-A57C-2EF2FF84DA1E}" type="datetimeFigureOut">
              <a:rPr kumimoji="1" lang="ja-JP" altLang="en-US" smtClean="0"/>
              <a:t>2023/3/27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402770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ltLang="ja-JP">
              <a:solidFill>
                <a:prstClr val="black">
                  <a:tint val="75000"/>
                </a:prstClr>
              </a:solidFill>
              <a:latin typeface="Arial" charset="0"/>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ltLang="ja-JP">
              <a:solidFill>
                <a:prstClr val="black">
                  <a:tint val="75000"/>
                </a:prstClr>
              </a:solidFill>
              <a:latin typeface="Arial" charset="0"/>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42553907-0251-4DD3-BBA6-A8B2F0858065}" type="slidenum">
              <a:rPr lang="en-US" altLang="ja-JP" smtClean="0">
                <a:solidFill>
                  <a:prstClr val="black">
                    <a:tint val="75000"/>
                  </a:prstClr>
                </a:solidFill>
                <a:latin typeface="Arial" charset="0"/>
              </a:rPr>
              <a:pPr fontAlgn="base">
                <a:spcBef>
                  <a:spcPct val="0"/>
                </a:spcBef>
                <a:spcAft>
                  <a:spcPct val="0"/>
                </a:spcAft>
              </a:pPr>
              <a:t>‹#›</a:t>
            </a:fld>
            <a:endParaRPr lang="en-US" altLang="ja-JP">
              <a:solidFill>
                <a:prstClr val="black">
                  <a:tint val="75000"/>
                </a:prstClr>
              </a:solidFill>
              <a:latin typeface="Arial" charset="0"/>
            </a:endParaRPr>
          </a:p>
        </p:txBody>
      </p:sp>
    </p:spTree>
    <p:extLst>
      <p:ext uri="{BB962C8B-B14F-4D97-AF65-F5344CB8AC3E}">
        <p14:creationId xmlns:p14="http://schemas.microsoft.com/office/powerpoint/2010/main" val="3849465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ＭＳ Ｐゴシック" pitchFamily="50" charset="-128"/>
              </a:defRPr>
            </a:lvl1pPr>
          </a:lstStyle>
          <a:p>
            <a:pPr fontAlgn="base">
              <a:spcBef>
                <a:spcPct val="0"/>
              </a:spcBef>
              <a:spcAft>
                <a:spcPct val="0"/>
              </a:spcAft>
              <a:defRPr/>
            </a:pPr>
            <a:fld id="{167D5EF9-8DD2-4BF3-A965-18B8DFA301F2}" type="datetimeFigureOut">
              <a:rPr lang="ja-JP" altLang="en-US">
                <a:solidFill>
                  <a:prstClr val="black">
                    <a:tint val="75000"/>
                  </a:prstClr>
                </a:solidFill>
                <a:latin typeface="Lucida Sans Unicode" pitchFamily="34" charset="0"/>
              </a:rPr>
              <a:pPr fontAlgn="base">
                <a:spcBef>
                  <a:spcPct val="0"/>
                </a:spcBef>
                <a:spcAft>
                  <a:spcPct val="0"/>
                </a:spcAft>
                <a:defRPr/>
              </a:pPr>
              <a:t>2023/3/27</a:t>
            </a:fld>
            <a:endParaRPr lang="ja-JP" altLang="en-US">
              <a:solidFill>
                <a:prstClr val="black">
                  <a:tint val="75000"/>
                </a:prstClr>
              </a:solidFill>
              <a:latin typeface="Lucida Sans Unicode" pitchFamily="34" charset="0"/>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ＭＳ Ｐゴシック" pitchFamily="50" charset="-128"/>
              </a:defRPr>
            </a:lvl1pPr>
          </a:lstStyle>
          <a:p>
            <a:pPr fontAlgn="base">
              <a:spcBef>
                <a:spcPct val="0"/>
              </a:spcBef>
              <a:spcAft>
                <a:spcPct val="0"/>
              </a:spcAft>
              <a:defRPr/>
            </a:pPr>
            <a:endParaRPr lang="ja-JP" altLang="en-US">
              <a:solidFill>
                <a:prstClr val="black">
                  <a:tint val="75000"/>
                </a:prstClr>
              </a:solidFill>
              <a:latin typeface="Lucida Sans Unicode" pitchFamily="34" charset="0"/>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ＭＳ Ｐゴシック" pitchFamily="50" charset="-128"/>
              </a:defRPr>
            </a:lvl1pPr>
          </a:lstStyle>
          <a:p>
            <a:pPr fontAlgn="base">
              <a:spcBef>
                <a:spcPct val="0"/>
              </a:spcBef>
              <a:spcAft>
                <a:spcPct val="0"/>
              </a:spcAft>
              <a:defRPr/>
            </a:pPr>
            <a:fld id="{814D6674-0777-4157-8D60-52451342A3B4}" type="slidenum">
              <a:rPr lang="ja-JP" altLang="en-US">
                <a:solidFill>
                  <a:prstClr val="black">
                    <a:tint val="75000"/>
                  </a:prstClr>
                </a:solidFill>
                <a:latin typeface="Lucida Sans Unicode" pitchFamily="34" charset="0"/>
              </a:rPr>
              <a:pPr fontAlgn="base">
                <a:spcBef>
                  <a:spcPct val="0"/>
                </a:spcBef>
                <a:spcAft>
                  <a:spcPct val="0"/>
                </a:spcAft>
                <a:defRPr/>
              </a:pPr>
              <a:t>‹#›</a:t>
            </a:fld>
            <a:endParaRPr lang="ja-JP" altLang="en-US">
              <a:solidFill>
                <a:prstClr val="black">
                  <a:tint val="75000"/>
                </a:prstClr>
              </a:solidFill>
              <a:latin typeface="Lucida Sans Unicode" pitchFamily="34" charset="0"/>
            </a:endParaRPr>
          </a:p>
        </p:txBody>
      </p:sp>
    </p:spTree>
    <p:extLst>
      <p:ext uri="{BB962C8B-B14F-4D97-AF65-F5344CB8AC3E}">
        <p14:creationId xmlns:p14="http://schemas.microsoft.com/office/powerpoint/2010/main" val="105783604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553907-0251-4DD3-BBA6-A8B2F0858065}" type="slidenum">
              <a:rPr lang="en-US" altLang="ja-JP" smtClean="0"/>
              <a:pPr/>
              <a:t>‹#›</a:t>
            </a:fld>
            <a:endParaRPr lang="en-US" altLang="ja-JP"/>
          </a:p>
        </p:txBody>
      </p:sp>
    </p:spTree>
    <p:extLst>
      <p:ext uri="{BB962C8B-B14F-4D97-AF65-F5344CB8AC3E}">
        <p14:creationId xmlns:p14="http://schemas.microsoft.com/office/powerpoint/2010/main" val="92514111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5.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テキスト ボックス 1"/>
          <p:cNvSpPr txBox="1">
            <a:spLocks noChangeArrowheads="1"/>
          </p:cNvSpPr>
          <p:nvPr/>
        </p:nvSpPr>
        <p:spPr bwMode="auto">
          <a:xfrm>
            <a:off x="-2" y="233318"/>
            <a:ext cx="925251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Tx/>
              <a:buNone/>
            </a:pPr>
            <a:r>
              <a:rPr lang="ja-JP" altLang="en-US" sz="5400" dirty="0">
                <a:solidFill>
                  <a:schemeClr val="accent6">
                    <a:lumMod val="75000"/>
                  </a:schemeClr>
                </a:solidFill>
                <a:latin typeface="HG創英角ﾎﾟｯﾌﾟ体" pitchFamily="49" charset="-128"/>
                <a:ea typeface="HG創英角ﾎﾟｯﾌﾟ体" pitchFamily="49" charset="-128"/>
              </a:rPr>
              <a:t>じしん</a:t>
            </a:r>
            <a:r>
              <a:rPr lang="ja-JP" altLang="en-US" sz="5400" dirty="0">
                <a:solidFill>
                  <a:prstClr val="black"/>
                </a:solidFill>
                <a:latin typeface="HG創英角ﾎﾟｯﾌﾟ体" pitchFamily="49" charset="-128"/>
                <a:ea typeface="HG創英角ﾎﾟｯﾌﾟ体" pitchFamily="49" charset="-128"/>
              </a:rPr>
              <a:t>や</a:t>
            </a:r>
            <a:r>
              <a:rPr lang="ja-JP" altLang="en-US" sz="5400" dirty="0">
                <a:solidFill>
                  <a:srgbClr val="00B0F0"/>
                </a:solidFill>
                <a:latin typeface="HG創英角ﾎﾟｯﾌﾟ体" pitchFamily="49" charset="-128"/>
                <a:ea typeface="HG創英角ﾎﾟｯﾌﾟ体" pitchFamily="49" charset="-128"/>
              </a:rPr>
              <a:t>つなみ</a:t>
            </a:r>
            <a:r>
              <a:rPr lang="ja-JP" altLang="en-US" sz="5400" dirty="0">
                <a:solidFill>
                  <a:prstClr val="black"/>
                </a:solidFill>
                <a:latin typeface="HG創英角ﾎﾟｯﾌﾟ体" pitchFamily="49" charset="-128"/>
                <a:ea typeface="HG創英角ﾎﾟｯﾌﾟ体" pitchFamily="49" charset="-128"/>
              </a:rPr>
              <a:t>から</a:t>
            </a:r>
            <a:endParaRPr lang="en-US" altLang="ja-JP" sz="5400" dirty="0">
              <a:solidFill>
                <a:prstClr val="black"/>
              </a:solidFill>
              <a:latin typeface="HG創英角ﾎﾟｯﾌﾟ体" pitchFamily="49" charset="-128"/>
              <a:ea typeface="HG創英角ﾎﾟｯﾌﾟ体" pitchFamily="49" charset="-128"/>
            </a:endParaRPr>
          </a:p>
          <a:p>
            <a:pPr algn="ctr" eaLnBrk="1" fontAlgn="base" hangingPunct="1">
              <a:spcBef>
                <a:spcPct val="0"/>
              </a:spcBef>
              <a:spcAft>
                <a:spcPct val="0"/>
              </a:spcAft>
              <a:buFontTx/>
              <a:buNone/>
            </a:pPr>
            <a:r>
              <a:rPr lang="ja-JP" altLang="en-US" sz="5400" dirty="0">
                <a:solidFill>
                  <a:prstClr val="black"/>
                </a:solidFill>
                <a:latin typeface="HG創英角ﾎﾟｯﾌﾟ体" pitchFamily="49" charset="-128"/>
                <a:ea typeface="HG創英角ﾎﾟｯﾌﾟ体" pitchFamily="49" charset="-128"/>
              </a:rPr>
              <a:t>いのちを</a:t>
            </a:r>
            <a:r>
              <a:rPr lang="ja-JP" altLang="en-US" sz="5400" dirty="0" smtClean="0">
                <a:solidFill>
                  <a:prstClr val="black"/>
                </a:solidFill>
                <a:latin typeface="HG創英角ﾎﾟｯﾌﾟ体" pitchFamily="49" charset="-128"/>
                <a:ea typeface="HG創英角ﾎﾟｯﾌﾟ体" pitchFamily="49" charset="-128"/>
              </a:rPr>
              <a:t>まもるため</a:t>
            </a:r>
            <a:r>
              <a:rPr lang="ja-JP" altLang="en-US" sz="5400" dirty="0">
                <a:solidFill>
                  <a:prstClr val="black"/>
                </a:solidFill>
                <a:latin typeface="HG創英角ﾎﾟｯﾌﾟ体" pitchFamily="49" charset="-128"/>
                <a:ea typeface="HG創英角ﾎﾟｯﾌﾟ体" pitchFamily="49" charset="-128"/>
              </a:rPr>
              <a:t>に</a:t>
            </a:r>
          </a:p>
        </p:txBody>
      </p:sp>
      <p:pic>
        <p:nvPicPr>
          <p:cNvPr id="7"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1601" y="3557214"/>
            <a:ext cx="4229311" cy="3243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3"/>
          <p:cNvSpPr txBox="1">
            <a:spLocks noChangeArrowheads="1"/>
          </p:cNvSpPr>
          <p:nvPr/>
        </p:nvSpPr>
        <p:spPr>
          <a:xfrm>
            <a:off x="801580" y="1987644"/>
            <a:ext cx="7704856" cy="1584176"/>
          </a:xfrm>
          <a:prstGeom prst="rect">
            <a:avLst/>
          </a:prstGeom>
          <a:ln>
            <a:noFill/>
          </a:ln>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4000" dirty="0">
                <a:solidFill>
                  <a:srgbClr val="9A0000"/>
                </a:solidFill>
                <a:latin typeface="HG丸ｺﾞｼｯｸM-PRO" panose="020F0600000000000000" pitchFamily="50" charset="-128"/>
                <a:ea typeface="HG丸ｺﾞｼｯｸM-PRO" panose="020F0600000000000000" pitchFamily="50" charset="-128"/>
              </a:rPr>
              <a:t>〇〇〇　小学校　</a:t>
            </a:r>
            <a:endParaRPr lang="en-US" altLang="ja-JP" sz="4000" dirty="0">
              <a:solidFill>
                <a:srgbClr val="9A0000"/>
              </a:solidFill>
              <a:latin typeface="HG丸ｺﾞｼｯｸM-PRO" panose="020F0600000000000000" pitchFamily="50" charset="-128"/>
              <a:ea typeface="HG丸ｺﾞｼｯｸM-PRO" panose="020F0600000000000000" pitchFamily="50" charset="-128"/>
            </a:endParaRPr>
          </a:p>
          <a:p>
            <a:r>
              <a:rPr lang="ja-JP" altLang="en-US" sz="4000" dirty="0" smtClean="0">
                <a:solidFill>
                  <a:srgbClr val="9A0000"/>
                </a:solidFill>
                <a:latin typeface="HG丸ｺﾞｼｯｸM-PRO" panose="020F0600000000000000" pitchFamily="50" charset="-128"/>
                <a:ea typeface="HG丸ｺﾞｼｯｸM-PRO" panose="020F0600000000000000" pitchFamily="50" charset="-128"/>
              </a:rPr>
              <a:t>１</a:t>
            </a:r>
            <a:r>
              <a:rPr lang="ja-JP" altLang="en-US" sz="4000" dirty="0">
                <a:solidFill>
                  <a:srgbClr val="9A0000"/>
                </a:solidFill>
                <a:latin typeface="HG丸ｺﾞｼｯｸM-PRO" panose="020F0600000000000000" pitchFamily="50" charset="-128"/>
                <a:ea typeface="HG丸ｺﾞｼｯｸM-PRO" panose="020F0600000000000000" pitchFamily="50" charset="-128"/>
              </a:rPr>
              <a:t>年生</a:t>
            </a:r>
            <a:endParaRPr lang="ja-JP" altLang="ja-JP" sz="4000" dirty="0">
              <a:solidFill>
                <a:srgbClr val="9A0000"/>
              </a:solidFill>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6376624" y="6240085"/>
            <a:ext cx="2167581" cy="338554"/>
          </a:xfrm>
          <a:prstGeom prst="rect">
            <a:avLst/>
          </a:prstGeom>
          <a:noFill/>
        </p:spPr>
        <p:txBody>
          <a:bodyPr wrap="none" rtlCol="0">
            <a:spAutoFit/>
          </a:bodyPr>
          <a:lstStyle/>
          <a:p>
            <a:r>
              <a:rPr lang="ja-JP" altLang="en-US" sz="1600" dirty="0"/>
              <a:t>大阪管区気象台　作成</a:t>
            </a:r>
          </a:p>
        </p:txBody>
      </p:sp>
      <p:sp>
        <p:nvSpPr>
          <p:cNvPr id="10" name="テキスト ボックス 9"/>
          <p:cNvSpPr txBox="1"/>
          <p:nvPr/>
        </p:nvSpPr>
        <p:spPr>
          <a:xfrm>
            <a:off x="6376624" y="6131872"/>
            <a:ext cx="1672253" cy="215444"/>
          </a:xfrm>
          <a:prstGeom prst="rect">
            <a:avLst/>
          </a:prstGeom>
          <a:noFill/>
        </p:spPr>
        <p:txBody>
          <a:bodyPr wrap="none" rtlCol="0">
            <a:spAutoFit/>
          </a:bodyPr>
          <a:lstStyle/>
          <a:p>
            <a:r>
              <a:rPr kumimoji="1" lang="ja-JP" altLang="en-US" sz="800" dirty="0"/>
              <a:t>おお </a:t>
            </a:r>
            <a:r>
              <a:rPr kumimoji="1" lang="ja-JP" altLang="en-US" sz="800" dirty="0" err="1"/>
              <a:t>さ</a:t>
            </a:r>
            <a:r>
              <a:rPr kumimoji="1" lang="ja-JP" altLang="en-US" sz="800" dirty="0"/>
              <a:t>かかん   く      き  しょうだい </a:t>
            </a:r>
          </a:p>
        </p:txBody>
      </p:sp>
    </p:spTree>
    <p:extLst>
      <p:ext uri="{BB962C8B-B14F-4D97-AF65-F5344CB8AC3E}">
        <p14:creationId xmlns:p14="http://schemas.microsoft.com/office/powerpoint/2010/main" val="2032500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290512" y="438150"/>
            <a:ext cx="8562975" cy="5981700"/>
          </a:xfrm>
          <a:prstGeom prst="rect">
            <a:avLst/>
          </a:prstGeom>
        </p:spPr>
      </p:pic>
      <p:sp>
        <p:nvSpPr>
          <p:cNvPr id="3" name="テキスト ボックス 2"/>
          <p:cNvSpPr txBox="1"/>
          <p:nvPr/>
        </p:nvSpPr>
        <p:spPr>
          <a:xfrm>
            <a:off x="827584" y="6118528"/>
            <a:ext cx="2031325" cy="215444"/>
          </a:xfrm>
          <a:prstGeom prst="rect">
            <a:avLst/>
          </a:prstGeom>
          <a:noFill/>
        </p:spPr>
        <p:txBody>
          <a:bodyPr wrap="none" rtlCol="0">
            <a:spAutoFit/>
          </a:bodyPr>
          <a:lstStyle/>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仙台管区気象台作成</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「防災紙芝居」より</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367963" y="188640"/>
            <a:ext cx="8408071" cy="769441"/>
          </a:xfrm>
          <a:prstGeom prst="rect">
            <a:avLst/>
          </a:prstGeom>
          <a:solidFill>
            <a:schemeClr val="accent6">
              <a:lumMod val="20000"/>
              <a:lumOff val="80000"/>
            </a:schemeClr>
          </a:solidFill>
        </p:spPr>
        <p:txBody>
          <a:bodyPr wrap="none" rtlCol="0">
            <a:spAutoFit/>
          </a:bodyPr>
          <a:lstStyle/>
          <a:p>
            <a:r>
              <a:rPr kumimoji="1" lang="ja-JP" altLang="en-US" sz="4400" dirty="0"/>
              <a:t>①　みんな、つなみから </a:t>
            </a:r>
            <a:r>
              <a:rPr kumimoji="1" lang="ja-JP" altLang="en-US" sz="4400" dirty="0">
                <a:solidFill>
                  <a:srgbClr val="FF0000"/>
                </a:solidFill>
              </a:rPr>
              <a:t>にげよう</a:t>
            </a:r>
            <a:r>
              <a:rPr kumimoji="1" lang="ja-JP" altLang="en-US" sz="4400" dirty="0"/>
              <a:t>！</a:t>
            </a:r>
          </a:p>
        </p:txBody>
      </p:sp>
    </p:spTree>
    <p:extLst>
      <p:ext uri="{BB962C8B-B14F-4D97-AF65-F5344CB8AC3E}">
        <p14:creationId xmlns:p14="http://schemas.microsoft.com/office/powerpoint/2010/main" val="2493366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16632"/>
            <a:ext cx="8856984" cy="6642738"/>
          </a:xfrm>
          <a:prstGeom prst="rect">
            <a:avLst/>
          </a:prstGeom>
        </p:spPr>
      </p:pic>
      <p:sp>
        <p:nvSpPr>
          <p:cNvPr id="9" name="テキスト ボックス 8"/>
          <p:cNvSpPr txBox="1"/>
          <p:nvPr/>
        </p:nvSpPr>
        <p:spPr>
          <a:xfrm>
            <a:off x="7884368" y="6381328"/>
            <a:ext cx="838691" cy="2308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Arial" charset="0"/>
                <a:ea typeface="ＭＳ Ｐゴシック"/>
                <a:cs typeface="+mn-cs"/>
              </a:rPr>
              <a:t>気象庁　提供</a:t>
            </a:r>
          </a:p>
        </p:txBody>
      </p:sp>
    </p:spTree>
    <p:extLst>
      <p:ext uri="{BB962C8B-B14F-4D97-AF65-F5344CB8AC3E}">
        <p14:creationId xmlns:p14="http://schemas.microsoft.com/office/powerpoint/2010/main" val="3526498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1263" y="2584844"/>
            <a:ext cx="5105233" cy="4181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16632"/>
            <a:ext cx="5184576" cy="4021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p:cNvSpPr txBox="1"/>
          <p:nvPr/>
        </p:nvSpPr>
        <p:spPr>
          <a:xfrm>
            <a:off x="467544" y="3789040"/>
            <a:ext cx="838691" cy="2308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Arial" charset="0"/>
                <a:ea typeface="ＭＳ Ｐゴシック" pitchFamily="50" charset="-128"/>
                <a:cs typeface="+mn-cs"/>
              </a:rPr>
              <a:t>気象庁　提供</a:t>
            </a:r>
            <a:endParaRPr kumimoji="1" lang="ja-JP" altLang="en-US" sz="9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endParaRPr>
          </a:p>
        </p:txBody>
      </p:sp>
      <p:sp>
        <p:nvSpPr>
          <p:cNvPr id="9" name="テキスト ボックス 8"/>
          <p:cNvSpPr txBox="1"/>
          <p:nvPr/>
        </p:nvSpPr>
        <p:spPr>
          <a:xfrm>
            <a:off x="8197805" y="6438528"/>
            <a:ext cx="838691" cy="2308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rPr>
              <a:t>気象庁　提供</a:t>
            </a:r>
          </a:p>
        </p:txBody>
      </p:sp>
    </p:spTree>
    <p:extLst>
      <p:ext uri="{BB962C8B-B14F-4D97-AF65-F5344CB8AC3E}">
        <p14:creationId xmlns:p14="http://schemas.microsoft.com/office/powerpoint/2010/main" val="170033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48806" y="445334"/>
            <a:ext cx="8990419" cy="6047926"/>
          </a:xfrm>
          <a:prstGeom prst="rect">
            <a:avLst/>
          </a:prstGeom>
        </p:spPr>
      </p:pic>
      <p:pic>
        <p:nvPicPr>
          <p:cNvPr id="5" name="図 4"/>
          <p:cNvPicPr>
            <a:picLocks noChangeAspect="1"/>
          </p:cNvPicPr>
          <p:nvPr/>
        </p:nvPicPr>
        <p:blipFill>
          <a:blip r:embed="rId4"/>
          <a:stretch>
            <a:fillRect/>
          </a:stretch>
        </p:blipFill>
        <p:spPr>
          <a:xfrm>
            <a:off x="48806" y="623743"/>
            <a:ext cx="9038545" cy="5869517"/>
          </a:xfrm>
          <a:prstGeom prst="rect">
            <a:avLst/>
          </a:prstGeom>
        </p:spPr>
      </p:pic>
      <p:sp>
        <p:nvSpPr>
          <p:cNvPr id="3" name="テキスト ボックス 2"/>
          <p:cNvSpPr txBox="1"/>
          <p:nvPr/>
        </p:nvSpPr>
        <p:spPr>
          <a:xfrm>
            <a:off x="7007900" y="692696"/>
            <a:ext cx="2031325" cy="215444"/>
          </a:xfrm>
          <a:prstGeom prst="rect">
            <a:avLst/>
          </a:prstGeom>
          <a:noFill/>
        </p:spPr>
        <p:txBody>
          <a:bodyPr wrap="none" rtlCol="0">
            <a:spAutoFit/>
          </a:bodyPr>
          <a:lstStyle/>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仙台管区気象台作成</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「防災紙芝居」より</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33361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79512" y="829866"/>
            <a:ext cx="3672408" cy="3672408"/>
          </a:xfrm>
          <a:prstGeom prst="rect">
            <a:avLst/>
          </a:prstGeom>
        </p:spPr>
      </p:pic>
      <p:sp>
        <p:nvSpPr>
          <p:cNvPr id="2" name="テキスト ボックス 1"/>
          <p:cNvSpPr txBox="1"/>
          <p:nvPr/>
        </p:nvSpPr>
        <p:spPr>
          <a:xfrm>
            <a:off x="50943" y="4653136"/>
            <a:ext cx="9110187" cy="1938992"/>
          </a:xfrm>
          <a:prstGeom prst="rect">
            <a:avLst/>
          </a:prstGeom>
          <a:noFill/>
        </p:spPr>
        <p:txBody>
          <a:bodyPr wrap="none" rtlCol="0">
            <a:spAutoFit/>
          </a:bodyPr>
          <a:lstStyle/>
          <a:p>
            <a:pPr algn="ctr"/>
            <a:r>
              <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児童の</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学校</a:t>
            </a:r>
            <a:r>
              <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での様子の写真をここに貼り付けてください</a:t>
            </a:r>
            <a:endParaRPr kumimoji="1"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（文字のおけいこ、運動会でのかけっこ、ダンス、発表会</a:t>
            </a:r>
            <a:r>
              <a:rPr kumimoji="1"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など）</a:t>
            </a:r>
            <a:endParaRPr kumimoji="1"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図 3"/>
          <p:cNvPicPr>
            <a:picLocks noChangeAspect="1"/>
          </p:cNvPicPr>
          <p:nvPr/>
        </p:nvPicPr>
        <p:blipFill>
          <a:blip r:embed="rId4"/>
          <a:stretch>
            <a:fillRect/>
          </a:stretch>
        </p:blipFill>
        <p:spPr>
          <a:xfrm>
            <a:off x="6084168" y="476672"/>
            <a:ext cx="2441426" cy="2441426"/>
          </a:xfrm>
          <a:prstGeom prst="rect">
            <a:avLst/>
          </a:prstGeom>
        </p:spPr>
      </p:pic>
    </p:spTree>
    <p:extLst>
      <p:ext uri="{BB962C8B-B14F-4D97-AF65-F5344CB8AC3E}">
        <p14:creationId xmlns:p14="http://schemas.microsoft.com/office/powerpoint/2010/main" val="4290652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780261" y="836712"/>
            <a:ext cx="5739071" cy="1938992"/>
          </a:xfrm>
          <a:prstGeom prst="rect">
            <a:avLst/>
          </a:prstGeom>
        </p:spPr>
        <p:txBody>
          <a:bodyPr wrap="none">
            <a:spAutoFit/>
          </a:bodyPr>
          <a:lstStyle/>
          <a:p>
            <a:pPr algn="ctr">
              <a:defRPr/>
            </a:pPr>
            <a:r>
              <a:rPr lang="ja-JP" altLang="en-US" sz="6000" kern="0" dirty="0">
                <a:solidFill>
                  <a:prstClr val="black"/>
                </a:solidFill>
                <a:latin typeface="HGP創英角ﾎﾟｯﾌﾟ体" pitchFamily="50" charset="-128"/>
                <a:ea typeface="HGP創英角ﾎﾟｯﾌﾟ体" pitchFamily="50" charset="-128"/>
              </a:rPr>
              <a:t>おちついて</a:t>
            </a:r>
            <a:endParaRPr lang="en-US" altLang="ja-JP" sz="6000" kern="0" dirty="0">
              <a:solidFill>
                <a:prstClr val="black"/>
              </a:solidFill>
              <a:latin typeface="HGP創英角ﾎﾟｯﾌﾟ体" pitchFamily="50" charset="-128"/>
              <a:ea typeface="HGP創英角ﾎﾟｯﾌﾟ体" pitchFamily="50" charset="-128"/>
            </a:endParaRPr>
          </a:p>
          <a:p>
            <a:pPr algn="ctr">
              <a:defRPr/>
            </a:pPr>
            <a:r>
              <a:rPr lang="ja-JP" altLang="en-US" sz="6000" kern="0" dirty="0" smtClean="0">
                <a:solidFill>
                  <a:prstClr val="black"/>
                </a:solidFill>
                <a:latin typeface="HGP創英角ﾎﾟｯﾌﾟ体" pitchFamily="50" charset="-128"/>
                <a:ea typeface="HGP創英角ﾎﾟｯﾌﾟ体" pitchFamily="50" charset="-128"/>
              </a:rPr>
              <a:t>じぶんをまもろう</a:t>
            </a:r>
            <a:endParaRPr lang="en-US" altLang="ja-JP" sz="6000" kern="0" dirty="0">
              <a:solidFill>
                <a:prstClr val="black"/>
              </a:solidFill>
              <a:latin typeface="HGP創英角ﾎﾟｯﾌﾟ体" pitchFamily="50" charset="-128"/>
              <a:ea typeface="HGP創英角ﾎﾟｯﾌﾟ体" pitchFamily="50" charset="-128"/>
            </a:endParaRPr>
          </a:p>
        </p:txBody>
      </p:sp>
      <p:sp>
        <p:nvSpPr>
          <p:cNvPr id="5" name="テキスト ボックス 4"/>
          <p:cNvSpPr txBox="1"/>
          <p:nvPr/>
        </p:nvSpPr>
        <p:spPr>
          <a:xfrm>
            <a:off x="7956376" y="6481400"/>
            <a:ext cx="1107996" cy="369332"/>
          </a:xfrm>
          <a:prstGeom prst="rect">
            <a:avLst/>
          </a:prstGeom>
          <a:noFill/>
        </p:spPr>
        <p:txBody>
          <a:bodyPr wrap="none" rtlCol="0">
            <a:spAutoFit/>
          </a:bodyPr>
          <a:lstStyle/>
          <a:p>
            <a:r>
              <a:rPr kumimoji="1" lang="ja-JP" altLang="en-US">
                <a:latin typeface="メイリオ" panose="020B0604030504040204" pitchFamily="50" charset="-128"/>
                <a:ea typeface="メイリオ" panose="020B0604030504040204" pitchFamily="50" charset="-128"/>
                <a:cs typeface="メイリオ" panose="020B0604030504040204" pitchFamily="50" charset="-128"/>
              </a:rPr>
              <a:t>おしまい</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289" y="3068960"/>
            <a:ext cx="2813868" cy="3022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9431" y="4580326"/>
            <a:ext cx="2368873" cy="1707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2951929" y="4883303"/>
            <a:ext cx="576063" cy="276999"/>
          </a:xfrm>
          <a:prstGeom prst="rect">
            <a:avLst/>
          </a:prstGeom>
          <a:noFill/>
        </p:spPr>
        <p:txBody>
          <a:bodyPr wrap="square" rtlCol="0">
            <a:spAutoFit/>
          </a:bodyPr>
          <a:lstStyle/>
          <a:p>
            <a:r>
              <a:rPr kumimoji="1" lang="ja-JP" altLang="en-US" sz="1200">
                <a:latin typeface="メイリオ" panose="020B0604030504040204" pitchFamily="50" charset="-128"/>
                <a:ea typeface="メイリオ" panose="020B0604030504040204" pitchFamily="50" charset="-128"/>
                <a:cs typeface="メイリオ" panose="020B0604030504040204" pitchFamily="50" charset="-128"/>
              </a:rPr>
              <a:t>先生</a:t>
            </a:r>
          </a:p>
        </p:txBody>
      </p:sp>
      <p:sp>
        <p:nvSpPr>
          <p:cNvPr id="8" name="テキスト ボックス 7"/>
          <p:cNvSpPr txBox="1"/>
          <p:nvPr/>
        </p:nvSpPr>
        <p:spPr>
          <a:xfrm>
            <a:off x="2951929" y="6091693"/>
            <a:ext cx="2031325" cy="215444"/>
          </a:xfrm>
          <a:prstGeom prst="rect">
            <a:avLst/>
          </a:prstGeom>
          <a:noFill/>
        </p:spPr>
        <p:txBody>
          <a:bodyPr wrap="none" rtlCol="0">
            <a:spAutoFit/>
          </a:bodyPr>
          <a:lstStyle/>
          <a:p>
            <a:r>
              <a:rPr kumimoji="1" lang="ja-JP" altLang="en-US" sz="800">
                <a:latin typeface="メイリオ" panose="020B0604030504040204" pitchFamily="50" charset="-128"/>
                <a:ea typeface="メイリオ" panose="020B0604030504040204" pitchFamily="50" charset="-128"/>
                <a:cs typeface="メイリオ" panose="020B0604030504040204" pitchFamily="50" charset="-128"/>
              </a:rPr>
              <a:t>仙台管区気象台作成</a:t>
            </a:r>
            <a:r>
              <a:rPr lang="ja-JP" altLang="en-US" sz="800">
                <a:latin typeface="メイリオ" panose="020B0604030504040204" pitchFamily="50" charset="-128"/>
                <a:ea typeface="メイリオ" panose="020B0604030504040204" pitchFamily="50" charset="-128"/>
                <a:cs typeface="メイリオ" panose="020B0604030504040204" pitchFamily="50" charset="-128"/>
              </a:rPr>
              <a:t>「防災紙芝居」より</a:t>
            </a:r>
            <a:endParaRPr kumimoji="1" lang="ja-JP" altLang="en-US" sz="80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4604263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88" y="2555186"/>
            <a:ext cx="8888405"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2711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5439DCFD-AB7B-428F-802A-D287327F1BA1}"/>
              </a:ext>
            </a:extLst>
          </p:cNvPr>
          <p:cNvPicPr>
            <a:picLocks noChangeAspect="1"/>
          </p:cNvPicPr>
          <p:nvPr/>
        </p:nvPicPr>
        <p:blipFill>
          <a:blip r:embed="rId3"/>
          <a:stretch>
            <a:fillRect/>
          </a:stretch>
        </p:blipFill>
        <p:spPr>
          <a:xfrm>
            <a:off x="-9617" y="281155"/>
            <a:ext cx="9144000" cy="6295690"/>
          </a:xfrm>
          <a:prstGeom prst="rect">
            <a:avLst/>
          </a:prstGeom>
        </p:spPr>
      </p:pic>
      <p:pic>
        <p:nvPicPr>
          <p:cNvPr id="2" name="図 1"/>
          <p:cNvPicPr>
            <a:picLocks noChangeAspect="1"/>
          </p:cNvPicPr>
          <p:nvPr/>
        </p:nvPicPr>
        <p:blipFill>
          <a:blip r:embed="rId4"/>
          <a:stretch>
            <a:fillRect/>
          </a:stretch>
        </p:blipFill>
        <p:spPr>
          <a:xfrm>
            <a:off x="11106" y="578646"/>
            <a:ext cx="9123277" cy="5874690"/>
          </a:xfrm>
          <a:prstGeom prst="rect">
            <a:avLst/>
          </a:prstGeom>
        </p:spPr>
      </p:pic>
      <p:sp>
        <p:nvSpPr>
          <p:cNvPr id="3" name="テキスト ボックス 2"/>
          <p:cNvSpPr txBox="1"/>
          <p:nvPr/>
        </p:nvSpPr>
        <p:spPr>
          <a:xfrm>
            <a:off x="131787" y="6066070"/>
            <a:ext cx="2031325" cy="215444"/>
          </a:xfrm>
          <a:prstGeom prst="rect">
            <a:avLst/>
          </a:prstGeom>
          <a:noFill/>
        </p:spPr>
        <p:txBody>
          <a:bodyPr wrap="none" rtlCol="0">
            <a:spAutoFit/>
          </a:bodyPr>
          <a:lstStyle/>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仙台管区気象台作成</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「防災紙芝居」より</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02307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7624" y="332656"/>
            <a:ext cx="6637874" cy="6293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1204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47EC8808-528F-4DB8-98CA-C1A89AA6A904}"/>
              </a:ext>
            </a:extLst>
          </p:cNvPr>
          <p:cNvPicPr>
            <a:picLocks noChangeAspect="1"/>
          </p:cNvPicPr>
          <p:nvPr/>
        </p:nvPicPr>
        <p:blipFill rotWithShape="1">
          <a:blip r:embed="rId3">
            <a:extLst>
              <a:ext uri="{28A0092B-C50C-407E-A947-70E740481C1C}">
                <a14:useLocalDpi xmlns:a14="http://schemas.microsoft.com/office/drawing/2010/main" val="0"/>
              </a:ext>
            </a:extLst>
          </a:blip>
          <a:srcRect t="10114" b="5400"/>
          <a:stretch/>
        </p:blipFill>
        <p:spPr>
          <a:xfrm>
            <a:off x="1763688" y="9785"/>
            <a:ext cx="5484812" cy="6850067"/>
          </a:xfrm>
          <a:prstGeom prst="rect">
            <a:avLst/>
          </a:prstGeom>
        </p:spPr>
      </p:pic>
      <p:sp>
        <p:nvSpPr>
          <p:cNvPr id="5" name="テキスト ボックス 4"/>
          <p:cNvSpPr txBox="1"/>
          <p:nvPr/>
        </p:nvSpPr>
        <p:spPr>
          <a:xfrm>
            <a:off x="31346" y="6381328"/>
            <a:ext cx="5654310" cy="400110"/>
          </a:xfrm>
          <a:prstGeom prst="rect">
            <a:avLst/>
          </a:prstGeom>
          <a:noFill/>
        </p:spPr>
        <p:txBody>
          <a:bodyPr wrap="square" rtlCol="0">
            <a:spAutoFit/>
          </a:bodyPr>
          <a:lstStyle/>
          <a:p>
            <a:pPr fontAlgn="auto">
              <a:spcBef>
                <a:spcPts val="0"/>
              </a:spcBef>
              <a:spcAft>
                <a:spcPts val="0"/>
              </a:spcAft>
            </a:pPr>
            <a:r>
              <a:rPr lang="ja-JP" altLang="en-US" sz="1000" dirty="0">
                <a:latin typeface="Calibri"/>
                <a:ea typeface="ＭＳ Ｐゴシック"/>
              </a:rPr>
              <a:t>気象庁ホームページ　（</a:t>
            </a:r>
            <a:r>
              <a:rPr lang="en-US" altLang="ja-JP" sz="1000" dirty="0">
                <a:latin typeface="Calibri"/>
                <a:ea typeface="ＭＳ Ｐゴシック"/>
              </a:rPr>
              <a:t>http://www.data.jma.go.jp/svd/eqev/data/1995_01_17_hyogonanbu/record/album.html</a:t>
            </a:r>
            <a:r>
              <a:rPr lang="ja-JP" altLang="en-US" sz="1000" dirty="0">
                <a:latin typeface="Calibri"/>
                <a:ea typeface="ＭＳ Ｐゴシック"/>
              </a:rPr>
              <a:t>の図版を掲載</a:t>
            </a:r>
          </a:p>
        </p:txBody>
      </p:sp>
    </p:spTree>
    <p:extLst>
      <p:ext uri="{BB962C8B-B14F-4D97-AF65-F5344CB8AC3E}">
        <p14:creationId xmlns:p14="http://schemas.microsoft.com/office/powerpoint/2010/main" val="215903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2" y="188640"/>
            <a:ext cx="9182003" cy="6346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251520" y="6021288"/>
            <a:ext cx="5654310" cy="400110"/>
          </a:xfrm>
          <a:prstGeom prst="rect">
            <a:avLst/>
          </a:prstGeom>
          <a:noFill/>
        </p:spPr>
        <p:txBody>
          <a:bodyPr wrap="square" rtlCol="0">
            <a:spAutoFit/>
          </a:bodyPr>
          <a:lstStyle/>
          <a:p>
            <a:pPr fontAlgn="auto">
              <a:spcBef>
                <a:spcPts val="0"/>
              </a:spcBef>
              <a:spcAft>
                <a:spcPts val="0"/>
              </a:spcAft>
            </a:pPr>
            <a:r>
              <a:rPr lang="ja-JP" altLang="en-US" sz="1000" dirty="0">
                <a:solidFill>
                  <a:schemeClr val="bg1"/>
                </a:solidFill>
                <a:latin typeface="Calibri"/>
                <a:ea typeface="ＭＳ Ｐゴシック"/>
              </a:rPr>
              <a:t>気象庁ホームページ　（</a:t>
            </a:r>
            <a:r>
              <a:rPr lang="en-US" altLang="ja-JP" sz="1000" dirty="0">
                <a:solidFill>
                  <a:schemeClr val="bg1"/>
                </a:solidFill>
                <a:latin typeface="Calibri"/>
                <a:ea typeface="ＭＳ Ｐゴシック"/>
              </a:rPr>
              <a:t>http://www.data.jma.go.jp/svd/eqev/data/1995_01_17_hyogonanbu/record/album.html</a:t>
            </a:r>
            <a:r>
              <a:rPr lang="ja-JP" altLang="en-US" sz="1000" dirty="0">
                <a:solidFill>
                  <a:schemeClr val="bg1"/>
                </a:solidFill>
                <a:latin typeface="Calibri"/>
                <a:ea typeface="ＭＳ Ｐゴシック"/>
              </a:rPr>
              <a:t>の図版を掲載</a:t>
            </a:r>
          </a:p>
        </p:txBody>
      </p:sp>
    </p:spTree>
    <p:extLst>
      <p:ext uri="{BB962C8B-B14F-4D97-AF65-F5344CB8AC3E}">
        <p14:creationId xmlns:p14="http://schemas.microsoft.com/office/powerpoint/2010/main" val="1393986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1403"/>
            <a:ext cx="9144000" cy="6402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0" y="6323971"/>
            <a:ext cx="5654310" cy="400110"/>
          </a:xfrm>
          <a:prstGeom prst="rect">
            <a:avLst/>
          </a:prstGeom>
          <a:noFill/>
        </p:spPr>
        <p:txBody>
          <a:bodyPr wrap="square" rtlCol="0">
            <a:spAutoFit/>
          </a:bodyPr>
          <a:lstStyle/>
          <a:p>
            <a:pPr fontAlgn="auto">
              <a:spcBef>
                <a:spcPts val="0"/>
              </a:spcBef>
              <a:spcAft>
                <a:spcPts val="0"/>
              </a:spcAft>
            </a:pPr>
            <a:r>
              <a:rPr lang="ja-JP" altLang="en-US" sz="1000" dirty="0">
                <a:solidFill>
                  <a:schemeClr val="bg1"/>
                </a:solidFill>
                <a:latin typeface="Calibri"/>
                <a:ea typeface="ＭＳ Ｐゴシック"/>
              </a:rPr>
              <a:t>気象庁ホームページ　（</a:t>
            </a:r>
            <a:r>
              <a:rPr lang="en-US" altLang="ja-JP" sz="1000" dirty="0">
                <a:solidFill>
                  <a:schemeClr val="bg1"/>
                </a:solidFill>
                <a:latin typeface="Calibri"/>
                <a:ea typeface="ＭＳ Ｐゴシック"/>
              </a:rPr>
              <a:t>http://www.data.jma.go.jp/svd/eqev/data/1995_01_17_hyogonanbu/record/album.html</a:t>
            </a:r>
            <a:r>
              <a:rPr lang="ja-JP" altLang="en-US" sz="1000" dirty="0">
                <a:solidFill>
                  <a:schemeClr val="bg1"/>
                </a:solidFill>
                <a:latin typeface="Calibri"/>
                <a:ea typeface="ＭＳ Ｐゴシック"/>
              </a:rPr>
              <a:t>の図版を掲載</a:t>
            </a:r>
          </a:p>
        </p:txBody>
      </p:sp>
    </p:spTree>
    <p:extLst>
      <p:ext uri="{BB962C8B-B14F-4D97-AF65-F5344CB8AC3E}">
        <p14:creationId xmlns:p14="http://schemas.microsoft.com/office/powerpoint/2010/main" val="379536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0012" y="41929"/>
            <a:ext cx="9103988" cy="24314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クイズ</a:t>
            </a: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だよ！</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3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4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いま、ここ</a:t>
            </a:r>
            <a:r>
              <a:rPr lang="ja-JP" altLang="en-US" sz="4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で大きな</a:t>
            </a:r>
            <a:r>
              <a:rPr lang="ja-JP" altLang="en-US" sz="4400" b="1" dirty="0" smtClean="0">
                <a:solidFill>
                  <a:schemeClr val="accent6"/>
                </a:solidFill>
                <a:latin typeface="メイリオ" panose="020B0604030504040204" pitchFamily="50" charset="-128"/>
                <a:ea typeface="メイリオ" panose="020B0604030504040204" pitchFamily="50" charset="-128"/>
                <a:cs typeface="メイリオ" panose="020B0604030504040204" pitchFamily="50" charset="-128"/>
              </a:rPr>
              <a:t>じ</a:t>
            </a:r>
            <a:r>
              <a:rPr lang="ja-JP" altLang="en-US" sz="4400" b="1" dirty="0">
                <a:solidFill>
                  <a:schemeClr val="accent6"/>
                </a:solidFill>
                <a:latin typeface="メイリオ" panose="020B0604030504040204" pitchFamily="50" charset="-128"/>
                <a:ea typeface="メイリオ" panose="020B0604030504040204" pitchFamily="50" charset="-128"/>
                <a:cs typeface="メイリオ" panose="020B0604030504040204" pitchFamily="50" charset="-128"/>
              </a:rPr>
              <a:t>しん</a:t>
            </a:r>
            <a:r>
              <a:rPr lang="ja-JP" altLang="en-US" sz="4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a:t>
            </a:r>
            <a:endParaRPr lang="en-US" altLang="ja-JP" sz="4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4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おこったら</a:t>
            </a:r>
            <a:r>
              <a:rPr kumimoji="1" lang="ja-JP" altLang="en-US" sz="4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pic>
        <p:nvPicPr>
          <p:cNvPr id="5" name="Picture 2">
            <a:extLst>
              <a:ext uri="{FF2B5EF4-FFF2-40B4-BE49-F238E27FC236}">
                <a16:creationId xmlns:a16="http://schemas.microsoft.com/office/drawing/2014/main" id="{0FF3C097-845D-4EB6-8853-1BD798C78F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636912"/>
            <a:ext cx="4320480" cy="3885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571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26014"/>
            <a:ext cx="9144000" cy="5983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827584" y="6118528"/>
            <a:ext cx="2031325" cy="215444"/>
          </a:xfrm>
          <a:prstGeom prst="rect">
            <a:avLst/>
          </a:prstGeom>
          <a:noFill/>
        </p:spPr>
        <p:txBody>
          <a:bodyPr wrap="none" rtlCol="0">
            <a:spAutoFit/>
          </a:bodyPr>
          <a:lstStyle/>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仙台管区気象台作成</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「防災紙芝居」より</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128495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861684"/>
            <a:ext cx="4240073" cy="3798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0" y="24253"/>
            <a:ext cx="6750566" cy="584775"/>
          </a:xfrm>
          <a:prstGeom prst="rect">
            <a:avLst/>
          </a:prstGeom>
          <a:noFill/>
        </p:spPr>
        <p:txBody>
          <a:bodyPr wrap="none" rtlCol="0">
            <a:spAutoFit/>
          </a:bodyPr>
          <a:lstStyle/>
          <a:p>
            <a:r>
              <a:rPr lang="ja-JP" altLang="en-US" sz="3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クイズだよ</a:t>
            </a:r>
            <a:r>
              <a:rPr lang="ja-JP" altLang="en-US" sz="3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つなみ</a:t>
            </a:r>
            <a:r>
              <a:rPr lang="ja-JP" altLang="en-US" sz="3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ってしってる？</a:t>
            </a:r>
            <a:endParaRPr lang="ja-JP" altLang="en-US" sz="3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p:cNvSpPr txBox="1"/>
          <p:nvPr/>
        </p:nvSpPr>
        <p:spPr>
          <a:xfrm>
            <a:off x="340359" y="4844588"/>
            <a:ext cx="8408071" cy="769441"/>
          </a:xfrm>
          <a:prstGeom prst="rect">
            <a:avLst/>
          </a:prstGeom>
          <a:solidFill>
            <a:schemeClr val="accent6">
              <a:lumMod val="20000"/>
              <a:lumOff val="80000"/>
            </a:schemeClr>
          </a:solidFill>
        </p:spPr>
        <p:txBody>
          <a:bodyPr wrap="none" rtlCol="0">
            <a:spAutoFit/>
          </a:bodyPr>
          <a:lstStyle/>
          <a:p>
            <a:r>
              <a:rPr kumimoji="1" lang="ja-JP" altLang="en-US" sz="4400" dirty="0"/>
              <a:t>①　みんな、つなみから </a:t>
            </a:r>
            <a:r>
              <a:rPr kumimoji="1" lang="ja-JP" altLang="en-US" sz="4400" dirty="0">
                <a:solidFill>
                  <a:srgbClr val="FF0000"/>
                </a:solidFill>
              </a:rPr>
              <a:t>にげよう</a:t>
            </a:r>
            <a:r>
              <a:rPr kumimoji="1" lang="ja-JP" altLang="en-US" sz="4400" dirty="0"/>
              <a:t>！</a:t>
            </a:r>
          </a:p>
        </p:txBody>
      </p:sp>
      <p:sp>
        <p:nvSpPr>
          <p:cNvPr id="5" name="テキスト ボックス 4"/>
          <p:cNvSpPr txBox="1"/>
          <p:nvPr/>
        </p:nvSpPr>
        <p:spPr>
          <a:xfrm>
            <a:off x="340359" y="5798135"/>
            <a:ext cx="7859844" cy="769441"/>
          </a:xfrm>
          <a:prstGeom prst="rect">
            <a:avLst/>
          </a:prstGeom>
          <a:solidFill>
            <a:schemeClr val="accent6">
              <a:lumMod val="20000"/>
              <a:lumOff val="80000"/>
            </a:schemeClr>
          </a:solidFill>
        </p:spPr>
        <p:txBody>
          <a:bodyPr wrap="none" rtlCol="0">
            <a:spAutoFit/>
          </a:bodyPr>
          <a:lstStyle/>
          <a:p>
            <a:r>
              <a:rPr kumimoji="1" lang="ja-JP" altLang="en-US" sz="4400" dirty="0"/>
              <a:t>②　みんな、うみ を </a:t>
            </a:r>
            <a:r>
              <a:rPr kumimoji="1" lang="ja-JP" altLang="en-US" sz="4400" dirty="0">
                <a:solidFill>
                  <a:srgbClr val="FF0000"/>
                </a:solidFill>
              </a:rPr>
              <a:t>みにいこう</a:t>
            </a:r>
            <a:r>
              <a:rPr kumimoji="1" lang="ja-JP" altLang="en-US" sz="4400" dirty="0"/>
              <a:t>！</a:t>
            </a:r>
          </a:p>
        </p:txBody>
      </p:sp>
    </p:spTree>
    <p:extLst>
      <p:ext uri="{BB962C8B-B14F-4D97-AF65-F5344CB8AC3E}">
        <p14:creationId xmlns:p14="http://schemas.microsoft.com/office/powerpoint/2010/main" val="219675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D046D15F0594AD4EB18DC7058A3EEAB3" ma:contentTypeVersion="12" ma:contentTypeDescription="新しいドキュメントを作成します。" ma:contentTypeScope="" ma:versionID="dc5477d85068046f25ae6700bff047a5">
  <xsd:schema xmlns:xsd="http://www.w3.org/2001/XMLSchema" xmlns:xs="http://www.w3.org/2001/XMLSchema" xmlns:p="http://schemas.microsoft.com/office/2006/metadata/properties" xmlns:ns2="b2fc4706-8c3e-485c-afb9-2bb9c52e639e" xmlns:ns3="49049d87-1936-43b8-9355-0871607bc9e0" targetNamespace="http://schemas.microsoft.com/office/2006/metadata/properties" ma:root="true" ma:fieldsID="0e08251318e9eae598dd01f3683b2fee" ns2:_="" ns3:_="">
    <xsd:import namespace="b2fc4706-8c3e-485c-afb9-2bb9c52e639e"/>
    <xsd:import namespace="49049d87-1936-43b8-9355-0871607bc9e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fc4706-8c3e-485c-afb9-2bb9c52e63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049d87-1936-43b8-9355-0871607bc9e0" elementFormDefault="qualified">
    <xsd:import namespace="http://schemas.microsoft.com/office/2006/documentManagement/types"/>
    <xsd:import namespace="http://schemas.microsoft.com/office/infopath/2007/PartnerControls"/>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0049E12-6718-42CE-8C3B-914BB43EE428}">
  <ds:schemaRefs>
    <ds:schemaRef ds:uri="http://schemas.microsoft.com/sharepoint/v3/contenttype/forms"/>
  </ds:schemaRefs>
</ds:datastoreItem>
</file>

<file path=customXml/itemProps2.xml><?xml version="1.0" encoding="utf-8"?>
<ds:datastoreItem xmlns:ds="http://schemas.openxmlformats.org/officeDocument/2006/customXml" ds:itemID="{03607E0A-F215-403E-A779-365DA868C2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fc4706-8c3e-485c-afb9-2bb9c52e639e"/>
    <ds:schemaRef ds:uri="49049d87-1936-43b8-9355-0871607bc9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1EF330-4F9F-4BD2-B725-E5AFD26C3140}">
  <ds:schemaRefs>
    <ds:schemaRef ds:uri="http://purl.org/dc/elements/1.1/"/>
    <ds:schemaRef ds:uri="http://schemas.microsoft.com/office/2006/metadata/properties"/>
    <ds:schemaRef ds:uri="http://schemas.microsoft.com/office/2006/documentManagement/types"/>
    <ds:schemaRef ds:uri="http://purl.org/dc/terms/"/>
    <ds:schemaRef ds:uri="49049d87-1936-43b8-9355-0871607bc9e0"/>
    <ds:schemaRef ds:uri="http://purl.org/dc/dcmitype/"/>
    <ds:schemaRef ds:uri="http://schemas.microsoft.com/office/infopath/2007/PartnerControls"/>
    <ds:schemaRef ds:uri="http://schemas.openxmlformats.org/package/2006/metadata/core-properties"/>
    <ds:schemaRef ds:uri="b2fc4706-8c3e-485c-afb9-2bb9c52e639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2429</TotalTime>
  <Words>2072</Words>
  <Application>Microsoft Office PowerPoint</Application>
  <PresentationFormat>画面に合わせる (4:3)</PresentationFormat>
  <Paragraphs>206</Paragraphs>
  <Slides>16</Slides>
  <Notes>16</Notes>
  <HiddenSlides>0</HiddenSlides>
  <MMClips>0</MMClips>
  <ScaleCrop>false</ScaleCrop>
  <HeadingPairs>
    <vt:vector size="6" baseType="variant">
      <vt:variant>
        <vt:lpstr>使用されているフォント</vt:lpstr>
      </vt:variant>
      <vt:variant>
        <vt:i4>10</vt:i4>
      </vt:variant>
      <vt:variant>
        <vt:lpstr>テーマ</vt:lpstr>
      </vt:variant>
      <vt:variant>
        <vt:i4>4</vt:i4>
      </vt:variant>
      <vt:variant>
        <vt:lpstr>スライド タイトル</vt:lpstr>
      </vt:variant>
      <vt:variant>
        <vt:i4>16</vt:i4>
      </vt:variant>
    </vt:vector>
  </HeadingPairs>
  <TitlesOfParts>
    <vt:vector size="30" baseType="lpstr">
      <vt:lpstr>HGP創英角ﾎﾟｯﾌﾟ体</vt:lpstr>
      <vt:lpstr>HG丸ｺﾞｼｯｸM-PRO</vt:lpstr>
      <vt:lpstr>HG創英角ﾎﾟｯﾌﾟ体</vt:lpstr>
      <vt:lpstr>ＭＳ Ｐゴシック</vt:lpstr>
      <vt:lpstr>ＭＳ ゴシック</vt:lpstr>
      <vt:lpstr>新細明體</vt:lpstr>
      <vt:lpstr>メイリオ</vt:lpstr>
      <vt:lpstr>Arial</vt:lpstr>
      <vt:lpstr>Calibri</vt:lpstr>
      <vt:lpstr>Lucida Sans Unicode</vt:lpstr>
      <vt:lpstr>Office ​​テーマ</vt:lpstr>
      <vt:lpstr>1_Office ​​テーマ</vt:lpstr>
      <vt:lpstr>3_Office ​​テーマ</vt:lpstr>
      <vt:lpstr>2_Office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気象庁</cp:lastModifiedBy>
  <cp:revision>79</cp:revision>
  <cp:lastPrinted>2019-10-09T05:38:41Z</cp:lastPrinted>
  <dcterms:created xsi:type="dcterms:W3CDTF">2015-04-10T07:05:52Z</dcterms:created>
  <dcterms:modified xsi:type="dcterms:W3CDTF">2023-03-27T05:13:58Z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0x010100D046D15F0594AD4EB18DC7058A3EEAB3</vt:lpwstr>
  </property>
</Properties>
</file>