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4"/>
  </p:notesMasterIdLst>
  <p:sldIdLst>
    <p:sldId id="301" r:id="rId6"/>
    <p:sldId id="265" r:id="rId7"/>
    <p:sldId id="302" r:id="rId8"/>
    <p:sldId id="295" r:id="rId9"/>
    <p:sldId id="296" r:id="rId10"/>
    <p:sldId id="292" r:id="rId11"/>
    <p:sldId id="288" r:id="rId12"/>
    <p:sldId id="290" r:id="rId13"/>
    <p:sldId id="291" r:id="rId14"/>
    <p:sldId id="307" r:id="rId15"/>
    <p:sldId id="304" r:id="rId16"/>
    <p:sldId id="303" r:id="rId17"/>
    <p:sldId id="299" r:id="rId18"/>
    <p:sldId id="306" r:id="rId19"/>
    <p:sldId id="300" r:id="rId20"/>
    <p:sldId id="308" r:id="rId21"/>
    <p:sldId id="277" r:id="rId22"/>
    <p:sldId id="286" r:id="rId23"/>
  </p:sldIdLst>
  <p:sldSz cx="9144000" cy="6858000" type="screen4x3"/>
  <p:notesSz cx="7102475" cy="102330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B2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251" autoAdjust="0"/>
  </p:normalViewPr>
  <p:slideViewPr>
    <p:cSldViewPr>
      <p:cViewPr varScale="1">
        <p:scale>
          <a:sx n="88" d="100"/>
          <a:sy n="88" d="100"/>
        </p:scale>
        <p:origin x="227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3077738" cy="511652"/>
          </a:xfrm>
          <a:prstGeom prst="rect">
            <a:avLst/>
          </a:prstGeom>
        </p:spPr>
        <p:txBody>
          <a:bodyPr vert="horz" lIns="98993" tIns="49497" rIns="98993" bIns="49497"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093" y="0"/>
            <a:ext cx="3077738" cy="511652"/>
          </a:xfrm>
          <a:prstGeom prst="rect">
            <a:avLst/>
          </a:prstGeom>
        </p:spPr>
        <p:txBody>
          <a:bodyPr vert="horz" lIns="98993" tIns="49497" rIns="98993" bIns="49497" rtlCol="0"/>
          <a:lstStyle>
            <a:lvl1pPr algn="r">
              <a:defRPr sz="1300"/>
            </a:lvl1pPr>
          </a:lstStyle>
          <a:p>
            <a:fld id="{DD0B2F0E-481E-4847-AC8C-F76FB983B7B8}" type="datetimeFigureOut">
              <a:rPr kumimoji="1" lang="ja-JP" altLang="en-US" smtClean="0"/>
              <a:t>2023/3/27</a:t>
            </a:fld>
            <a:endParaRPr kumimoji="1" lang="ja-JP" altLang="en-US"/>
          </a:p>
        </p:txBody>
      </p:sp>
      <p:sp>
        <p:nvSpPr>
          <p:cNvPr id="4" name="スライド イメージ プレースホルダー 3"/>
          <p:cNvSpPr>
            <a:spLocks noGrp="1" noRot="1" noChangeAspect="1"/>
          </p:cNvSpPr>
          <p:nvPr>
            <p:ph type="sldImg" idx="2"/>
          </p:nvPr>
        </p:nvSpPr>
        <p:spPr>
          <a:xfrm>
            <a:off x="993775" y="768350"/>
            <a:ext cx="5114925" cy="3836988"/>
          </a:xfrm>
          <a:prstGeom prst="rect">
            <a:avLst/>
          </a:prstGeom>
          <a:noFill/>
          <a:ln w="12700">
            <a:solidFill>
              <a:prstClr val="black"/>
            </a:solidFill>
          </a:ln>
        </p:spPr>
        <p:txBody>
          <a:bodyPr vert="horz" lIns="98993" tIns="49497" rIns="98993" bIns="49497" rtlCol="0" anchor="ctr"/>
          <a:lstStyle/>
          <a:p>
            <a:endParaRPr lang="ja-JP" altLang="en-US"/>
          </a:p>
        </p:txBody>
      </p:sp>
      <p:sp>
        <p:nvSpPr>
          <p:cNvPr id="5" name="ノート プレースホルダー 4"/>
          <p:cNvSpPr>
            <a:spLocks noGrp="1"/>
          </p:cNvSpPr>
          <p:nvPr>
            <p:ph type="body" sz="quarter" idx="3"/>
          </p:nvPr>
        </p:nvSpPr>
        <p:spPr>
          <a:xfrm>
            <a:off x="710248" y="4860689"/>
            <a:ext cx="5681980" cy="4604861"/>
          </a:xfrm>
          <a:prstGeom prst="rect">
            <a:avLst/>
          </a:prstGeom>
        </p:spPr>
        <p:txBody>
          <a:bodyPr vert="horz" lIns="98993" tIns="49497" rIns="98993" bIns="4949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3" y="9719598"/>
            <a:ext cx="3077738" cy="511652"/>
          </a:xfrm>
          <a:prstGeom prst="rect">
            <a:avLst/>
          </a:prstGeom>
        </p:spPr>
        <p:txBody>
          <a:bodyPr vert="horz" lIns="98993" tIns="49497" rIns="98993" bIns="49497"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093" y="9719598"/>
            <a:ext cx="3077738" cy="511652"/>
          </a:xfrm>
          <a:prstGeom prst="rect">
            <a:avLst/>
          </a:prstGeom>
        </p:spPr>
        <p:txBody>
          <a:bodyPr vert="horz" lIns="98993" tIns="49497" rIns="98993" bIns="49497" rtlCol="0" anchor="b"/>
          <a:lstStyle>
            <a:lvl1pPr algn="r">
              <a:defRPr sz="1300"/>
            </a:lvl1pPr>
          </a:lstStyle>
          <a:p>
            <a:fld id="{EBBD782D-9396-43B3-96B3-8C8765582F13}" type="slidenum">
              <a:rPr kumimoji="1" lang="ja-JP" altLang="en-US" smtClean="0"/>
              <a:t>‹#›</a:t>
            </a:fld>
            <a:endParaRPr kumimoji="1" lang="ja-JP" altLang="en-US"/>
          </a:p>
        </p:txBody>
      </p:sp>
    </p:spTree>
    <p:extLst>
      <p:ext uri="{BB962C8B-B14F-4D97-AF65-F5344CB8AC3E}">
        <p14:creationId xmlns:p14="http://schemas.microsoft.com/office/powerpoint/2010/main" val="33544005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t>０分（０分）経過　　（）内は累計</a:t>
            </a:r>
            <a:endParaRPr kumimoji="1" lang="en-US" altLang="ja-JP" sz="1100" dirty="0" smtClean="0"/>
          </a:p>
          <a:p>
            <a:endParaRPr kumimoji="1" lang="en-US" altLang="ja-JP" sz="1100" dirty="0" smtClean="0"/>
          </a:p>
          <a:p>
            <a:r>
              <a:rPr kumimoji="1" lang="ja-JP" altLang="en-US" sz="1100" dirty="0" smtClean="0"/>
              <a:t>（講義が始まるまで映しておいてください。）</a:t>
            </a:r>
            <a:endParaRPr kumimoji="1" lang="en-US" altLang="ja-JP" sz="1100" dirty="0" smtClean="0"/>
          </a:p>
          <a:p>
            <a:r>
              <a:rPr kumimoji="1" lang="ja-JP" altLang="en-US" sz="1100" dirty="0" smtClean="0"/>
              <a:t>（</a:t>
            </a:r>
            <a:r>
              <a:rPr kumimoji="1" lang="en-US" altLang="ja-JP" sz="1100" dirty="0" smtClean="0"/>
              <a:t>※</a:t>
            </a:r>
            <a:r>
              <a:rPr kumimoji="1" lang="ja-JP" altLang="en-US" sz="1100" dirty="0" smtClean="0"/>
              <a:t>各スライドの〇〇となっている箇所は地域や学校に合わせて編集してください。）</a:t>
            </a:r>
            <a:endParaRPr kumimoji="1" lang="en-US" altLang="ja-JP" sz="11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i="1" dirty="0" smtClean="0">
                <a:latin typeface="ＭＳ ゴシック" panose="020B0609070205080204" pitchFamily="49" charset="-128"/>
                <a:ea typeface="ＭＳ ゴシック" panose="020B0609070205080204" pitchFamily="49" charset="-128"/>
              </a:rPr>
              <a:t>（</a:t>
            </a:r>
            <a:r>
              <a:rPr lang="en-US" altLang="ja-JP" sz="1100" i="1" dirty="0" smtClean="0">
                <a:latin typeface="ＭＳ ゴシック" panose="020B0609070205080204" pitchFamily="49" charset="-128"/>
                <a:ea typeface="ＭＳ ゴシック" panose="020B0609070205080204" pitchFamily="49" charset="-128"/>
              </a:rPr>
              <a:t>※</a:t>
            </a:r>
            <a:r>
              <a:rPr lang="ja-JP" altLang="en-US" sz="1100" i="1" dirty="0" smtClean="0">
                <a:latin typeface="ＭＳ ゴシック" panose="020B0609070205080204" pitchFamily="49" charset="-128"/>
                <a:ea typeface="ＭＳ ゴシック" panose="020B0609070205080204" pitchFamily="49" charset="-128"/>
              </a:rPr>
              <a:t>（☆クリック）は画面をクリックしてパワーポイントのアニメーションを動かしていただく場面です。）</a:t>
            </a:r>
            <a:endParaRPr kumimoji="1" lang="en-US" altLang="ja-JP" sz="1100" dirty="0" smtClean="0"/>
          </a:p>
          <a:p>
            <a:endParaRPr kumimoji="1" lang="en-US" altLang="ja-JP" sz="1100"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ＭＳ ゴシック" panose="020B0609070205080204" pitchFamily="49" charset="-128"/>
                <a:ea typeface="ＭＳ ゴシック" panose="020B0609070205080204" pitchFamily="49" charset="-128"/>
              </a:rPr>
              <a:t>今日は、地震や津波から命を守るために、という題名でお話をします。</a:t>
            </a:r>
            <a:endParaRPr kumimoji="1" lang="en-US" altLang="ja-JP" sz="1100" dirty="0" smtClean="0">
              <a:latin typeface="ＭＳ ゴシック" panose="020B0609070205080204" pitchFamily="49" charset="-128"/>
              <a:ea typeface="ＭＳ ゴシック" panose="020B0609070205080204" pitchFamily="49" charset="-128"/>
            </a:endParaRPr>
          </a:p>
          <a:p>
            <a:r>
              <a:rPr lang="ja-JP" altLang="en-US" sz="1100" dirty="0" smtClean="0">
                <a:latin typeface="ＭＳ ゴシック" panose="020B0609070205080204" pitchFamily="49" charset="-128"/>
                <a:ea typeface="ＭＳ ゴシック" panose="020B0609070205080204" pitchFamily="49" charset="-128"/>
              </a:rPr>
              <a:t>みなさん、今まで地震にあったことはありますか？</a:t>
            </a:r>
            <a:endParaRPr lang="en-US" altLang="ja-JP" sz="1100" dirty="0" smtClean="0">
              <a:latin typeface="ＭＳ ゴシック" panose="020B0609070205080204" pitchFamily="49" charset="-128"/>
              <a:ea typeface="ＭＳ ゴシック" panose="020B0609070205080204" pitchFamily="49" charset="-128"/>
            </a:endParaRPr>
          </a:p>
          <a:p>
            <a:r>
              <a:rPr lang="ja-JP" altLang="en-US" sz="1100" dirty="0" smtClean="0">
                <a:latin typeface="ＭＳ ゴシック" panose="020B0609070205080204" pitchFamily="49" charset="-128"/>
                <a:ea typeface="ＭＳ ゴシック" panose="020B0609070205080204" pitchFamily="49" charset="-128"/>
              </a:rPr>
              <a:t>（自由に答えてもらえればよい。）</a:t>
            </a:r>
            <a:endParaRPr lang="en-US" altLang="ja-JP" sz="1100" dirty="0" smtClean="0">
              <a:latin typeface="ＭＳ ゴシック" panose="020B0609070205080204" pitchFamily="49" charset="-128"/>
              <a:ea typeface="ＭＳ ゴシック" panose="020B0609070205080204" pitchFamily="49" charset="-128"/>
            </a:endParaRPr>
          </a:p>
          <a:p>
            <a:endParaRPr lang="en-US" altLang="ja-JP" sz="1100" dirty="0" smtClean="0">
              <a:latin typeface="ＭＳ ゴシック" panose="020B0609070205080204" pitchFamily="49" charset="-128"/>
              <a:ea typeface="ＭＳ ゴシック" panose="020B0609070205080204" pitchFamily="49" charset="-128"/>
            </a:endParaRPr>
          </a:p>
          <a:p>
            <a:r>
              <a:rPr lang="ja-JP" altLang="en-US" sz="1100" dirty="0" smtClean="0">
                <a:latin typeface="ＭＳ ゴシック" panose="020B0609070205080204" pitchFamily="49" charset="-128"/>
                <a:ea typeface="ＭＳ ゴシック" panose="020B0609070205080204" pitchFamily="49" charset="-128"/>
              </a:rPr>
              <a:t>この近くだと、</a:t>
            </a:r>
            <a:r>
              <a:rPr lang="en-US" altLang="ja-JP" sz="1100" dirty="0" smtClean="0">
                <a:latin typeface="ＭＳ ゴシック" panose="020B0609070205080204" pitchFamily="49" charset="-128"/>
                <a:ea typeface="ＭＳ ゴシック" panose="020B0609070205080204" pitchFamily="49" charset="-128"/>
              </a:rPr>
              <a:t>2018</a:t>
            </a:r>
            <a:r>
              <a:rPr lang="ja-JP" altLang="en-US" sz="1100" dirty="0" smtClean="0">
                <a:latin typeface="ＭＳ ゴシック" panose="020B0609070205080204" pitchFamily="49" charset="-128"/>
                <a:ea typeface="ＭＳ ゴシック" panose="020B0609070205080204" pitchFamily="49" charset="-128"/>
              </a:rPr>
              <a:t>年に大阪の北の方で大きな地震がありました。地震が起きたところの近くでは、立っているのが難しいほど大きく揺れました。</a:t>
            </a:r>
            <a:endParaRPr lang="en-US" altLang="ja-JP" sz="1100" dirty="0" smtClean="0">
              <a:latin typeface="ＭＳ ゴシック" panose="020B0609070205080204" pitchFamily="49" charset="-128"/>
              <a:ea typeface="ＭＳ ゴシック" panose="020B0609070205080204" pitchFamily="49" charset="-128"/>
            </a:endParaRPr>
          </a:p>
          <a:p>
            <a:r>
              <a:rPr lang="ja-JP" altLang="en-US" sz="1100" dirty="0" smtClean="0">
                <a:latin typeface="ＭＳ ゴシック" panose="020B0609070205080204" pitchFamily="49" charset="-128"/>
                <a:ea typeface="ＭＳ ゴシック" panose="020B0609070205080204" pitchFamily="49" charset="-128"/>
              </a:rPr>
              <a:t>日本はとても地震が多い国です。あのくらい大きな地震が、いつどこで起きてもおかしくありません。今、私たちがいる街でも起きるかもしれません。</a:t>
            </a:r>
            <a:endParaRPr lang="en-US" altLang="ja-JP" sz="1100" dirty="0" smtClean="0">
              <a:latin typeface="ＭＳ ゴシック" panose="020B0609070205080204" pitchFamily="49" charset="-128"/>
              <a:ea typeface="ＭＳ ゴシック" panose="020B0609070205080204" pitchFamily="49" charset="-128"/>
            </a:endParaRPr>
          </a:p>
          <a:p>
            <a:r>
              <a:rPr lang="ja-JP" altLang="en-US" sz="1100" dirty="0" smtClean="0">
                <a:latin typeface="ＭＳ ゴシック" panose="020B0609070205080204" pitchFamily="49" charset="-128"/>
                <a:ea typeface="ＭＳ ゴシック" panose="020B0609070205080204" pitchFamily="49" charset="-128"/>
              </a:rPr>
              <a:t>なので、今日はどうやって自分たちを守ったら良いのかを学びます。</a:t>
            </a:r>
            <a:endParaRPr lang="en-US" altLang="ja-JP" sz="1100" dirty="0" smtClean="0">
              <a:latin typeface="ＭＳ ゴシック" panose="020B0609070205080204" pitchFamily="49" charset="-128"/>
              <a:ea typeface="ＭＳ ゴシック" panose="020B0609070205080204" pitchFamily="49" charset="-128"/>
            </a:endParaRPr>
          </a:p>
          <a:p>
            <a:endParaRPr kumimoji="1" lang="en-US" altLang="ja-JP" sz="1100"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ＭＳ ゴシック" panose="020B0609070205080204" pitchFamily="49" charset="-128"/>
                <a:ea typeface="ＭＳ ゴシック" panose="020B0609070205080204" pitchFamily="49" charset="-128"/>
              </a:rPr>
              <a:t>（補足：</a:t>
            </a:r>
            <a:r>
              <a:rPr lang="en-US" altLang="ja-JP" sz="1100" dirty="0" smtClean="0">
                <a:latin typeface="ＭＳ ゴシック" panose="020B0609070205080204" pitchFamily="49" charset="-128"/>
                <a:ea typeface="ＭＳ ゴシック" panose="020B0609070205080204" pitchFamily="49" charset="-128"/>
              </a:rPr>
              <a:t>2018</a:t>
            </a:r>
            <a:r>
              <a:rPr lang="ja-JP" altLang="en-US" sz="1100" dirty="0" smtClean="0">
                <a:latin typeface="ＭＳ ゴシック" panose="020B0609070205080204" pitchFamily="49" charset="-128"/>
                <a:ea typeface="ＭＳ ゴシック" panose="020B0609070205080204" pitchFamily="49" charset="-128"/>
              </a:rPr>
              <a:t>年</a:t>
            </a:r>
            <a:r>
              <a:rPr lang="en-US" altLang="ja-JP" sz="1100" dirty="0" smtClean="0">
                <a:latin typeface="ＭＳ ゴシック" panose="020B0609070205080204" pitchFamily="49" charset="-128"/>
                <a:ea typeface="ＭＳ ゴシック" panose="020B0609070205080204" pitchFamily="49" charset="-128"/>
              </a:rPr>
              <a:t>6</a:t>
            </a:r>
            <a:r>
              <a:rPr lang="ja-JP" altLang="en-US" sz="1100" dirty="0" smtClean="0">
                <a:latin typeface="ＭＳ ゴシック" panose="020B0609070205080204" pitchFamily="49" charset="-128"/>
                <a:ea typeface="ＭＳ ゴシック" panose="020B0609070205080204" pitchFamily="49" charset="-128"/>
              </a:rPr>
              <a:t>月</a:t>
            </a:r>
            <a:r>
              <a:rPr lang="en-US" altLang="ja-JP" sz="1100" dirty="0" smtClean="0">
                <a:latin typeface="ＭＳ ゴシック" panose="020B0609070205080204" pitchFamily="49" charset="-128"/>
                <a:ea typeface="ＭＳ ゴシック" panose="020B0609070205080204" pitchFamily="49" charset="-128"/>
              </a:rPr>
              <a:t>18</a:t>
            </a:r>
            <a:r>
              <a:rPr lang="ja-JP" altLang="en-US" sz="1100" dirty="0" smtClean="0">
                <a:latin typeface="ＭＳ ゴシック" panose="020B0609070205080204" pitchFamily="49" charset="-128"/>
                <a:ea typeface="ＭＳ ゴシック" panose="020B0609070205080204" pitchFamily="49" charset="-128"/>
              </a:rPr>
              <a:t>日　大阪府北部の地震　マグニチュード</a:t>
            </a:r>
            <a:r>
              <a:rPr lang="en-US" altLang="ja-JP" sz="1100" dirty="0" smtClean="0">
                <a:latin typeface="ＭＳ ゴシック" panose="020B0609070205080204" pitchFamily="49" charset="-128"/>
                <a:ea typeface="ＭＳ ゴシック" panose="020B0609070205080204" pitchFamily="49" charset="-128"/>
              </a:rPr>
              <a:t>6.1</a:t>
            </a:r>
            <a:r>
              <a:rPr lang="ja-JP" altLang="en-US" sz="1100" dirty="0" smtClean="0">
                <a:latin typeface="ＭＳ ゴシック" panose="020B0609070205080204" pitchFamily="49" charset="-128"/>
                <a:ea typeface="ＭＳ ゴシック" panose="020B0609070205080204" pitchFamily="49" charset="-128"/>
              </a:rPr>
              <a:t>　最大震度</a:t>
            </a:r>
            <a:r>
              <a:rPr lang="en-US" altLang="ja-JP" sz="1100" dirty="0" smtClean="0">
                <a:latin typeface="ＭＳ ゴシック" panose="020B0609070205080204" pitchFamily="49" charset="-128"/>
                <a:ea typeface="ＭＳ ゴシック" panose="020B0609070205080204" pitchFamily="49" charset="-128"/>
              </a:rPr>
              <a:t>6</a:t>
            </a:r>
            <a:r>
              <a:rPr lang="ja-JP" altLang="en-US" sz="1100" dirty="0" smtClean="0">
                <a:latin typeface="ＭＳ ゴシック" panose="020B0609070205080204" pitchFamily="49" charset="-128"/>
                <a:ea typeface="ＭＳ ゴシック" panose="020B0609070205080204" pitchFamily="49" charset="-128"/>
              </a:rPr>
              <a:t>弱）</a:t>
            </a:r>
            <a:endParaRPr lang="en-US" altLang="ja-JP" sz="1100" dirty="0" smtClean="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EBBD782D-9396-43B3-96B3-8C8765582F13}" type="slidenum">
              <a:rPr kumimoji="1" lang="ja-JP" altLang="en-US" smtClean="0"/>
              <a:t>1</a:t>
            </a:fld>
            <a:endParaRPr kumimoji="1" lang="ja-JP" altLang="en-US"/>
          </a:p>
        </p:txBody>
      </p:sp>
    </p:spTree>
    <p:extLst>
      <p:ext uri="{BB962C8B-B14F-4D97-AF65-F5344CB8AC3E}">
        <p14:creationId xmlns:p14="http://schemas.microsoft.com/office/powerpoint/2010/main" val="1643425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smtClean="0"/>
              <a:t>2</a:t>
            </a:r>
            <a:r>
              <a:rPr kumimoji="1" lang="ja-JP" altLang="en-US" sz="1100" dirty="0" smtClean="0"/>
              <a:t>分（</a:t>
            </a:r>
            <a:r>
              <a:rPr kumimoji="1" lang="en-US" altLang="ja-JP" sz="1100" dirty="0" smtClean="0"/>
              <a:t>17</a:t>
            </a:r>
            <a:r>
              <a:rPr kumimoji="1" lang="ja-JP" altLang="en-US" sz="1100" dirty="0" smtClean="0"/>
              <a:t>分）経過</a:t>
            </a:r>
            <a:endParaRPr kumimoji="1" lang="en-US" altLang="ja-JP" sz="1100" dirty="0" smtClean="0"/>
          </a:p>
          <a:p>
            <a:endParaRPr lang="en-US" altLang="zh-TW" sz="1100" dirty="0" smtClean="0">
              <a:solidFill>
                <a:schemeClr val="tx1"/>
              </a:solidFill>
              <a:latin typeface="ＭＳ ゴシック" panose="020B0609070205080204" pitchFamily="49" charset="-128"/>
              <a:ea typeface="ＭＳ ゴシック" panose="020B0609070205080204" pitchFamily="49" charset="-128"/>
            </a:endParaRPr>
          </a:p>
          <a:p>
            <a:pPr defTabSz="954563">
              <a:defRPr/>
            </a:pP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この</a:t>
            </a:r>
            <a:r>
              <a:rPr kumimoji="1" lang="ja-JP" altLang="en-US" sz="1100" dirty="0">
                <a:solidFill>
                  <a:schemeClr val="tx1"/>
                </a:solidFill>
                <a:latin typeface="ＭＳ ゴシック" panose="020B0609070205080204" pitchFamily="49" charset="-128"/>
                <a:ea typeface="ＭＳ ゴシック" panose="020B0609070205080204" pitchFamily="49" charset="-128"/>
              </a:rPr>
              <a:t>写真</a:t>
            </a: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は、津波</a:t>
            </a:r>
            <a:r>
              <a:rPr kumimoji="1" lang="ja-JP" altLang="en-US" sz="1100" dirty="0">
                <a:solidFill>
                  <a:schemeClr val="tx1"/>
                </a:solidFill>
                <a:latin typeface="ＭＳ ゴシック" panose="020B0609070205080204" pitchFamily="49" charset="-128"/>
                <a:ea typeface="ＭＳ ゴシック" panose="020B0609070205080204" pitchFamily="49" charset="-128"/>
              </a:rPr>
              <a:t>が</a:t>
            </a: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来た後の写真</a:t>
            </a:r>
            <a:r>
              <a:rPr kumimoji="1" lang="ja-JP" altLang="en-US" sz="1100" dirty="0">
                <a:solidFill>
                  <a:schemeClr val="tx1"/>
                </a:solidFill>
                <a:latin typeface="ＭＳ ゴシック" panose="020B0609070205080204" pitchFamily="49" charset="-128"/>
                <a:ea typeface="ＭＳ ゴシック" panose="020B0609070205080204" pitchFamily="49" charset="-128"/>
              </a:rPr>
              <a:t>です</a:t>
            </a: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。どう</a:t>
            </a:r>
            <a:r>
              <a:rPr kumimoji="1" lang="ja-JP" altLang="en-US" sz="1100" dirty="0">
                <a:solidFill>
                  <a:schemeClr val="tx1"/>
                </a:solidFill>
                <a:latin typeface="ＭＳ ゴシック" panose="020B0609070205080204" pitchFamily="49" charset="-128"/>
                <a:ea typeface="ＭＳ ゴシック" panose="020B0609070205080204" pitchFamily="49" charset="-128"/>
              </a:rPr>
              <a:t>なっているかな？</a:t>
            </a:r>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ＭＳ ゴシック" panose="020B0609070205080204" pitchFamily="49" charset="-128"/>
                <a:ea typeface="ＭＳ ゴシック" panose="020B0609070205080204" pitchFamily="49" charset="-128"/>
              </a:rPr>
              <a:t>（自由に答えてもらえればよい。）</a:t>
            </a:r>
            <a:endParaRPr lang="en-US" altLang="ja-JP" sz="1100" dirty="0" smtClean="0">
              <a:latin typeface="ＭＳ ゴシック" panose="020B0609070205080204" pitchFamily="49" charset="-128"/>
              <a:ea typeface="ＭＳ ゴシック" panose="020B0609070205080204" pitchFamily="49" charset="-128"/>
            </a:endParaRPr>
          </a:p>
          <a:p>
            <a:pPr defTabSz="914185">
              <a:defRPr/>
            </a:pPr>
            <a:endParaRPr lang="en-US" altLang="ja-JP" sz="1100" dirty="0">
              <a:solidFill>
                <a:schemeClr val="tx1"/>
              </a:solidFill>
              <a:latin typeface="ＭＳ ゴシック" panose="020B0609070205080204" pitchFamily="49" charset="-128"/>
              <a:ea typeface="ＭＳ ゴシック" panose="020B0609070205080204" pitchFamily="49" charset="-128"/>
            </a:endParaRPr>
          </a:p>
          <a:p>
            <a:pPr defTabSz="914185">
              <a:defRPr/>
            </a:pPr>
            <a:r>
              <a:rPr lang="ja-JP" altLang="en-US" sz="1100" dirty="0" smtClean="0">
                <a:solidFill>
                  <a:schemeClr val="tx1"/>
                </a:solidFill>
                <a:latin typeface="ＭＳ ゴシック" panose="020B0609070205080204" pitchFamily="49" charset="-128"/>
                <a:ea typeface="ＭＳ ゴシック" panose="020B0609070205080204" pitchFamily="49" charset="-128"/>
              </a:rPr>
              <a:t>海にあるはずの船が、津波に押し流されてきてしまいました。</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defTabSz="914185">
              <a:defRPr/>
            </a:pPr>
            <a:r>
              <a:rPr lang="ja-JP" altLang="en-US" sz="1100" dirty="0" smtClean="0">
                <a:solidFill>
                  <a:schemeClr val="tx1"/>
                </a:solidFill>
                <a:latin typeface="ＭＳ ゴシック" panose="020B0609070205080204" pitchFamily="49" charset="-128"/>
                <a:ea typeface="ＭＳ ゴシック" panose="020B0609070205080204" pitchFamily="49" charset="-128"/>
              </a:rPr>
              <a:t>船で押されて、電柱も曲がっていますね。</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defTabSz="914185">
              <a:defRPr/>
            </a:pPr>
            <a:endParaRPr lang="en-US" altLang="ja-JP" sz="1100" dirty="0">
              <a:solidFill>
                <a:schemeClr val="tx1"/>
              </a:solidFill>
              <a:latin typeface="ＭＳ ゴシック" panose="020B0609070205080204" pitchFamily="49" charset="-128"/>
              <a:ea typeface="ＭＳ ゴシック" panose="020B0609070205080204" pitchFamily="49" charset="-128"/>
            </a:endParaRPr>
          </a:p>
          <a:p>
            <a:r>
              <a:rPr lang="ja-JP" altLang="en-US" sz="1100" dirty="0" smtClean="0">
                <a:solidFill>
                  <a:schemeClr val="tx1"/>
                </a:solidFill>
                <a:latin typeface="ＭＳ ゴシック" panose="020B0609070205080204" pitchFamily="49" charset="-128"/>
                <a:ea typeface="ＭＳ ゴシック" panose="020B0609070205080204" pitchFamily="49" charset="-128"/>
              </a:rPr>
              <a:t>（補足：</a:t>
            </a:r>
            <a:r>
              <a:rPr lang="zh-TW" altLang="en-US" sz="1100" dirty="0" smtClean="0">
                <a:solidFill>
                  <a:schemeClr val="tx1"/>
                </a:solidFill>
                <a:latin typeface="ＭＳ ゴシック" panose="020B0609070205080204" pitchFamily="49" charset="-128"/>
                <a:ea typeface="ＭＳ ゴシック" panose="020B0609070205080204" pitchFamily="49" charset="-128"/>
              </a:rPr>
              <a:t>福島県相馬市</a:t>
            </a:r>
            <a:r>
              <a:rPr lang="ja-JP" altLang="en-US" sz="1100" dirty="0" smtClean="0">
                <a:solidFill>
                  <a:schemeClr val="tx1"/>
                </a:solidFill>
                <a:latin typeface="ＭＳ ゴシック" panose="020B0609070205080204" pitchFamily="49" charset="-128"/>
                <a:ea typeface="ＭＳ ゴシック" panose="020B0609070205080204" pitchFamily="49" charset="-128"/>
              </a:rPr>
              <a:t>の写真）</a:t>
            </a:r>
            <a:endParaRPr lang="en-US" altLang="zh-TW" sz="1100" dirty="0" smtClean="0">
              <a:solidFill>
                <a:schemeClr val="tx1"/>
              </a:solidFill>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pPr defTabSz="914185" fontAlgn="base">
              <a:spcBef>
                <a:spcPct val="0"/>
              </a:spcBef>
              <a:spcAft>
                <a:spcPct val="0"/>
              </a:spcAft>
              <a:defRPr/>
            </a:pPr>
            <a:fld id="{EDC8D06B-BB38-41B1-B600-852588E74BEE}" type="slidenum">
              <a:rPr lang="ja-JP" altLang="en-US" sz="1100">
                <a:solidFill>
                  <a:prstClr val="black"/>
                </a:solidFill>
                <a:latin typeface="Arial" charset="0"/>
                <a:ea typeface="ＭＳ Ｐゴシック" pitchFamily="50" charset="-128"/>
              </a:rPr>
              <a:pPr defTabSz="914185" fontAlgn="base">
                <a:spcBef>
                  <a:spcPct val="0"/>
                </a:spcBef>
                <a:spcAft>
                  <a:spcPct val="0"/>
                </a:spcAft>
                <a:defRPr/>
              </a:pPr>
              <a:t>10</a:t>
            </a:fld>
            <a:endParaRPr lang="ja-JP" altLang="en-US" sz="1100">
              <a:solidFill>
                <a:prstClr val="black"/>
              </a:solidFill>
              <a:latin typeface="Arial" charset="0"/>
              <a:ea typeface="ＭＳ Ｐゴシック" pitchFamily="50" charset="-128"/>
            </a:endParaRPr>
          </a:p>
        </p:txBody>
      </p:sp>
    </p:spTree>
    <p:extLst>
      <p:ext uri="{BB962C8B-B14F-4D97-AF65-F5344CB8AC3E}">
        <p14:creationId xmlns:p14="http://schemas.microsoft.com/office/powerpoint/2010/main" val="4242271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smtClean="0"/>
              <a:t>2</a:t>
            </a:r>
            <a:r>
              <a:rPr kumimoji="1" lang="ja-JP" altLang="en-US" sz="1100" dirty="0" smtClean="0"/>
              <a:t>分（</a:t>
            </a:r>
            <a:r>
              <a:rPr kumimoji="1" lang="en-US" altLang="ja-JP" sz="1100" dirty="0" smtClean="0"/>
              <a:t>19</a:t>
            </a:r>
            <a:r>
              <a:rPr kumimoji="1" lang="ja-JP" altLang="en-US" sz="1100" dirty="0" smtClean="0"/>
              <a:t>分）経過</a:t>
            </a:r>
            <a:endParaRPr kumimoji="1" lang="en-US" altLang="ja-JP" sz="1100" dirty="0" smtClean="0"/>
          </a:p>
          <a:p>
            <a:endParaRPr kumimoji="1"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これも、津波</a:t>
            </a:r>
            <a:r>
              <a:rPr kumimoji="1" lang="ja-JP" altLang="en-US" sz="1100" dirty="0">
                <a:solidFill>
                  <a:schemeClr val="tx1"/>
                </a:solidFill>
                <a:latin typeface="ＭＳ ゴシック" panose="020B0609070205080204" pitchFamily="49" charset="-128"/>
                <a:ea typeface="ＭＳ ゴシック" panose="020B0609070205080204" pitchFamily="49" charset="-128"/>
              </a:rPr>
              <a:t>が来て去って行った</a:t>
            </a: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後の写真です。何か気づいたことはありますか？</a:t>
            </a:r>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ＭＳ ゴシック" panose="020B0609070205080204" pitchFamily="49" charset="-128"/>
                <a:ea typeface="ＭＳ ゴシック" panose="020B0609070205080204" pitchFamily="49" charset="-128"/>
              </a:rPr>
              <a:t>（自由に答えてもらえればよい。）</a:t>
            </a:r>
            <a:endParaRPr lang="en-US" altLang="ja-JP" sz="1100" dirty="0" smtClean="0">
              <a:latin typeface="ＭＳ ゴシック" panose="020B0609070205080204" pitchFamily="49" charset="-128"/>
              <a:ea typeface="ＭＳ ゴシック" panose="020B0609070205080204" pitchFamily="49" charset="-128"/>
            </a:endParaRPr>
          </a:p>
          <a:p>
            <a:pPr defTabSz="914185">
              <a:defRPr/>
            </a:pPr>
            <a:endParaRPr lang="en-US" altLang="ja-JP" sz="1100" dirty="0">
              <a:solidFill>
                <a:schemeClr val="tx1"/>
              </a:solidFill>
              <a:latin typeface="ＭＳ ゴシック" panose="020B0609070205080204" pitchFamily="49" charset="-128"/>
              <a:ea typeface="ＭＳ ゴシック" panose="020B0609070205080204" pitchFamily="49" charset="-128"/>
            </a:endParaRPr>
          </a:p>
          <a:p>
            <a:pPr defTabSz="914185">
              <a:defRPr/>
            </a:pPr>
            <a:r>
              <a:rPr lang="ja-JP" altLang="en-US" sz="1100" dirty="0" smtClean="0">
                <a:solidFill>
                  <a:schemeClr val="tx1"/>
                </a:solidFill>
                <a:latin typeface="ＭＳ ゴシック" panose="020B0609070205080204" pitchFamily="49" charset="-128"/>
                <a:ea typeface="ＭＳ ゴシック" panose="020B0609070205080204" pitchFamily="49" charset="-128"/>
              </a:rPr>
              <a:t>写真の右側では、建物が移動してきて電柱に引っかかっていますね。</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defTabSz="914185">
              <a:defRPr/>
            </a:pPr>
            <a:r>
              <a:rPr lang="ja-JP" altLang="en-US" sz="1100" dirty="0" smtClean="0">
                <a:solidFill>
                  <a:schemeClr val="tx1"/>
                </a:solidFill>
                <a:latin typeface="ＭＳ ゴシック" panose="020B0609070205080204" pitchFamily="49" charset="-128"/>
                <a:ea typeface="ＭＳ ゴシック" panose="020B0609070205080204" pitchFamily="49" charset="-128"/>
              </a:rPr>
              <a:t>信号が歪んでいたり、車が流されてきたりと、街が大変なことになっています。</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defTabSz="914185">
              <a:defRPr/>
            </a:pPr>
            <a:r>
              <a:rPr lang="ja-JP" altLang="en-US" sz="1100" dirty="0" smtClean="0">
                <a:solidFill>
                  <a:schemeClr val="tx1"/>
                </a:solidFill>
                <a:latin typeface="ＭＳ ゴシック" panose="020B0609070205080204" pitchFamily="49" charset="-128"/>
                <a:ea typeface="ＭＳ ゴシック" panose="020B0609070205080204" pitchFamily="49" charset="-128"/>
              </a:rPr>
              <a:t>津波はとっても力が強くて、建物も流されてしまうし、私たち人間だって簡単に流されてしまいます。皆さん、覚えておいてくださいね。</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defTabSz="914185">
              <a:defRPr/>
            </a:pP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100" dirty="0" smtClean="0">
                <a:solidFill>
                  <a:schemeClr val="tx1"/>
                </a:solidFill>
                <a:latin typeface="ＭＳ ゴシック" panose="020B0609070205080204" pitchFamily="49" charset="-128"/>
                <a:ea typeface="ＭＳ ゴシック" panose="020B0609070205080204" pitchFamily="49" charset="-128"/>
                <a:cs typeface="+mn-cs"/>
              </a:rPr>
              <a:t>（補足：</a:t>
            </a:r>
            <a:r>
              <a:rPr lang="zh-TW" altLang="en-US" sz="11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宮城県石巻市</a:t>
            </a:r>
            <a:r>
              <a:rPr lang="ja-JP" altLang="en-US" sz="11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の写真）</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pPr defTabSz="914185" fontAlgn="base">
              <a:spcBef>
                <a:spcPct val="0"/>
              </a:spcBef>
              <a:spcAft>
                <a:spcPct val="0"/>
              </a:spcAft>
              <a:defRPr/>
            </a:pPr>
            <a:fld id="{EDC8D06B-BB38-41B1-B600-852588E74BEE}" type="slidenum">
              <a:rPr lang="ja-JP" altLang="en-US" sz="1100">
                <a:solidFill>
                  <a:prstClr val="black"/>
                </a:solidFill>
                <a:latin typeface="Arial" charset="0"/>
                <a:ea typeface="ＭＳ Ｐゴシック" pitchFamily="50" charset="-128"/>
              </a:rPr>
              <a:pPr defTabSz="914185" fontAlgn="base">
                <a:spcBef>
                  <a:spcPct val="0"/>
                </a:spcBef>
                <a:spcAft>
                  <a:spcPct val="0"/>
                </a:spcAft>
                <a:defRPr/>
              </a:pPr>
              <a:t>11</a:t>
            </a:fld>
            <a:endParaRPr lang="ja-JP" altLang="en-US" sz="1100">
              <a:solidFill>
                <a:prstClr val="black"/>
              </a:solidFill>
              <a:latin typeface="Arial" charset="0"/>
              <a:ea typeface="ＭＳ Ｐゴシック" pitchFamily="50" charset="-128"/>
            </a:endParaRPr>
          </a:p>
        </p:txBody>
      </p:sp>
    </p:spTree>
    <p:extLst>
      <p:ext uri="{BB962C8B-B14F-4D97-AF65-F5344CB8AC3E}">
        <p14:creationId xmlns:p14="http://schemas.microsoft.com/office/powerpoint/2010/main" val="3951039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100" dirty="0" smtClean="0"/>
              <a:t>2</a:t>
            </a:r>
            <a:r>
              <a:rPr kumimoji="1" lang="ja-JP" altLang="en-US" sz="1100" dirty="0" smtClean="0"/>
              <a:t>分（</a:t>
            </a:r>
            <a:r>
              <a:rPr kumimoji="1" lang="en-US" altLang="ja-JP" sz="1100" dirty="0" smtClean="0"/>
              <a:t>21</a:t>
            </a:r>
            <a:r>
              <a:rPr kumimoji="1" lang="ja-JP" altLang="en-US" sz="1100" dirty="0" smtClean="0"/>
              <a:t>分）経過</a:t>
            </a:r>
            <a:endParaRPr kumimoji="1" lang="en-US" altLang="ja-JP" sz="1100" dirty="0" smtClean="0"/>
          </a:p>
          <a:p>
            <a:endParaRPr kumimoji="1"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ところで、さきほどのウサギさんたちは流されそうでしたが</a:t>
            </a: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、津波が来るとわかったとき、みなさんは流されない</a:t>
            </a: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ようにどうすればいいと思いますか？</a:t>
            </a:r>
            <a:endParaRPr kumimoji="1"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ＭＳ ゴシック" panose="020B0609070205080204" pitchFamily="49" charset="-128"/>
                <a:ea typeface="ＭＳ ゴシック" panose="020B0609070205080204" pitchFamily="49" charset="-128"/>
              </a:rPr>
              <a:t>（自由に答えてもらえればよい。）</a:t>
            </a:r>
            <a:endParaRPr lang="en-US" altLang="ja-JP" sz="1100" dirty="0" smtClean="0">
              <a:latin typeface="ＭＳ ゴシック" panose="020B0609070205080204" pitchFamily="49" charset="-128"/>
              <a:ea typeface="ＭＳ ゴシック" panose="020B0609070205080204" pitchFamily="49" charset="-128"/>
            </a:endParaRPr>
          </a:p>
          <a:p>
            <a:endParaRPr kumimoji="1"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100" dirty="0" smtClean="0">
                <a:solidFill>
                  <a:schemeClr val="tx1"/>
                </a:solidFill>
                <a:latin typeface="ＭＳ ゴシック" panose="020B0609070205080204" pitchFamily="49" charset="-128"/>
                <a:ea typeface="ＭＳ ゴシック" panose="020B0609070205080204" pitchFamily="49" charset="-128"/>
              </a:rPr>
              <a:t>海</a:t>
            </a:r>
            <a:r>
              <a:rPr lang="ja-JP" altLang="en-US" sz="1100" dirty="0">
                <a:solidFill>
                  <a:schemeClr val="tx1"/>
                </a:solidFill>
                <a:latin typeface="ＭＳ ゴシック" panose="020B0609070205080204" pitchFamily="49" charset="-128"/>
                <a:ea typeface="ＭＳ ゴシック" panose="020B0609070205080204" pitchFamily="49" charset="-128"/>
              </a:rPr>
              <a:t>から離れ、高いところへ逃げましょう。</a:t>
            </a:r>
            <a:endParaRPr lang="en-US" altLang="ja-JP" sz="1100" dirty="0">
              <a:solidFill>
                <a:schemeClr val="tx1"/>
              </a:solidFill>
              <a:latin typeface="ＭＳ ゴシック" panose="020B0609070205080204" pitchFamily="49" charset="-128"/>
              <a:ea typeface="ＭＳ ゴシック" panose="020B0609070205080204" pitchFamily="49" charset="-128"/>
            </a:endParaRPr>
          </a:p>
          <a:p>
            <a:r>
              <a:rPr lang="ja-JP" altLang="en-US" sz="1100" dirty="0" smtClean="0">
                <a:solidFill>
                  <a:schemeClr val="tx1"/>
                </a:solidFill>
                <a:latin typeface="ＭＳ ゴシック" panose="020B0609070205080204" pitchFamily="49" charset="-128"/>
                <a:ea typeface="ＭＳ ゴシック" panose="020B0609070205080204" pitchFamily="49" charset="-128"/>
              </a:rPr>
              <a:t>実は</a:t>
            </a:r>
            <a:r>
              <a:rPr lang="ja-JP" altLang="en-US" sz="1100" dirty="0">
                <a:solidFill>
                  <a:schemeClr val="tx1"/>
                </a:solidFill>
                <a:latin typeface="ＭＳ ゴシック" panose="020B0609070205080204" pitchFamily="49" charset="-128"/>
                <a:ea typeface="ＭＳ ゴシック" panose="020B0609070205080204" pitchFamily="49" charset="-128"/>
              </a:rPr>
              <a:t>、津波は</a:t>
            </a:r>
            <a:r>
              <a:rPr lang="ja-JP" altLang="en-US" sz="1100" dirty="0" smtClean="0">
                <a:solidFill>
                  <a:schemeClr val="tx1"/>
                </a:solidFill>
                <a:latin typeface="ＭＳ ゴシック" panose="020B0609070205080204" pitchFamily="49" charset="-128"/>
                <a:ea typeface="ＭＳ ゴシック" panose="020B0609070205080204" pitchFamily="49" charset="-128"/>
              </a:rPr>
              <a:t>とっても速く進みます</a:t>
            </a:r>
            <a:r>
              <a:rPr lang="ja-JP" altLang="en-US" sz="1100" dirty="0">
                <a:solidFill>
                  <a:schemeClr val="tx1"/>
                </a:solidFill>
                <a:latin typeface="ＭＳ ゴシック" panose="020B0609070205080204" pitchFamily="49" charset="-128"/>
                <a:ea typeface="ＭＳ ゴシック" panose="020B0609070205080204" pitchFamily="49" charset="-128"/>
              </a:rPr>
              <a:t>。海岸近くでは、陸上のオリンピック選手並みの速さで襲ってくる</a:t>
            </a:r>
            <a:r>
              <a:rPr lang="ja-JP" altLang="en-US" sz="1100" dirty="0" smtClean="0">
                <a:solidFill>
                  <a:schemeClr val="tx1"/>
                </a:solidFill>
                <a:latin typeface="ＭＳ ゴシック" panose="020B0609070205080204" pitchFamily="49" charset="-128"/>
                <a:ea typeface="ＭＳ ゴシック" panose="020B0609070205080204" pitchFamily="49" charset="-128"/>
              </a:rPr>
              <a:t>ので津波</a:t>
            </a:r>
            <a:r>
              <a:rPr lang="ja-JP" altLang="en-US" sz="1100" dirty="0">
                <a:solidFill>
                  <a:schemeClr val="tx1"/>
                </a:solidFill>
                <a:latin typeface="ＭＳ ゴシック" panose="020B0609070205080204" pitchFamily="49" charset="-128"/>
                <a:ea typeface="ＭＳ ゴシック" panose="020B0609070205080204" pitchFamily="49" charset="-128"/>
              </a:rPr>
              <a:t>が見えてから逃げるのでは遅いのです</a:t>
            </a:r>
            <a:r>
              <a:rPr lang="ja-JP" altLang="en-US" sz="1100" dirty="0" smtClean="0">
                <a:solidFill>
                  <a:schemeClr val="tx1"/>
                </a:solidFill>
                <a:latin typeface="ＭＳ ゴシック" panose="020B0609070205080204" pitchFamily="49" charset="-128"/>
                <a:ea typeface="ＭＳ ゴシック" panose="020B0609070205080204" pitchFamily="49" charset="-128"/>
              </a:rPr>
              <a:t>。</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100" dirty="0">
                <a:solidFill>
                  <a:schemeClr val="tx1"/>
                </a:solidFill>
                <a:latin typeface="ＭＳ ゴシック" panose="020B0609070205080204" pitchFamily="49" charset="-128"/>
                <a:ea typeface="ＭＳ ゴシック" panose="020B0609070205080204" pitchFamily="49" charset="-128"/>
              </a:rPr>
              <a:t>　「津波が来るかもしれない！」と思ったら逃げるようにしましょう。</a:t>
            </a:r>
            <a:endParaRPr lang="en-US" altLang="ja-JP" sz="1100" dirty="0">
              <a:solidFill>
                <a:schemeClr val="tx1"/>
              </a:solidFill>
              <a:latin typeface="ＭＳ ゴシック" panose="020B0609070205080204" pitchFamily="49" charset="-128"/>
              <a:ea typeface="ＭＳ ゴシック" panose="020B0609070205080204" pitchFamily="49" charset="-128"/>
            </a:endParaRPr>
          </a:p>
          <a:p>
            <a:r>
              <a:rPr lang="ja-JP" altLang="en-US" sz="1100" dirty="0" smtClean="0">
                <a:solidFill>
                  <a:schemeClr val="tx1"/>
                </a:solidFill>
                <a:latin typeface="ＭＳ ゴシック" panose="020B0609070205080204" pitchFamily="49" charset="-128"/>
                <a:ea typeface="ＭＳ ゴシック" panose="020B0609070205080204" pitchFamily="49" charset="-128"/>
              </a:rPr>
              <a:t>では</a:t>
            </a:r>
            <a:r>
              <a:rPr lang="ja-JP" altLang="en-US" sz="1100" dirty="0">
                <a:solidFill>
                  <a:schemeClr val="tx1"/>
                </a:solidFill>
                <a:latin typeface="ＭＳ ゴシック" panose="020B0609070205080204" pitchFamily="49" charset="-128"/>
                <a:ea typeface="ＭＳ ゴシック" panose="020B0609070205080204" pitchFamily="49" charset="-128"/>
              </a:rPr>
              <a:t>、どういうときに「津波が来そうだ！」と考えたら良い</a:t>
            </a:r>
            <a:r>
              <a:rPr lang="ja-JP" altLang="en-US" sz="1100" dirty="0" smtClean="0">
                <a:solidFill>
                  <a:schemeClr val="tx1"/>
                </a:solidFill>
                <a:latin typeface="ＭＳ ゴシック" panose="020B0609070205080204" pitchFamily="49" charset="-128"/>
                <a:ea typeface="ＭＳ ゴシック" panose="020B0609070205080204" pitchFamily="49" charset="-128"/>
              </a:rPr>
              <a:t>でしょうか。</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EBBD782D-9396-43B3-96B3-8C8765582F13}" type="slidenum">
              <a:rPr kumimoji="1" lang="ja-JP" altLang="en-US" smtClean="0"/>
              <a:t>12</a:t>
            </a:fld>
            <a:endParaRPr kumimoji="1" lang="ja-JP" altLang="en-US"/>
          </a:p>
        </p:txBody>
      </p:sp>
    </p:spTree>
    <p:extLst>
      <p:ext uri="{BB962C8B-B14F-4D97-AF65-F5344CB8AC3E}">
        <p14:creationId xmlns:p14="http://schemas.microsoft.com/office/powerpoint/2010/main" val="239741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 1"/>
          <p:cNvSpPr>
            <a:spLocks noGrp="1" noRot="1" noChangeAspect="1" noTextEdit="1"/>
          </p:cNvSpPr>
          <p:nvPr>
            <p:ph type="sldImg"/>
          </p:nvPr>
        </p:nvSpPr>
        <p:spPr>
          <a:ln/>
        </p:spPr>
      </p:sp>
      <p:sp>
        <p:nvSpPr>
          <p:cNvPr id="3481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altLang="ja-JP" sz="1100" dirty="0" smtClean="0"/>
              <a:t>2</a:t>
            </a:r>
            <a:r>
              <a:rPr kumimoji="1" lang="ja-JP" altLang="en-US" sz="1100" dirty="0" smtClean="0"/>
              <a:t>分（</a:t>
            </a:r>
            <a:r>
              <a:rPr kumimoji="1" lang="en-US" altLang="ja-JP" sz="1100" dirty="0" smtClean="0"/>
              <a:t>23</a:t>
            </a:r>
            <a:r>
              <a:rPr kumimoji="1" lang="ja-JP" altLang="en-US" sz="1100" dirty="0" smtClean="0"/>
              <a:t>分）経過</a:t>
            </a:r>
            <a:endParaRPr kumimoji="1" lang="en-US" altLang="ja-JP" sz="1100" dirty="0" smtClean="0"/>
          </a:p>
          <a:p>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defTabSz="954563">
              <a:defRPr/>
            </a:pPr>
            <a:r>
              <a:rPr lang="en-US" altLang="ja-JP" sz="1100" dirty="0" smtClean="0">
                <a:solidFill>
                  <a:schemeClr val="tx1"/>
                </a:solidFill>
                <a:latin typeface="ＭＳ ゴシック" panose="020B0609070205080204" pitchFamily="49" charset="-128"/>
                <a:ea typeface="ＭＳ ゴシック" panose="020B0609070205080204" pitchFamily="49" charset="-128"/>
              </a:rPr>
              <a:t>1</a:t>
            </a:r>
            <a:r>
              <a:rPr lang="ja-JP" altLang="en-US" sz="1100" dirty="0" smtClean="0">
                <a:solidFill>
                  <a:schemeClr val="tx1"/>
                </a:solidFill>
                <a:latin typeface="ＭＳ ゴシック" panose="020B0609070205080204" pitchFamily="49" charset="-128"/>
                <a:ea typeface="ＭＳ ゴシック" panose="020B0609070205080204" pitchFamily="49" charset="-128"/>
              </a:rPr>
              <a:t>つ目は、津波の警報を聞いた時です。</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defTabSz="954563">
              <a:defRPr/>
            </a:pP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皆さん、「警報」という言葉を聞いたことがありますか？</a:t>
            </a:r>
            <a:endParaRPr kumimoji="1"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defTabSz="954563">
              <a:defRPr/>
            </a:pP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ちょっと難しい言葉ですが、危険が迫っていることをお知らせする情報です。</a:t>
            </a:r>
            <a:endParaRPr kumimoji="1"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defTabSz="954563">
              <a:defRPr/>
            </a:pP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お天気の警報が出ると、危ないので学校もお休みになったりします。</a:t>
            </a:r>
            <a:endParaRPr kumimoji="1"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defTabSz="954563">
              <a:defRPr/>
            </a:pP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そして、津波でも、「警報」というのがあります。</a:t>
            </a:r>
            <a:endParaRPr kumimoji="1"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defTabSz="954563">
              <a:defRPr/>
            </a:pP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街中</a:t>
            </a: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で放送が流れたり、スマホやテレビでもお知らせされるので、これを聞いたらすぐに海から遠く高いところへ逃げましょう。</a:t>
            </a:r>
            <a:endParaRPr kumimoji="1"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defTabSz="954563">
              <a:defRPr/>
            </a:pPr>
            <a:endParaRPr kumimoji="1"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defTabSz="954563">
              <a:defRPr/>
            </a:pPr>
            <a:r>
              <a:rPr lang="en-US" altLang="ja-JP" sz="1100" dirty="0" smtClean="0">
                <a:solidFill>
                  <a:schemeClr val="tx1"/>
                </a:solidFill>
                <a:latin typeface="ＭＳ ゴシック" panose="020B0609070205080204" pitchFamily="49" charset="-128"/>
                <a:ea typeface="ＭＳ ゴシック" panose="020B0609070205080204" pitchFamily="49" charset="-128"/>
              </a:rPr>
              <a:t>(</a:t>
            </a:r>
            <a:r>
              <a:rPr lang="ja-JP" altLang="en-US" sz="1100" dirty="0" smtClean="0">
                <a:solidFill>
                  <a:schemeClr val="tx1"/>
                </a:solidFill>
                <a:latin typeface="ＭＳ ゴシック" panose="020B0609070205080204" pitchFamily="49" charset="-128"/>
                <a:ea typeface="ＭＳ ゴシック" panose="020B0609070205080204" pitchFamily="49" charset="-128"/>
              </a:rPr>
              <a:t>☆クリック</a:t>
            </a:r>
            <a:r>
              <a:rPr lang="en-US" altLang="ja-JP" sz="1100" dirty="0" smtClean="0">
                <a:solidFill>
                  <a:schemeClr val="tx1"/>
                </a:solidFill>
                <a:latin typeface="ＭＳ ゴシック" panose="020B0609070205080204" pitchFamily="49" charset="-128"/>
                <a:ea typeface="ＭＳ ゴシック" panose="020B0609070205080204" pitchFamily="49" charset="-128"/>
              </a:rPr>
              <a:t>)</a:t>
            </a:r>
            <a:endParaRPr kumimoji="1"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defTabSz="954563">
              <a:defRPr/>
            </a:pPr>
            <a:r>
              <a:rPr kumimoji="1" lang="en-US" altLang="ja-JP" sz="1100" dirty="0" smtClean="0">
                <a:solidFill>
                  <a:schemeClr val="tx1"/>
                </a:solidFill>
                <a:latin typeface="ＭＳ ゴシック" panose="020B0609070205080204" pitchFamily="49" charset="-128"/>
                <a:ea typeface="ＭＳ ゴシック" panose="020B0609070205080204" pitchFamily="49" charset="-128"/>
              </a:rPr>
              <a:t>2</a:t>
            </a: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つ目は、海の近くにいるときに揺れを感じた時です</a:t>
            </a: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。揺れ</a:t>
            </a: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は逃げる合図です。</a:t>
            </a:r>
            <a:endParaRPr kumimoji="1"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defTabSz="954563">
              <a:defRPr/>
            </a:pP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　「警報」というのをまだ聞いていなくても、海辺で揺れたらすぐに逃げてしまいましょう。</a:t>
            </a:r>
            <a:endParaRPr kumimoji="1" lang="en-US" altLang="ja-JP" sz="1100" dirty="0" smtClean="0">
              <a:solidFill>
                <a:schemeClr val="tx1"/>
              </a:solidFill>
              <a:latin typeface="ＭＳ ゴシック" panose="020B0609070205080204" pitchFamily="49" charset="-128"/>
              <a:ea typeface="ＭＳ ゴシック" panose="020B0609070205080204" pitchFamily="49" charset="-128"/>
            </a:endParaRPr>
          </a:p>
          <a:p>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100" dirty="0" smtClean="0">
                <a:solidFill>
                  <a:schemeClr val="tx1"/>
                </a:solidFill>
                <a:latin typeface="ＭＳ ゴシック" panose="020B0609070205080204" pitchFamily="49" charset="-128"/>
                <a:ea typeface="ＭＳ ゴシック" panose="020B0609070205080204" pitchFamily="49" charset="-128"/>
              </a:rPr>
              <a:t>では、みなさんで２つのヒントを読んでみましょう。</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100" dirty="0" smtClean="0">
                <a:latin typeface="ＭＳ ゴシック" panose="020B0609070205080204" pitchFamily="49" charset="-128"/>
                <a:ea typeface="ＭＳ ゴシック" panose="020B0609070205080204" pitchFamily="49" charset="-128"/>
              </a:rPr>
              <a:t>（ここで、海の近くの学校の場合：学校付近、海から遠い学校の場合：近場の海水浴場などの津波避難ビル・高台を具体的に伝えるとより効果的です。自治体のハザードマップ等でご確認ください）</a:t>
            </a:r>
            <a:endParaRPr lang="en-US" altLang="ja-JP" sz="1100" dirty="0" smtClean="0">
              <a:latin typeface="ＭＳ ゴシック" panose="020B0609070205080204" pitchFamily="49" charset="-128"/>
              <a:ea typeface="ＭＳ ゴシック" panose="020B0609070205080204" pitchFamily="49" charset="-128"/>
            </a:endParaRPr>
          </a:p>
          <a:p>
            <a:endParaRPr lang="en-US" altLang="ja-JP" sz="1100" dirty="0" smtClean="0">
              <a:latin typeface="ＭＳ ゴシック" panose="020B0609070205080204" pitchFamily="49" charset="-128"/>
              <a:ea typeface="ＭＳ ゴシック" panose="020B0609070205080204" pitchFamily="49" charset="-128"/>
            </a:endParaRPr>
          </a:p>
          <a:p>
            <a:r>
              <a:rPr lang="ja-JP" altLang="en-US" sz="1100" dirty="0" smtClean="0">
                <a:latin typeface="ＭＳ ゴシック" panose="020B0609070205080204" pitchFamily="49" charset="-128"/>
                <a:ea typeface="ＭＳ ゴシック" panose="020B0609070205080204" pitchFamily="49" charset="-128"/>
              </a:rPr>
              <a:t>（補足：</a:t>
            </a:r>
            <a:r>
              <a:rPr lang="ja-JP" altLang="en-US" sz="1100" dirty="0" smtClean="0">
                <a:solidFill>
                  <a:schemeClr val="tx1"/>
                </a:solidFill>
                <a:latin typeface="ＭＳ ゴシック" panose="020B0609070205080204" pitchFamily="49" charset="-128"/>
                <a:ea typeface="ＭＳ ゴシック" panose="020B0609070205080204" pitchFamily="49" charset="-128"/>
              </a:rPr>
              <a:t>地震が起きてから津波警報等が発表されるまでに、</a:t>
            </a:r>
            <a:r>
              <a:rPr lang="en-US" altLang="ja-JP" sz="1100" dirty="0" smtClean="0">
                <a:solidFill>
                  <a:schemeClr val="tx1"/>
                </a:solidFill>
                <a:latin typeface="ＭＳ ゴシック" panose="020B0609070205080204" pitchFamily="49" charset="-128"/>
                <a:ea typeface="ＭＳ ゴシック" panose="020B0609070205080204" pitchFamily="49" charset="-128"/>
              </a:rPr>
              <a:t>3</a:t>
            </a:r>
            <a:r>
              <a:rPr lang="ja-JP" altLang="en-US" sz="1100" dirty="0" smtClean="0">
                <a:solidFill>
                  <a:schemeClr val="tx1"/>
                </a:solidFill>
                <a:latin typeface="ＭＳ ゴシック" panose="020B0609070205080204" pitchFamily="49" charset="-128"/>
                <a:ea typeface="ＭＳ ゴシック" panose="020B0609070205080204" pitchFamily="49" charset="-128"/>
              </a:rPr>
              <a:t>分程度かかります。海辺では警報の発表を待たずに自分の判断で逃げることも大切です。</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p:txBody>
      </p:sp>
      <p:sp>
        <p:nvSpPr>
          <p:cNvPr id="3482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100" b="1">
                <a:solidFill>
                  <a:schemeClr val="tx1"/>
                </a:solidFill>
                <a:latin typeface="Tahoma" pitchFamily="34" charset="0"/>
                <a:ea typeface="ＭＳ Ｐゴシック" charset="-128"/>
              </a:defRPr>
            </a:lvl1pPr>
            <a:lvl2pPr marL="775457" indent="-298253" eaLnBrk="0" hangingPunct="0">
              <a:defRPr kumimoji="1" sz="2100" b="1">
                <a:solidFill>
                  <a:schemeClr val="tx1"/>
                </a:solidFill>
                <a:latin typeface="Tahoma" pitchFamily="34" charset="0"/>
                <a:ea typeface="ＭＳ Ｐゴシック" charset="-128"/>
              </a:defRPr>
            </a:lvl2pPr>
            <a:lvl3pPr marL="1193012" indent="-238603" eaLnBrk="0" hangingPunct="0">
              <a:defRPr kumimoji="1" sz="2100" b="1">
                <a:solidFill>
                  <a:schemeClr val="tx1"/>
                </a:solidFill>
                <a:latin typeface="Tahoma" pitchFamily="34" charset="0"/>
                <a:ea typeface="ＭＳ Ｐゴシック" charset="-128"/>
              </a:defRPr>
            </a:lvl3pPr>
            <a:lvl4pPr marL="1670215" indent="-238603" eaLnBrk="0" hangingPunct="0">
              <a:defRPr kumimoji="1" sz="2100" b="1">
                <a:solidFill>
                  <a:schemeClr val="tx1"/>
                </a:solidFill>
                <a:latin typeface="Tahoma" pitchFamily="34" charset="0"/>
                <a:ea typeface="ＭＳ Ｐゴシック" charset="-128"/>
              </a:defRPr>
            </a:lvl4pPr>
            <a:lvl5pPr marL="2147421" indent="-238603" eaLnBrk="0" hangingPunct="0">
              <a:defRPr kumimoji="1" sz="2100" b="1">
                <a:solidFill>
                  <a:schemeClr val="tx1"/>
                </a:solidFill>
                <a:latin typeface="Tahoma" pitchFamily="34" charset="0"/>
                <a:ea typeface="ＭＳ Ｐゴシック" charset="-128"/>
              </a:defRPr>
            </a:lvl5pPr>
            <a:lvl6pPr marL="2624624" indent="-238603" eaLnBrk="0" fontAlgn="base" hangingPunct="0">
              <a:spcBef>
                <a:spcPct val="0"/>
              </a:spcBef>
              <a:spcAft>
                <a:spcPct val="0"/>
              </a:spcAft>
              <a:defRPr kumimoji="1" sz="2100" b="1">
                <a:solidFill>
                  <a:schemeClr val="tx1"/>
                </a:solidFill>
                <a:latin typeface="Tahoma" pitchFamily="34" charset="0"/>
                <a:ea typeface="ＭＳ Ｐゴシック" charset="-128"/>
              </a:defRPr>
            </a:lvl6pPr>
            <a:lvl7pPr marL="3101829" indent="-238603" eaLnBrk="0" fontAlgn="base" hangingPunct="0">
              <a:spcBef>
                <a:spcPct val="0"/>
              </a:spcBef>
              <a:spcAft>
                <a:spcPct val="0"/>
              </a:spcAft>
              <a:defRPr kumimoji="1" sz="2100" b="1">
                <a:solidFill>
                  <a:schemeClr val="tx1"/>
                </a:solidFill>
                <a:latin typeface="Tahoma" pitchFamily="34" charset="0"/>
                <a:ea typeface="ＭＳ Ｐゴシック" charset="-128"/>
              </a:defRPr>
            </a:lvl7pPr>
            <a:lvl8pPr marL="3579034" indent="-238603" eaLnBrk="0" fontAlgn="base" hangingPunct="0">
              <a:spcBef>
                <a:spcPct val="0"/>
              </a:spcBef>
              <a:spcAft>
                <a:spcPct val="0"/>
              </a:spcAft>
              <a:defRPr kumimoji="1" sz="2100" b="1">
                <a:solidFill>
                  <a:schemeClr val="tx1"/>
                </a:solidFill>
                <a:latin typeface="Tahoma" pitchFamily="34" charset="0"/>
                <a:ea typeface="ＭＳ Ｐゴシック" charset="-128"/>
              </a:defRPr>
            </a:lvl8pPr>
            <a:lvl9pPr marL="4056239" indent="-238603" eaLnBrk="0" fontAlgn="base" hangingPunct="0">
              <a:spcBef>
                <a:spcPct val="0"/>
              </a:spcBef>
              <a:spcAft>
                <a:spcPct val="0"/>
              </a:spcAft>
              <a:defRPr kumimoji="1" sz="2100" b="1">
                <a:solidFill>
                  <a:schemeClr val="tx1"/>
                </a:solidFill>
                <a:latin typeface="Tahoma" pitchFamily="34" charset="0"/>
                <a:ea typeface="ＭＳ Ｐゴシック" charset="-128"/>
              </a:defRPr>
            </a:lvl9pPr>
          </a:lstStyle>
          <a:p>
            <a:pPr defTabSz="954563" eaLnBrk="1" hangingPunct="1">
              <a:defRPr/>
            </a:pPr>
            <a:fld id="{F7011D34-23AF-48C2-B5CF-3D447EB3916A}" type="slidenum">
              <a:rPr lang="ja-JP" altLang="en-US" sz="1300" b="0">
                <a:solidFill>
                  <a:prstClr val="black"/>
                </a:solidFill>
                <a:latin typeface="Arial" charset="0"/>
              </a:rPr>
              <a:pPr defTabSz="954563" eaLnBrk="1" hangingPunct="1">
                <a:defRPr/>
              </a:pPr>
              <a:t>13</a:t>
            </a:fld>
            <a:endParaRPr lang="en-US" altLang="ja-JP" sz="1300" b="0">
              <a:solidFill>
                <a:prstClr val="black"/>
              </a:solidFill>
              <a:latin typeface="Arial" charset="0"/>
            </a:endParaRPr>
          </a:p>
        </p:txBody>
      </p:sp>
    </p:spTree>
    <p:extLst>
      <p:ext uri="{BB962C8B-B14F-4D97-AF65-F5344CB8AC3E}">
        <p14:creationId xmlns:p14="http://schemas.microsoft.com/office/powerpoint/2010/main" val="3737519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100" dirty="0" smtClean="0"/>
              <a:t>3</a:t>
            </a:r>
            <a:r>
              <a:rPr kumimoji="1" lang="ja-JP" altLang="en-US" sz="1100" dirty="0" smtClean="0"/>
              <a:t>分（</a:t>
            </a:r>
            <a:r>
              <a:rPr kumimoji="1" lang="en-US" altLang="ja-JP" sz="1100" dirty="0" smtClean="0"/>
              <a:t>26</a:t>
            </a:r>
            <a:r>
              <a:rPr kumimoji="1" lang="ja-JP" altLang="en-US" sz="1100" dirty="0" smtClean="0"/>
              <a:t>分）経過</a:t>
            </a:r>
            <a:endParaRPr kumimoji="1" lang="en-US" altLang="ja-JP" sz="1100" dirty="0" smtClean="0"/>
          </a:p>
          <a:p>
            <a:endParaRPr lang="en-US" altLang="ja-JP" sz="1100" dirty="0">
              <a:solidFill>
                <a:schemeClr val="tx1"/>
              </a:solidFill>
            </a:endParaRPr>
          </a:p>
          <a:p>
            <a:r>
              <a:rPr lang="ja-JP" altLang="en-US" sz="1100" dirty="0" smtClean="0">
                <a:solidFill>
                  <a:schemeClr val="tx1"/>
                </a:solidFill>
              </a:rPr>
              <a:t>悲しい</a:t>
            </a:r>
            <a:r>
              <a:rPr lang="ja-JP" altLang="en-US" sz="1100" dirty="0">
                <a:solidFill>
                  <a:schemeClr val="tx1"/>
                </a:solidFill>
              </a:rPr>
              <a:t>ことに、先ほどお話</a:t>
            </a:r>
            <a:r>
              <a:rPr lang="ja-JP" altLang="en-US" sz="1100" dirty="0" smtClean="0">
                <a:solidFill>
                  <a:schemeClr val="tx1"/>
                </a:solidFill>
              </a:rPr>
              <a:t>した東日本大震災で</a:t>
            </a:r>
            <a:r>
              <a:rPr lang="ja-JP" altLang="en-US" sz="1100" dirty="0">
                <a:solidFill>
                  <a:schemeClr val="tx1"/>
                </a:solidFill>
              </a:rPr>
              <a:t>は、多くの人が津波に流されて亡くなってしまいました。</a:t>
            </a:r>
            <a:endParaRPr lang="en-US" altLang="ja-JP" sz="1100" dirty="0">
              <a:solidFill>
                <a:schemeClr val="tx1"/>
              </a:solidFill>
            </a:endParaRPr>
          </a:p>
          <a:p>
            <a:r>
              <a:rPr lang="ja-JP" altLang="en-US" sz="1100" dirty="0" smtClean="0">
                <a:solidFill>
                  <a:schemeClr val="tx1"/>
                </a:solidFill>
              </a:rPr>
              <a:t>今</a:t>
            </a:r>
            <a:r>
              <a:rPr lang="ja-JP" altLang="en-US" sz="1100" dirty="0">
                <a:solidFill>
                  <a:schemeClr val="tx1"/>
                </a:solidFill>
              </a:rPr>
              <a:t>でも街が元通りになっていないところもあります。</a:t>
            </a:r>
            <a:endParaRPr lang="en-US" altLang="ja-JP" sz="1100" dirty="0">
              <a:solidFill>
                <a:schemeClr val="tx1"/>
              </a:solidFill>
            </a:endParaRPr>
          </a:p>
          <a:p>
            <a:r>
              <a:rPr lang="ja-JP" altLang="en-US" sz="1100" dirty="0" smtClean="0">
                <a:solidFill>
                  <a:schemeClr val="tx1"/>
                </a:solidFill>
              </a:rPr>
              <a:t>（先生方も体験を話していただければと思います。）</a:t>
            </a:r>
            <a:endParaRPr lang="en-US" altLang="ja-JP" sz="1100" dirty="0" smtClean="0">
              <a:solidFill>
                <a:schemeClr val="tx1"/>
              </a:solidFill>
            </a:endParaRPr>
          </a:p>
          <a:p>
            <a:endParaRPr lang="en-US" altLang="ja-JP" sz="1100" dirty="0">
              <a:solidFill>
                <a:schemeClr val="tx1"/>
              </a:solidFill>
            </a:endParaRPr>
          </a:p>
          <a:p>
            <a:r>
              <a:rPr lang="ja-JP" altLang="en-US" sz="1100" dirty="0" smtClean="0">
                <a:solidFill>
                  <a:schemeClr val="tx1"/>
                </a:solidFill>
              </a:rPr>
              <a:t>（☆クリック）</a:t>
            </a:r>
            <a:endParaRPr lang="en-US" altLang="ja-JP" sz="1100" dirty="0">
              <a:solidFill>
                <a:schemeClr val="tx1"/>
              </a:solidFill>
            </a:endParaRPr>
          </a:p>
          <a:p>
            <a:r>
              <a:rPr lang="ja-JP" altLang="en-US" sz="1100" dirty="0" smtClean="0">
                <a:solidFill>
                  <a:schemeClr val="tx1"/>
                </a:solidFill>
              </a:rPr>
              <a:t>でも</a:t>
            </a:r>
            <a:r>
              <a:rPr lang="ja-JP" altLang="en-US" sz="1100" dirty="0">
                <a:solidFill>
                  <a:schemeClr val="tx1"/>
                </a:solidFill>
              </a:rPr>
              <a:t>、津波から必死に逃げて助かった人たちも多くいます。</a:t>
            </a:r>
            <a:endParaRPr lang="en-US" altLang="ja-JP" sz="1100" dirty="0">
              <a:solidFill>
                <a:schemeClr val="tx1"/>
              </a:solidFill>
            </a:endParaRPr>
          </a:p>
          <a:p>
            <a:r>
              <a:rPr lang="ja-JP" altLang="en-US" sz="1100" dirty="0" smtClean="0">
                <a:solidFill>
                  <a:schemeClr val="tx1"/>
                </a:solidFill>
              </a:rPr>
              <a:t>なぜ逃げられた</a:t>
            </a:r>
            <a:r>
              <a:rPr lang="ja-JP" altLang="en-US" sz="1100" dirty="0">
                <a:solidFill>
                  <a:schemeClr val="tx1"/>
                </a:solidFill>
              </a:rPr>
              <a:t>かというと、普段から本気で避難訓練をしていたからです。</a:t>
            </a:r>
            <a:endParaRPr lang="en-US" altLang="ja-JP" sz="1100" dirty="0">
              <a:solidFill>
                <a:schemeClr val="tx1"/>
              </a:solidFill>
            </a:endParaRPr>
          </a:p>
          <a:p>
            <a:r>
              <a:rPr lang="ja-JP" altLang="en-US" sz="1100" dirty="0" smtClean="0">
                <a:solidFill>
                  <a:schemeClr val="tx1"/>
                </a:solidFill>
              </a:rPr>
              <a:t>すぐ</a:t>
            </a:r>
            <a:r>
              <a:rPr lang="ja-JP" altLang="en-US" sz="1100" dirty="0">
                <a:solidFill>
                  <a:schemeClr val="tx1"/>
                </a:solidFill>
              </a:rPr>
              <a:t>に逃げるためには、普段から練習しておくことが大切です</a:t>
            </a:r>
            <a:r>
              <a:rPr lang="ja-JP" altLang="en-US" sz="1100" dirty="0" smtClean="0">
                <a:solidFill>
                  <a:schemeClr val="tx1"/>
                </a:solidFill>
              </a:rPr>
              <a:t>。</a:t>
            </a:r>
            <a:endParaRPr lang="en-US" altLang="ja-JP" sz="1100" dirty="0">
              <a:solidFill>
                <a:schemeClr val="tx1"/>
              </a:solidFill>
            </a:endParaRPr>
          </a:p>
        </p:txBody>
      </p:sp>
      <p:sp>
        <p:nvSpPr>
          <p:cNvPr id="4" name="スライド番号プレースホルダー 3"/>
          <p:cNvSpPr>
            <a:spLocks noGrp="1"/>
          </p:cNvSpPr>
          <p:nvPr>
            <p:ph type="sldNum" sz="quarter" idx="10"/>
          </p:nvPr>
        </p:nvSpPr>
        <p:spPr/>
        <p:txBody>
          <a:bodyPr/>
          <a:lstStyle/>
          <a:p>
            <a:fld id="{EBBD782D-9396-43B3-96B3-8C8765582F13}" type="slidenum">
              <a:rPr lang="ja-JP" altLang="en-US" smtClean="0">
                <a:solidFill>
                  <a:prstClr val="black"/>
                </a:solidFill>
              </a:rPr>
              <a:pPr/>
              <a:t>14</a:t>
            </a:fld>
            <a:endParaRPr lang="ja-JP" altLang="en-US">
              <a:solidFill>
                <a:prstClr val="black"/>
              </a:solidFill>
            </a:endParaRPr>
          </a:p>
        </p:txBody>
      </p:sp>
    </p:spTree>
    <p:extLst>
      <p:ext uri="{BB962C8B-B14F-4D97-AF65-F5344CB8AC3E}">
        <p14:creationId xmlns:p14="http://schemas.microsoft.com/office/powerpoint/2010/main" val="1842098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300">
                <a:solidFill>
                  <a:schemeClr val="tx1"/>
                </a:solidFill>
                <a:latin typeface="Calibri" pitchFamily="34" charset="0"/>
                <a:ea typeface="ＭＳ Ｐゴシック" charset="-128"/>
              </a:defRPr>
            </a:lvl1pPr>
            <a:lvl2pPr marL="804314" indent="-309350" eaLnBrk="0" hangingPunct="0">
              <a:spcBef>
                <a:spcPct val="30000"/>
              </a:spcBef>
              <a:defRPr kumimoji="1" sz="1300">
                <a:solidFill>
                  <a:schemeClr val="tx1"/>
                </a:solidFill>
                <a:latin typeface="Calibri" pitchFamily="34" charset="0"/>
                <a:ea typeface="ＭＳ Ｐゴシック" charset="-128"/>
              </a:defRPr>
            </a:lvl2pPr>
            <a:lvl3pPr marL="1237408" indent="-247482" eaLnBrk="0" hangingPunct="0">
              <a:spcBef>
                <a:spcPct val="30000"/>
              </a:spcBef>
              <a:defRPr kumimoji="1" sz="1300">
                <a:solidFill>
                  <a:schemeClr val="tx1"/>
                </a:solidFill>
                <a:latin typeface="Calibri" pitchFamily="34" charset="0"/>
                <a:ea typeface="ＭＳ Ｐゴシック" charset="-128"/>
              </a:defRPr>
            </a:lvl3pPr>
            <a:lvl4pPr marL="1732371" indent="-247482" eaLnBrk="0" hangingPunct="0">
              <a:spcBef>
                <a:spcPct val="30000"/>
              </a:spcBef>
              <a:defRPr kumimoji="1" sz="1300">
                <a:solidFill>
                  <a:schemeClr val="tx1"/>
                </a:solidFill>
                <a:latin typeface="Calibri" pitchFamily="34" charset="0"/>
                <a:ea typeface="ＭＳ Ｐゴシック" charset="-128"/>
              </a:defRPr>
            </a:lvl4pPr>
            <a:lvl5pPr marL="2227334" indent="-247482" eaLnBrk="0" hangingPunct="0">
              <a:spcBef>
                <a:spcPct val="30000"/>
              </a:spcBef>
              <a:defRPr kumimoji="1" sz="1300">
                <a:solidFill>
                  <a:schemeClr val="tx1"/>
                </a:solidFill>
                <a:latin typeface="Calibri" pitchFamily="34" charset="0"/>
                <a:ea typeface="ＭＳ Ｐゴシック" charset="-128"/>
              </a:defRPr>
            </a:lvl5pPr>
            <a:lvl6pPr marL="2722297" indent="-247482" eaLnBrk="0" fontAlgn="base" hangingPunct="0">
              <a:spcBef>
                <a:spcPct val="30000"/>
              </a:spcBef>
              <a:spcAft>
                <a:spcPct val="0"/>
              </a:spcAft>
              <a:defRPr kumimoji="1" sz="1300">
                <a:solidFill>
                  <a:schemeClr val="tx1"/>
                </a:solidFill>
                <a:latin typeface="Calibri" pitchFamily="34" charset="0"/>
                <a:ea typeface="ＭＳ Ｐゴシック" charset="-128"/>
              </a:defRPr>
            </a:lvl6pPr>
            <a:lvl7pPr marL="3217259" indent="-247482" eaLnBrk="0" fontAlgn="base" hangingPunct="0">
              <a:spcBef>
                <a:spcPct val="30000"/>
              </a:spcBef>
              <a:spcAft>
                <a:spcPct val="0"/>
              </a:spcAft>
              <a:defRPr kumimoji="1" sz="1300">
                <a:solidFill>
                  <a:schemeClr val="tx1"/>
                </a:solidFill>
                <a:latin typeface="Calibri" pitchFamily="34" charset="0"/>
                <a:ea typeface="ＭＳ Ｐゴシック" charset="-128"/>
              </a:defRPr>
            </a:lvl7pPr>
            <a:lvl8pPr marL="3712222" indent="-247482" eaLnBrk="0" fontAlgn="base" hangingPunct="0">
              <a:spcBef>
                <a:spcPct val="30000"/>
              </a:spcBef>
              <a:spcAft>
                <a:spcPct val="0"/>
              </a:spcAft>
              <a:defRPr kumimoji="1" sz="1300">
                <a:solidFill>
                  <a:schemeClr val="tx1"/>
                </a:solidFill>
                <a:latin typeface="Calibri" pitchFamily="34" charset="0"/>
                <a:ea typeface="ＭＳ Ｐゴシック" charset="-128"/>
              </a:defRPr>
            </a:lvl8pPr>
            <a:lvl9pPr marL="4207184" indent="-247482" eaLnBrk="0" fontAlgn="base" hangingPunct="0">
              <a:spcBef>
                <a:spcPct val="30000"/>
              </a:spcBef>
              <a:spcAft>
                <a:spcPct val="0"/>
              </a:spcAft>
              <a:defRPr kumimoji="1" sz="1300">
                <a:solidFill>
                  <a:schemeClr val="tx1"/>
                </a:solidFill>
                <a:latin typeface="Calibri" pitchFamily="34" charset="0"/>
                <a:ea typeface="ＭＳ Ｐゴシック" charset="-128"/>
              </a:defRPr>
            </a:lvl9pPr>
          </a:lstStyle>
          <a:p>
            <a:pPr defTabSz="954563" eaLnBrk="1" hangingPunct="1">
              <a:spcBef>
                <a:spcPct val="0"/>
              </a:spcBef>
              <a:defRPr/>
            </a:pPr>
            <a:fld id="{1B6F0356-E430-45EC-A761-FE714DDB7A45}" type="slidenum">
              <a:rPr lang="en-US" altLang="ja-JP">
                <a:solidFill>
                  <a:prstClr val="black"/>
                </a:solidFill>
              </a:rPr>
              <a:pPr defTabSz="954563" eaLnBrk="1" hangingPunct="1">
                <a:spcBef>
                  <a:spcPct val="0"/>
                </a:spcBef>
                <a:defRPr/>
              </a:pPr>
              <a:t>15</a:t>
            </a:fld>
            <a:endParaRPr lang="en-US" altLang="ja-JP">
              <a:solidFill>
                <a:prstClr val="black"/>
              </a:solidFill>
            </a:endParaRPr>
          </a:p>
        </p:txBody>
      </p:sp>
      <p:sp>
        <p:nvSpPr>
          <p:cNvPr id="45059" name="Rectangle 2"/>
          <p:cNvSpPr>
            <a:spLocks noGrp="1" noRot="1" noChangeAspect="1" noChangeArrowheads="1" noTextEdit="1"/>
          </p:cNvSpPr>
          <p:nvPr>
            <p:ph type="sldImg"/>
          </p:nvPr>
        </p:nvSpPr>
        <p:spPr bwMode="auto">
          <a:xfrm>
            <a:off x="996950" y="768350"/>
            <a:ext cx="5119688" cy="38401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4547" name="Rectangle 3"/>
          <p:cNvSpPr>
            <a:spLocks noGrp="1" noChangeArrowheads="1"/>
          </p:cNvSpPr>
          <p:nvPr>
            <p:ph type="body" idx="1"/>
          </p:nvPr>
        </p:nvSpPr>
        <p:spPr/>
        <p:txBody>
          <a:bodyPr/>
          <a:lstStyle/>
          <a:p>
            <a:r>
              <a:rPr kumimoji="1" lang="en-US" altLang="ja-JP" sz="1100" dirty="0" smtClean="0"/>
              <a:t>1</a:t>
            </a:r>
            <a:r>
              <a:rPr kumimoji="1" lang="ja-JP" altLang="en-US" sz="1100" dirty="0" smtClean="0"/>
              <a:t>分（</a:t>
            </a:r>
            <a:r>
              <a:rPr kumimoji="1" lang="en-US" altLang="ja-JP" sz="1100" dirty="0" smtClean="0"/>
              <a:t>27</a:t>
            </a:r>
            <a:r>
              <a:rPr kumimoji="1" lang="ja-JP" altLang="en-US" sz="1100" dirty="0" smtClean="0"/>
              <a:t>分）経過</a:t>
            </a:r>
            <a:endParaRPr kumimoji="1" lang="en-US" altLang="ja-JP" sz="1100" dirty="0" smtClean="0"/>
          </a:p>
          <a:p>
            <a:pPr defTabSz="954563">
              <a:defRPr/>
            </a:pPr>
            <a:endParaRPr kumimoji="1"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defTabSz="954563">
              <a:defRPr/>
            </a:pPr>
            <a:r>
              <a:rPr lang="ja-JP" altLang="ja-JP" sz="1100" dirty="0" smtClean="0">
                <a:solidFill>
                  <a:schemeClr val="tx1"/>
                </a:solidFill>
                <a:latin typeface="ＭＳ ゴシック" panose="020B0609070205080204" pitchFamily="49" charset="-128"/>
                <a:ea typeface="ＭＳ ゴシック" panose="020B0609070205080204" pitchFamily="49" charset="-128"/>
              </a:rPr>
              <a:t>では、今日のお話をみんなでまとめましょう。</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defTabSz="954563">
              <a:defRPr/>
            </a:pPr>
            <a:r>
              <a:rPr lang="ja-JP" altLang="en-US" sz="1100" dirty="0" smtClean="0">
                <a:solidFill>
                  <a:schemeClr val="tx1"/>
                </a:solidFill>
                <a:latin typeface="ＭＳ ゴシック" panose="020B0609070205080204" pitchFamily="49" charset="-128"/>
                <a:ea typeface="ＭＳ ゴシック" panose="020B0609070205080204" pitchFamily="49" charset="-128"/>
              </a:rPr>
              <a:t>最初の質問をもう一度します。</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defTabSz="954563">
              <a:defRPr/>
            </a:pP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地震や津波から命を守るために、どうしたらいいかな？</a:t>
            </a:r>
            <a:endParaRPr lang="ja-JP" altLang="ja-JP" sz="1100" dirty="0" smtClean="0">
              <a:solidFill>
                <a:schemeClr val="tx1"/>
              </a:solidFill>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ＭＳ ゴシック" panose="020B0609070205080204" pitchFamily="49" charset="-128"/>
                <a:ea typeface="ＭＳ ゴシック" panose="020B0609070205080204" pitchFamily="49" charset="-128"/>
              </a:rPr>
              <a:t>（自由に答えてもらえればよい。）</a:t>
            </a:r>
            <a:endParaRPr lang="en-US" altLang="ja-JP" sz="1100"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100"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ＭＳ ゴシック" panose="020B0609070205080204" pitchFamily="49" charset="-128"/>
                <a:ea typeface="ＭＳ ゴシック" panose="020B0609070205080204" pitchFamily="49" charset="-128"/>
              </a:rPr>
              <a:t>（☆クリック）</a:t>
            </a:r>
            <a:endParaRPr lang="en-US" altLang="ja-JP" sz="1100" dirty="0" smtClean="0">
              <a:latin typeface="ＭＳ ゴシック" panose="020B0609070205080204" pitchFamily="49" charset="-128"/>
              <a:ea typeface="ＭＳ ゴシック" panose="020B0609070205080204" pitchFamily="49" charset="-128"/>
            </a:endParaRPr>
          </a:p>
          <a:p>
            <a:r>
              <a:rPr kumimoji="1" lang="ja-JP" altLang="en-US" sz="1100" dirty="0" smtClean="0">
                <a:latin typeface="ＭＳ ゴシック" panose="020B0609070205080204" pitchFamily="49" charset="-128"/>
                <a:ea typeface="ＭＳ ゴシック" panose="020B0609070205080204" pitchFamily="49" charset="-128"/>
              </a:rPr>
              <a:t>そうですね、大きな揺れを感じたときは教室では机の下にもぐって机の脚をもち、倒れてきそうな物から体を守ってください。</a:t>
            </a:r>
            <a:endParaRPr kumimoji="1" lang="en-US" altLang="ja-JP" sz="1100" dirty="0" smtClean="0">
              <a:latin typeface="ＭＳ ゴシック" panose="020B0609070205080204" pitchFamily="49" charset="-128"/>
              <a:ea typeface="ＭＳ ゴシック" panose="020B0609070205080204" pitchFamily="49" charset="-128"/>
            </a:endParaRPr>
          </a:p>
          <a:p>
            <a:r>
              <a:rPr kumimoji="1" lang="ja-JP" altLang="en-US" sz="1100" dirty="0" smtClean="0">
                <a:latin typeface="ＭＳ ゴシック" panose="020B0609070205080204" pitchFamily="49" charset="-128"/>
                <a:ea typeface="ＭＳ ゴシック" panose="020B0609070205080204" pitchFamily="49" charset="-128"/>
              </a:rPr>
              <a:t>津波が発生したときは海から離れて高いところへ避難してください。</a:t>
            </a:r>
            <a:endParaRPr kumimoji="1" lang="en-US" altLang="ja-JP" sz="11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033105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300">
                <a:solidFill>
                  <a:schemeClr val="tx1"/>
                </a:solidFill>
                <a:latin typeface="Calibri" pitchFamily="34" charset="0"/>
                <a:ea typeface="ＭＳ Ｐゴシック" charset="-128"/>
              </a:defRPr>
            </a:lvl1pPr>
            <a:lvl2pPr marL="804314" indent="-309350" eaLnBrk="0" hangingPunct="0">
              <a:spcBef>
                <a:spcPct val="30000"/>
              </a:spcBef>
              <a:defRPr kumimoji="1" sz="1300">
                <a:solidFill>
                  <a:schemeClr val="tx1"/>
                </a:solidFill>
                <a:latin typeface="Calibri" pitchFamily="34" charset="0"/>
                <a:ea typeface="ＭＳ Ｐゴシック" charset="-128"/>
              </a:defRPr>
            </a:lvl2pPr>
            <a:lvl3pPr marL="1237408" indent="-247482" eaLnBrk="0" hangingPunct="0">
              <a:spcBef>
                <a:spcPct val="30000"/>
              </a:spcBef>
              <a:defRPr kumimoji="1" sz="1300">
                <a:solidFill>
                  <a:schemeClr val="tx1"/>
                </a:solidFill>
                <a:latin typeface="Calibri" pitchFamily="34" charset="0"/>
                <a:ea typeface="ＭＳ Ｐゴシック" charset="-128"/>
              </a:defRPr>
            </a:lvl3pPr>
            <a:lvl4pPr marL="1732371" indent="-247482" eaLnBrk="0" hangingPunct="0">
              <a:spcBef>
                <a:spcPct val="30000"/>
              </a:spcBef>
              <a:defRPr kumimoji="1" sz="1300">
                <a:solidFill>
                  <a:schemeClr val="tx1"/>
                </a:solidFill>
                <a:latin typeface="Calibri" pitchFamily="34" charset="0"/>
                <a:ea typeface="ＭＳ Ｐゴシック" charset="-128"/>
              </a:defRPr>
            </a:lvl4pPr>
            <a:lvl5pPr marL="2227334" indent="-247482" eaLnBrk="0" hangingPunct="0">
              <a:spcBef>
                <a:spcPct val="30000"/>
              </a:spcBef>
              <a:defRPr kumimoji="1" sz="1300">
                <a:solidFill>
                  <a:schemeClr val="tx1"/>
                </a:solidFill>
                <a:latin typeface="Calibri" pitchFamily="34" charset="0"/>
                <a:ea typeface="ＭＳ Ｐゴシック" charset="-128"/>
              </a:defRPr>
            </a:lvl5pPr>
            <a:lvl6pPr marL="2722297" indent="-247482" eaLnBrk="0" fontAlgn="base" hangingPunct="0">
              <a:spcBef>
                <a:spcPct val="30000"/>
              </a:spcBef>
              <a:spcAft>
                <a:spcPct val="0"/>
              </a:spcAft>
              <a:defRPr kumimoji="1" sz="1300">
                <a:solidFill>
                  <a:schemeClr val="tx1"/>
                </a:solidFill>
                <a:latin typeface="Calibri" pitchFamily="34" charset="0"/>
                <a:ea typeface="ＭＳ Ｐゴシック" charset="-128"/>
              </a:defRPr>
            </a:lvl6pPr>
            <a:lvl7pPr marL="3217259" indent="-247482" eaLnBrk="0" fontAlgn="base" hangingPunct="0">
              <a:spcBef>
                <a:spcPct val="30000"/>
              </a:spcBef>
              <a:spcAft>
                <a:spcPct val="0"/>
              </a:spcAft>
              <a:defRPr kumimoji="1" sz="1300">
                <a:solidFill>
                  <a:schemeClr val="tx1"/>
                </a:solidFill>
                <a:latin typeface="Calibri" pitchFamily="34" charset="0"/>
                <a:ea typeface="ＭＳ Ｐゴシック" charset="-128"/>
              </a:defRPr>
            </a:lvl7pPr>
            <a:lvl8pPr marL="3712222" indent="-247482" eaLnBrk="0" fontAlgn="base" hangingPunct="0">
              <a:spcBef>
                <a:spcPct val="30000"/>
              </a:spcBef>
              <a:spcAft>
                <a:spcPct val="0"/>
              </a:spcAft>
              <a:defRPr kumimoji="1" sz="1300">
                <a:solidFill>
                  <a:schemeClr val="tx1"/>
                </a:solidFill>
                <a:latin typeface="Calibri" pitchFamily="34" charset="0"/>
                <a:ea typeface="ＭＳ Ｐゴシック" charset="-128"/>
              </a:defRPr>
            </a:lvl8pPr>
            <a:lvl9pPr marL="4207184" indent="-247482" eaLnBrk="0" fontAlgn="base" hangingPunct="0">
              <a:spcBef>
                <a:spcPct val="30000"/>
              </a:spcBef>
              <a:spcAft>
                <a:spcPct val="0"/>
              </a:spcAft>
              <a:defRPr kumimoji="1" sz="1300">
                <a:solidFill>
                  <a:schemeClr val="tx1"/>
                </a:solidFill>
                <a:latin typeface="Calibri" pitchFamily="34" charset="0"/>
                <a:ea typeface="ＭＳ Ｐゴシック" charset="-128"/>
              </a:defRPr>
            </a:lvl9pPr>
          </a:lstStyle>
          <a:p>
            <a:pPr defTabSz="954563" eaLnBrk="1" hangingPunct="1">
              <a:spcBef>
                <a:spcPct val="0"/>
              </a:spcBef>
              <a:defRPr/>
            </a:pPr>
            <a:fld id="{1B6F0356-E430-45EC-A761-FE714DDB7A45}" type="slidenum">
              <a:rPr lang="en-US" altLang="ja-JP">
                <a:solidFill>
                  <a:prstClr val="black"/>
                </a:solidFill>
              </a:rPr>
              <a:pPr defTabSz="954563" eaLnBrk="1" hangingPunct="1">
                <a:spcBef>
                  <a:spcPct val="0"/>
                </a:spcBef>
                <a:defRPr/>
              </a:pPr>
              <a:t>16</a:t>
            </a:fld>
            <a:endParaRPr lang="en-US" altLang="ja-JP">
              <a:solidFill>
                <a:prstClr val="black"/>
              </a:solidFill>
            </a:endParaRPr>
          </a:p>
        </p:txBody>
      </p:sp>
      <p:sp>
        <p:nvSpPr>
          <p:cNvPr id="45059" name="Rectangle 2"/>
          <p:cNvSpPr>
            <a:spLocks noGrp="1" noRot="1" noChangeAspect="1" noChangeArrowheads="1" noTextEdit="1"/>
          </p:cNvSpPr>
          <p:nvPr>
            <p:ph type="sldImg"/>
          </p:nvPr>
        </p:nvSpPr>
        <p:spPr bwMode="auto">
          <a:xfrm>
            <a:off x="996950" y="768350"/>
            <a:ext cx="5119688" cy="38401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4547" name="Rectangle 3"/>
          <p:cNvSpPr>
            <a:spLocks noGrp="1" noChangeArrowheads="1"/>
          </p:cNvSpPr>
          <p:nvPr>
            <p:ph type="body" idx="1"/>
          </p:nvPr>
        </p:nvSpPr>
        <p:spPr/>
        <p:txBody>
          <a:bodyPr/>
          <a:lstStyle/>
          <a:p>
            <a:r>
              <a:rPr kumimoji="1" lang="en-US" altLang="ja-JP" sz="1100" dirty="0" smtClean="0"/>
              <a:t>1</a:t>
            </a:r>
            <a:r>
              <a:rPr kumimoji="1" lang="ja-JP" altLang="en-US" sz="1100" dirty="0" smtClean="0"/>
              <a:t>分（</a:t>
            </a:r>
            <a:r>
              <a:rPr kumimoji="1" lang="en-US" altLang="ja-JP" sz="1100" dirty="0" smtClean="0"/>
              <a:t>28</a:t>
            </a:r>
            <a:r>
              <a:rPr kumimoji="1" lang="ja-JP" altLang="en-US" sz="1100" dirty="0" smtClean="0"/>
              <a:t>分）経過</a:t>
            </a:r>
            <a:endParaRPr kumimoji="1" lang="en-US" altLang="ja-JP" sz="1100" dirty="0" smtClean="0"/>
          </a:p>
          <a:p>
            <a:endParaRPr kumimoji="1"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defTabSz="954563">
              <a:defRPr/>
            </a:pPr>
            <a:r>
              <a:rPr lang="ja-JP" altLang="ja-JP" sz="1100" dirty="0" smtClean="0">
                <a:solidFill>
                  <a:schemeClr val="tx1"/>
                </a:solidFill>
                <a:latin typeface="ＭＳ ゴシック" panose="020B0609070205080204" pitchFamily="49" charset="-128"/>
                <a:ea typeface="ＭＳ ゴシック" panose="020B0609070205080204" pitchFamily="49" charset="-128"/>
              </a:rPr>
              <a:t>では、</a:t>
            </a:r>
            <a:r>
              <a:rPr lang="ja-JP" altLang="en-US" sz="1100" dirty="0" smtClean="0">
                <a:solidFill>
                  <a:schemeClr val="tx1"/>
                </a:solidFill>
                <a:latin typeface="ＭＳ ゴシック" panose="020B0609070205080204" pitchFamily="49" charset="-128"/>
                <a:ea typeface="ＭＳ ゴシック" panose="020B0609070205080204" pitchFamily="49" charset="-128"/>
              </a:rPr>
              <a:t>どうして避難訓練をするのでしょう？</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ＭＳ ゴシック" panose="020B0609070205080204" pitchFamily="49" charset="-128"/>
                <a:ea typeface="ＭＳ ゴシック" panose="020B0609070205080204" pitchFamily="49" charset="-128"/>
              </a:rPr>
              <a:t>（自由に答えてもらえればよい。）</a:t>
            </a:r>
            <a:endParaRPr lang="en-US" altLang="ja-JP" sz="1100" dirty="0" smtClean="0">
              <a:latin typeface="ＭＳ ゴシック" panose="020B0609070205080204" pitchFamily="49" charset="-128"/>
              <a:ea typeface="ＭＳ ゴシック" panose="020B0609070205080204" pitchFamily="49" charset="-128"/>
            </a:endParaRPr>
          </a:p>
          <a:p>
            <a:endParaRPr kumimoji="1"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（☆クリック）</a:t>
            </a:r>
            <a:endParaRPr kumimoji="1"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訓練をたくさんすることで、本番のときにもすぐ行動することができます。</a:t>
            </a:r>
            <a:endParaRPr kumimoji="1"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みなさん、いつもしていないことは突然できませんよね。</a:t>
            </a:r>
            <a:endParaRPr kumimoji="1"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とくに、大きい地震が起きたら、だれもがどきどきしてしまうはずです。</a:t>
            </a:r>
            <a:endParaRPr kumimoji="1"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そんな時でもすぐに逃げられるように、これからも一生懸命訓練をしましょう。</a:t>
            </a:r>
            <a:endParaRPr kumimoji="1" lang="en-US" altLang="ja-JP" sz="1100" dirty="0" smtClean="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703386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300">
                <a:solidFill>
                  <a:schemeClr val="tx1"/>
                </a:solidFill>
                <a:latin typeface="Calibri" pitchFamily="34" charset="0"/>
                <a:ea typeface="ＭＳ Ｐゴシック" charset="-128"/>
              </a:defRPr>
            </a:lvl1pPr>
            <a:lvl2pPr marL="804314" indent="-309350" eaLnBrk="0" hangingPunct="0">
              <a:spcBef>
                <a:spcPct val="30000"/>
              </a:spcBef>
              <a:defRPr kumimoji="1" sz="1300">
                <a:solidFill>
                  <a:schemeClr val="tx1"/>
                </a:solidFill>
                <a:latin typeface="Calibri" pitchFamily="34" charset="0"/>
                <a:ea typeface="ＭＳ Ｐゴシック" charset="-128"/>
              </a:defRPr>
            </a:lvl2pPr>
            <a:lvl3pPr marL="1237408" indent="-247482" eaLnBrk="0" hangingPunct="0">
              <a:spcBef>
                <a:spcPct val="30000"/>
              </a:spcBef>
              <a:defRPr kumimoji="1" sz="1300">
                <a:solidFill>
                  <a:schemeClr val="tx1"/>
                </a:solidFill>
                <a:latin typeface="Calibri" pitchFamily="34" charset="0"/>
                <a:ea typeface="ＭＳ Ｐゴシック" charset="-128"/>
              </a:defRPr>
            </a:lvl3pPr>
            <a:lvl4pPr marL="1732371" indent="-247482" eaLnBrk="0" hangingPunct="0">
              <a:spcBef>
                <a:spcPct val="30000"/>
              </a:spcBef>
              <a:defRPr kumimoji="1" sz="1300">
                <a:solidFill>
                  <a:schemeClr val="tx1"/>
                </a:solidFill>
                <a:latin typeface="Calibri" pitchFamily="34" charset="0"/>
                <a:ea typeface="ＭＳ Ｐゴシック" charset="-128"/>
              </a:defRPr>
            </a:lvl4pPr>
            <a:lvl5pPr marL="2227334" indent="-247482" eaLnBrk="0" hangingPunct="0">
              <a:spcBef>
                <a:spcPct val="30000"/>
              </a:spcBef>
              <a:defRPr kumimoji="1" sz="1300">
                <a:solidFill>
                  <a:schemeClr val="tx1"/>
                </a:solidFill>
                <a:latin typeface="Calibri" pitchFamily="34" charset="0"/>
                <a:ea typeface="ＭＳ Ｐゴシック" charset="-128"/>
              </a:defRPr>
            </a:lvl5pPr>
            <a:lvl6pPr marL="2722297" indent="-247482" eaLnBrk="0" fontAlgn="base" hangingPunct="0">
              <a:spcBef>
                <a:spcPct val="30000"/>
              </a:spcBef>
              <a:spcAft>
                <a:spcPct val="0"/>
              </a:spcAft>
              <a:defRPr kumimoji="1" sz="1300">
                <a:solidFill>
                  <a:schemeClr val="tx1"/>
                </a:solidFill>
                <a:latin typeface="Calibri" pitchFamily="34" charset="0"/>
                <a:ea typeface="ＭＳ Ｐゴシック" charset="-128"/>
              </a:defRPr>
            </a:lvl6pPr>
            <a:lvl7pPr marL="3217259" indent="-247482" eaLnBrk="0" fontAlgn="base" hangingPunct="0">
              <a:spcBef>
                <a:spcPct val="30000"/>
              </a:spcBef>
              <a:spcAft>
                <a:spcPct val="0"/>
              </a:spcAft>
              <a:defRPr kumimoji="1" sz="1300">
                <a:solidFill>
                  <a:schemeClr val="tx1"/>
                </a:solidFill>
                <a:latin typeface="Calibri" pitchFamily="34" charset="0"/>
                <a:ea typeface="ＭＳ Ｐゴシック" charset="-128"/>
              </a:defRPr>
            </a:lvl7pPr>
            <a:lvl8pPr marL="3712222" indent="-247482" eaLnBrk="0" fontAlgn="base" hangingPunct="0">
              <a:spcBef>
                <a:spcPct val="30000"/>
              </a:spcBef>
              <a:spcAft>
                <a:spcPct val="0"/>
              </a:spcAft>
              <a:defRPr kumimoji="1" sz="1300">
                <a:solidFill>
                  <a:schemeClr val="tx1"/>
                </a:solidFill>
                <a:latin typeface="Calibri" pitchFamily="34" charset="0"/>
                <a:ea typeface="ＭＳ Ｐゴシック" charset="-128"/>
              </a:defRPr>
            </a:lvl8pPr>
            <a:lvl9pPr marL="4207184" indent="-247482" eaLnBrk="0" fontAlgn="base" hangingPunct="0">
              <a:spcBef>
                <a:spcPct val="30000"/>
              </a:spcBef>
              <a:spcAft>
                <a:spcPct val="0"/>
              </a:spcAft>
              <a:defRPr kumimoji="1" sz="1300">
                <a:solidFill>
                  <a:schemeClr val="tx1"/>
                </a:solidFill>
                <a:latin typeface="Calibri" pitchFamily="34" charset="0"/>
                <a:ea typeface="ＭＳ Ｐゴシック" charset="-128"/>
              </a:defRPr>
            </a:lvl9pPr>
          </a:lstStyle>
          <a:p>
            <a:pPr eaLnBrk="1" hangingPunct="1">
              <a:spcBef>
                <a:spcPct val="0"/>
              </a:spcBef>
            </a:pPr>
            <a:fld id="{1B6F0356-E430-45EC-A761-FE714DDB7A45}" type="slidenum">
              <a:rPr lang="en-US" altLang="ja-JP" smtClean="0">
                <a:solidFill>
                  <a:prstClr val="black"/>
                </a:solidFill>
              </a:rPr>
              <a:pPr eaLnBrk="1" hangingPunct="1">
                <a:spcBef>
                  <a:spcPct val="0"/>
                </a:spcBef>
              </a:pPr>
              <a:t>17</a:t>
            </a:fld>
            <a:endParaRPr lang="en-US" altLang="ja-JP" smtClean="0">
              <a:solidFill>
                <a:prstClr val="black"/>
              </a:solidFill>
            </a:endParaRPr>
          </a:p>
        </p:txBody>
      </p:sp>
      <p:sp>
        <p:nvSpPr>
          <p:cNvPr id="45059" name="Rectangle 2"/>
          <p:cNvSpPr>
            <a:spLocks noGrp="1" noRot="1" noChangeAspect="1" noChangeArrowheads="1" noTextEdit="1"/>
          </p:cNvSpPr>
          <p:nvPr>
            <p:ph type="sldImg"/>
          </p:nvPr>
        </p:nvSpPr>
        <p:spPr bwMode="auto">
          <a:xfrm>
            <a:off x="996950" y="768350"/>
            <a:ext cx="5119688" cy="38401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4547" name="Rectangle 3"/>
          <p:cNvSpPr>
            <a:spLocks noGrp="1" noChangeArrowheads="1"/>
          </p:cNvSpPr>
          <p:nvPr>
            <p:ph type="body" idx="1"/>
          </p:nvPr>
        </p:nvSpPr>
        <p:spPr/>
        <p:txBody>
          <a:bodyPr/>
          <a:lstStyle/>
          <a:p>
            <a:r>
              <a:rPr kumimoji="1" lang="en-US" altLang="ja-JP" sz="1100" dirty="0" smtClean="0"/>
              <a:t>2</a:t>
            </a:r>
            <a:r>
              <a:rPr kumimoji="1" lang="ja-JP" altLang="en-US" sz="1100" dirty="0" smtClean="0"/>
              <a:t>分（</a:t>
            </a:r>
            <a:r>
              <a:rPr kumimoji="1" lang="en-US" altLang="ja-JP" sz="1100" dirty="0" smtClean="0"/>
              <a:t>30</a:t>
            </a:r>
            <a:r>
              <a:rPr kumimoji="1" lang="ja-JP" altLang="en-US" sz="1100" dirty="0" smtClean="0"/>
              <a:t>分）経過</a:t>
            </a:r>
            <a:endParaRPr kumimoji="1" lang="en-US" altLang="ja-JP" sz="1100" dirty="0" smtClean="0"/>
          </a:p>
          <a:p>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そして最後に。</a:t>
            </a:r>
            <a:endParaRPr kumimoji="1"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学校で大きな地震が起きたら、先生の言うことをよく聞いて避難しましょう。</a:t>
            </a:r>
            <a:endParaRPr kumimoji="1"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強く揺れたら</a:t>
            </a: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、みんなどきどきしてしまうかもしれないけど、先生が話し始めたらすぐに静かになってよく聞いて、体を守りましょう。</a:t>
            </a:r>
            <a:endParaRPr kumimoji="1"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defTabSz="914185">
              <a:defRPr/>
            </a:pPr>
            <a:r>
              <a:rPr lang="ja-JP" altLang="en-US" sz="1100" dirty="0" smtClean="0">
                <a:solidFill>
                  <a:schemeClr val="tx1"/>
                </a:solidFill>
                <a:latin typeface="ＭＳ ゴシック" panose="020B0609070205080204" pitchFamily="49" charset="-128"/>
                <a:ea typeface="ＭＳ ゴシック" panose="020B0609070205080204" pitchFamily="49" charset="-128"/>
              </a:rPr>
              <a:t>これ</a:t>
            </a:r>
            <a:r>
              <a:rPr lang="ja-JP" altLang="en-US" sz="1100" dirty="0">
                <a:solidFill>
                  <a:schemeClr val="tx1"/>
                </a:solidFill>
                <a:latin typeface="ＭＳ ゴシック" panose="020B0609070205080204" pitchFamily="49" charset="-128"/>
                <a:ea typeface="ＭＳ ゴシック" panose="020B0609070205080204" pitchFamily="49" charset="-128"/>
              </a:rPr>
              <a:t>でお話はおしまいです。</a:t>
            </a:r>
            <a:endParaRPr lang="en-US" altLang="ja-JP" sz="1100" dirty="0">
              <a:solidFill>
                <a:schemeClr val="tx1"/>
              </a:solidFill>
              <a:latin typeface="ＭＳ ゴシック" panose="020B0609070205080204" pitchFamily="49" charset="-128"/>
              <a:ea typeface="ＭＳ ゴシック" panose="020B0609070205080204" pitchFamily="49"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BBD782D-9396-43B3-96B3-8C8765582F13}" type="slidenum">
              <a:rPr lang="ja-JP" altLang="en-US" smtClean="0">
                <a:solidFill>
                  <a:prstClr val="black"/>
                </a:solidFill>
              </a:rPr>
              <a:pPr/>
              <a:t>18</a:t>
            </a:fld>
            <a:endParaRPr lang="ja-JP" altLang="en-US">
              <a:solidFill>
                <a:prstClr val="black"/>
              </a:solidFill>
            </a:endParaRPr>
          </a:p>
        </p:txBody>
      </p:sp>
    </p:spTree>
    <p:extLst>
      <p:ext uri="{BB962C8B-B14F-4D97-AF65-F5344CB8AC3E}">
        <p14:creationId xmlns:p14="http://schemas.microsoft.com/office/powerpoint/2010/main" val="785251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300">
                <a:solidFill>
                  <a:schemeClr val="tx1"/>
                </a:solidFill>
                <a:latin typeface="Calibri" pitchFamily="34" charset="0"/>
                <a:ea typeface="ＭＳ Ｐゴシック" charset="-128"/>
              </a:defRPr>
            </a:lvl1pPr>
            <a:lvl2pPr marL="804314" indent="-309350" eaLnBrk="0" hangingPunct="0">
              <a:spcBef>
                <a:spcPct val="30000"/>
              </a:spcBef>
              <a:defRPr kumimoji="1" sz="1300">
                <a:solidFill>
                  <a:schemeClr val="tx1"/>
                </a:solidFill>
                <a:latin typeface="Calibri" pitchFamily="34" charset="0"/>
                <a:ea typeface="ＭＳ Ｐゴシック" charset="-128"/>
              </a:defRPr>
            </a:lvl2pPr>
            <a:lvl3pPr marL="1237408" indent="-247482" eaLnBrk="0" hangingPunct="0">
              <a:spcBef>
                <a:spcPct val="30000"/>
              </a:spcBef>
              <a:defRPr kumimoji="1" sz="1300">
                <a:solidFill>
                  <a:schemeClr val="tx1"/>
                </a:solidFill>
                <a:latin typeface="Calibri" pitchFamily="34" charset="0"/>
                <a:ea typeface="ＭＳ Ｐゴシック" charset="-128"/>
              </a:defRPr>
            </a:lvl3pPr>
            <a:lvl4pPr marL="1732371" indent="-247482" eaLnBrk="0" hangingPunct="0">
              <a:spcBef>
                <a:spcPct val="30000"/>
              </a:spcBef>
              <a:defRPr kumimoji="1" sz="1300">
                <a:solidFill>
                  <a:schemeClr val="tx1"/>
                </a:solidFill>
                <a:latin typeface="Calibri" pitchFamily="34" charset="0"/>
                <a:ea typeface="ＭＳ Ｐゴシック" charset="-128"/>
              </a:defRPr>
            </a:lvl4pPr>
            <a:lvl5pPr marL="2227334" indent="-247482" eaLnBrk="0" hangingPunct="0">
              <a:spcBef>
                <a:spcPct val="30000"/>
              </a:spcBef>
              <a:defRPr kumimoji="1" sz="1300">
                <a:solidFill>
                  <a:schemeClr val="tx1"/>
                </a:solidFill>
                <a:latin typeface="Calibri" pitchFamily="34" charset="0"/>
                <a:ea typeface="ＭＳ Ｐゴシック" charset="-128"/>
              </a:defRPr>
            </a:lvl5pPr>
            <a:lvl6pPr marL="2722297" indent="-247482" eaLnBrk="0" fontAlgn="base" hangingPunct="0">
              <a:spcBef>
                <a:spcPct val="30000"/>
              </a:spcBef>
              <a:spcAft>
                <a:spcPct val="0"/>
              </a:spcAft>
              <a:defRPr kumimoji="1" sz="1300">
                <a:solidFill>
                  <a:schemeClr val="tx1"/>
                </a:solidFill>
                <a:latin typeface="Calibri" pitchFamily="34" charset="0"/>
                <a:ea typeface="ＭＳ Ｐゴシック" charset="-128"/>
              </a:defRPr>
            </a:lvl6pPr>
            <a:lvl7pPr marL="3217259" indent="-247482" eaLnBrk="0" fontAlgn="base" hangingPunct="0">
              <a:spcBef>
                <a:spcPct val="30000"/>
              </a:spcBef>
              <a:spcAft>
                <a:spcPct val="0"/>
              </a:spcAft>
              <a:defRPr kumimoji="1" sz="1300">
                <a:solidFill>
                  <a:schemeClr val="tx1"/>
                </a:solidFill>
                <a:latin typeface="Calibri" pitchFamily="34" charset="0"/>
                <a:ea typeface="ＭＳ Ｐゴシック" charset="-128"/>
              </a:defRPr>
            </a:lvl7pPr>
            <a:lvl8pPr marL="3712222" indent="-247482" eaLnBrk="0" fontAlgn="base" hangingPunct="0">
              <a:spcBef>
                <a:spcPct val="30000"/>
              </a:spcBef>
              <a:spcAft>
                <a:spcPct val="0"/>
              </a:spcAft>
              <a:defRPr kumimoji="1" sz="1300">
                <a:solidFill>
                  <a:schemeClr val="tx1"/>
                </a:solidFill>
                <a:latin typeface="Calibri" pitchFamily="34" charset="0"/>
                <a:ea typeface="ＭＳ Ｐゴシック" charset="-128"/>
              </a:defRPr>
            </a:lvl8pPr>
            <a:lvl9pPr marL="4207184" indent="-247482" eaLnBrk="0" fontAlgn="base" hangingPunct="0">
              <a:spcBef>
                <a:spcPct val="30000"/>
              </a:spcBef>
              <a:spcAft>
                <a:spcPct val="0"/>
              </a:spcAft>
              <a:defRPr kumimoji="1" sz="1300">
                <a:solidFill>
                  <a:schemeClr val="tx1"/>
                </a:solidFill>
                <a:latin typeface="Calibri" pitchFamily="34" charset="0"/>
                <a:ea typeface="ＭＳ Ｐゴシック" charset="-128"/>
              </a:defRPr>
            </a:lvl9pPr>
          </a:lstStyle>
          <a:p>
            <a:pPr eaLnBrk="1" hangingPunct="1">
              <a:spcBef>
                <a:spcPct val="0"/>
              </a:spcBef>
            </a:pPr>
            <a:fld id="{1B6F0356-E430-45EC-A761-FE714DDB7A45}" type="slidenum">
              <a:rPr lang="en-US" altLang="ja-JP" smtClean="0">
                <a:solidFill>
                  <a:prstClr val="black"/>
                </a:solidFill>
              </a:rPr>
              <a:pPr eaLnBrk="1" hangingPunct="1">
                <a:spcBef>
                  <a:spcPct val="0"/>
                </a:spcBef>
              </a:pPr>
              <a:t>2</a:t>
            </a:fld>
            <a:endParaRPr lang="en-US" altLang="ja-JP" smtClean="0">
              <a:solidFill>
                <a:prstClr val="black"/>
              </a:solidFill>
            </a:endParaRPr>
          </a:p>
        </p:txBody>
      </p:sp>
      <p:sp>
        <p:nvSpPr>
          <p:cNvPr id="45059" name="Rectangle 2"/>
          <p:cNvSpPr>
            <a:spLocks noGrp="1" noRot="1" noChangeAspect="1" noChangeArrowheads="1" noTextEdit="1"/>
          </p:cNvSpPr>
          <p:nvPr>
            <p:ph type="sldImg"/>
          </p:nvPr>
        </p:nvSpPr>
        <p:spPr bwMode="auto">
          <a:xfrm>
            <a:off x="996950" y="768350"/>
            <a:ext cx="5119688" cy="38401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4547" name="Rectangle 3"/>
          <p:cNvSpPr>
            <a:spLocks noGrp="1" noChangeArrowheads="1"/>
          </p:cNvSpPr>
          <p:nvPr>
            <p:ph type="body" idx="1"/>
          </p:nvPr>
        </p:nvSpPr>
        <p:spPr/>
        <p:txBody>
          <a:bodyPr/>
          <a:lstStyle/>
          <a:p>
            <a:r>
              <a:rPr kumimoji="1" lang="en-US" altLang="ja-JP" sz="1100" dirty="0" smtClean="0"/>
              <a:t>2</a:t>
            </a:r>
            <a:r>
              <a:rPr kumimoji="1" lang="ja-JP" altLang="en-US" sz="1100" dirty="0" smtClean="0"/>
              <a:t>分（</a:t>
            </a:r>
            <a:r>
              <a:rPr kumimoji="1" lang="en-US" altLang="ja-JP" sz="1100" dirty="0" smtClean="0"/>
              <a:t>2</a:t>
            </a:r>
            <a:r>
              <a:rPr kumimoji="1" lang="ja-JP" altLang="en-US" sz="1100" dirty="0" smtClean="0"/>
              <a:t>分）経過</a:t>
            </a:r>
            <a:endParaRPr kumimoji="1" lang="en-US" altLang="ja-JP" sz="1100" dirty="0" smtClean="0"/>
          </a:p>
          <a:p>
            <a:pPr defTabSz="954563">
              <a:defRPr/>
            </a:pPr>
            <a:endParaRPr kumimoji="1"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lang="ja-JP" altLang="ja-JP" sz="1100" dirty="0" smtClean="0">
                <a:solidFill>
                  <a:schemeClr val="tx1"/>
                </a:solidFill>
                <a:latin typeface="ＭＳ ゴシック" panose="020B0609070205080204" pitchFamily="49" charset="-128"/>
                <a:ea typeface="ＭＳ ゴシック" panose="020B0609070205080204" pitchFamily="49" charset="-128"/>
              </a:rPr>
              <a:t>今日、</a:t>
            </a:r>
            <a:r>
              <a:rPr lang="ja-JP" altLang="en-US" sz="1100" dirty="0" smtClean="0">
                <a:solidFill>
                  <a:schemeClr val="tx1"/>
                </a:solidFill>
                <a:latin typeface="ＭＳ ゴシック" panose="020B0609070205080204" pitchFamily="49" charset="-128"/>
                <a:ea typeface="ＭＳ ゴシック" panose="020B0609070205080204" pitchFamily="49" charset="-128"/>
              </a:rPr>
              <a:t>先生</a:t>
            </a:r>
            <a:r>
              <a:rPr lang="ja-JP" altLang="ja-JP" sz="1100" dirty="0" smtClean="0">
                <a:solidFill>
                  <a:schemeClr val="tx1"/>
                </a:solidFill>
                <a:latin typeface="ＭＳ ゴシック" panose="020B0609070205080204" pitchFamily="49" charset="-128"/>
                <a:ea typeface="ＭＳ ゴシック" panose="020B0609070205080204" pitchFamily="49" charset="-128"/>
              </a:rPr>
              <a:t>の話</a:t>
            </a:r>
            <a:r>
              <a:rPr lang="ja-JP" altLang="ja-JP" sz="1100" dirty="0">
                <a:solidFill>
                  <a:schemeClr val="tx1"/>
                </a:solidFill>
                <a:latin typeface="ＭＳ ゴシック" panose="020B0609070205080204" pitchFamily="49" charset="-128"/>
                <a:ea typeface="ＭＳ ゴシック" panose="020B0609070205080204" pitchFamily="49" charset="-128"/>
              </a:rPr>
              <a:t>を聞くときに、２つのことに気をつけながら聞いてください。</a:t>
            </a:r>
          </a:p>
          <a:p>
            <a:r>
              <a:rPr lang="ja-JP" altLang="ja-JP" sz="1100" dirty="0" smtClean="0">
                <a:solidFill>
                  <a:schemeClr val="tx1"/>
                </a:solidFill>
                <a:latin typeface="ＭＳ ゴシック" panose="020B0609070205080204" pitchFamily="49" charset="-128"/>
                <a:ea typeface="ＭＳ ゴシック" panose="020B0609070205080204" pitchFamily="49" charset="-128"/>
              </a:rPr>
              <a:t>だれ</a:t>
            </a:r>
            <a:r>
              <a:rPr lang="ja-JP" altLang="ja-JP" sz="1100" dirty="0">
                <a:solidFill>
                  <a:schemeClr val="tx1"/>
                </a:solidFill>
                <a:latin typeface="ＭＳ ゴシック" panose="020B0609070205080204" pitchFamily="49" charset="-128"/>
                <a:ea typeface="ＭＳ ゴシック" panose="020B0609070205080204" pitchFamily="49" charset="-128"/>
              </a:rPr>
              <a:t>か読んでくれる人はいますか？</a:t>
            </a:r>
          </a:p>
          <a:p>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100" dirty="0" smtClean="0">
                <a:solidFill>
                  <a:schemeClr val="tx1"/>
                </a:solidFill>
                <a:latin typeface="ＭＳ ゴシック" panose="020B0609070205080204" pitchFamily="49" charset="-128"/>
                <a:ea typeface="ＭＳ ゴシック" panose="020B0609070205080204" pitchFamily="49" charset="-128"/>
              </a:rPr>
              <a:t>学校</a:t>
            </a:r>
            <a:r>
              <a:rPr lang="ja-JP" altLang="en-US" sz="1100" dirty="0">
                <a:solidFill>
                  <a:schemeClr val="tx1"/>
                </a:solidFill>
                <a:latin typeface="ＭＳ ゴシック" panose="020B0609070205080204" pitchFamily="49" charset="-128"/>
                <a:ea typeface="ＭＳ ゴシック" panose="020B0609070205080204" pitchFamily="49" charset="-128"/>
              </a:rPr>
              <a:t>では避難訓練がありますね。</a:t>
            </a:r>
            <a:endParaRPr lang="en-US" altLang="ja-JP" sz="1100" dirty="0">
              <a:solidFill>
                <a:schemeClr val="tx1"/>
              </a:solidFill>
              <a:latin typeface="ＭＳ ゴシック" panose="020B0609070205080204" pitchFamily="49" charset="-128"/>
              <a:ea typeface="ＭＳ ゴシック" panose="020B0609070205080204" pitchFamily="49" charset="-128"/>
            </a:endParaRPr>
          </a:p>
          <a:p>
            <a:r>
              <a:rPr lang="ja-JP" altLang="ja-JP" sz="1100" dirty="0" smtClean="0">
                <a:solidFill>
                  <a:schemeClr val="tx1"/>
                </a:solidFill>
                <a:latin typeface="ＭＳ ゴシック" panose="020B0609070205080204" pitchFamily="49" charset="-128"/>
                <a:ea typeface="ＭＳ ゴシック" panose="020B0609070205080204" pitchFamily="49" charset="-128"/>
              </a:rPr>
              <a:t>みなさん</a:t>
            </a:r>
            <a:r>
              <a:rPr lang="ja-JP" altLang="ja-JP" sz="1100" dirty="0">
                <a:solidFill>
                  <a:schemeClr val="tx1"/>
                </a:solidFill>
                <a:latin typeface="ＭＳ ゴシック" panose="020B0609070205080204" pitchFamily="49" charset="-128"/>
                <a:ea typeface="ＭＳ ゴシック" panose="020B0609070205080204" pitchFamily="49" charset="-128"/>
              </a:rPr>
              <a:t>、訓練好きですか？こわいですか？めんどうですか</a:t>
            </a:r>
            <a:r>
              <a:rPr lang="ja-JP" altLang="ja-JP" sz="1100" dirty="0" smtClean="0">
                <a:solidFill>
                  <a:schemeClr val="tx1"/>
                </a:solidFill>
                <a:latin typeface="ＭＳ ゴシック" panose="020B0609070205080204" pitchFamily="49" charset="-128"/>
                <a:ea typeface="ＭＳ ゴシック" panose="020B0609070205080204" pitchFamily="49" charset="-128"/>
              </a:rPr>
              <a:t>？</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100" dirty="0" smtClean="0">
                <a:solidFill>
                  <a:schemeClr val="tx1"/>
                </a:solidFill>
                <a:latin typeface="ＭＳ ゴシック" panose="020B0609070205080204" pitchFamily="49" charset="-128"/>
                <a:ea typeface="ＭＳ ゴシック" panose="020B0609070205080204" pitchFamily="49" charset="-128"/>
              </a:rPr>
              <a:t>なんで避難訓練をするのでしょう。</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endParaRPr lang="ja-JP" altLang="ja-JP" sz="1100" dirty="0">
              <a:solidFill>
                <a:schemeClr val="tx1"/>
              </a:solidFill>
              <a:latin typeface="ＭＳ ゴシック" panose="020B0609070205080204" pitchFamily="49" charset="-128"/>
              <a:ea typeface="ＭＳ ゴシック" panose="020B0609070205080204" pitchFamily="49" charset="-128"/>
            </a:endParaRPr>
          </a:p>
          <a:p>
            <a:r>
              <a:rPr lang="ja-JP" altLang="ja-JP" sz="1100" dirty="0" smtClean="0">
                <a:solidFill>
                  <a:schemeClr val="tx1"/>
                </a:solidFill>
                <a:latin typeface="ＭＳ ゴシック" panose="020B0609070205080204" pitchFamily="49" charset="-128"/>
                <a:ea typeface="ＭＳ ゴシック" panose="020B0609070205080204" pitchFamily="49" charset="-128"/>
              </a:rPr>
              <a:t>最後に</a:t>
            </a:r>
            <a:r>
              <a:rPr lang="ja-JP" altLang="en-US" sz="1100" dirty="0" smtClean="0">
                <a:solidFill>
                  <a:schemeClr val="tx1"/>
                </a:solidFill>
                <a:latin typeface="ＭＳ ゴシック" panose="020B0609070205080204" pitchFamily="49" charset="-128"/>
                <a:ea typeface="ＭＳ ゴシック" panose="020B0609070205080204" pitchFamily="49" charset="-128"/>
              </a:rPr>
              <a:t>もう１回</a:t>
            </a:r>
            <a:r>
              <a:rPr lang="ja-JP" altLang="en-US" sz="1100" dirty="0" smtClean="0">
                <a:solidFill>
                  <a:schemeClr val="tx1"/>
                </a:solidFill>
                <a:latin typeface="ＭＳ ゴシック" panose="020B0609070205080204" pitchFamily="49" charset="-128"/>
                <a:ea typeface="ＭＳ ゴシック" panose="020B0609070205080204" pitchFamily="49" charset="-128"/>
              </a:rPr>
              <a:t>、この</a:t>
            </a:r>
            <a:r>
              <a:rPr lang="en-US" altLang="ja-JP" sz="1100" dirty="0" smtClean="0">
                <a:solidFill>
                  <a:schemeClr val="tx1"/>
                </a:solidFill>
                <a:latin typeface="ＭＳ ゴシック" panose="020B0609070205080204" pitchFamily="49" charset="-128"/>
                <a:ea typeface="ＭＳ ゴシック" panose="020B0609070205080204" pitchFamily="49" charset="-128"/>
              </a:rPr>
              <a:t>2</a:t>
            </a:r>
            <a:r>
              <a:rPr lang="ja-JP" altLang="en-US" sz="1100" dirty="0" err="1" smtClean="0">
                <a:solidFill>
                  <a:schemeClr val="tx1"/>
                </a:solidFill>
                <a:latin typeface="ＭＳ ゴシック" panose="020B0609070205080204" pitchFamily="49" charset="-128"/>
                <a:ea typeface="ＭＳ ゴシック" panose="020B0609070205080204" pitchFamily="49" charset="-128"/>
              </a:rPr>
              <a:t>つの</a:t>
            </a:r>
            <a:r>
              <a:rPr lang="ja-JP" altLang="ja-JP" sz="1100" dirty="0" smtClean="0">
                <a:solidFill>
                  <a:schemeClr val="tx1"/>
                </a:solidFill>
                <a:latin typeface="ＭＳ ゴシック" panose="020B0609070205080204" pitchFamily="49" charset="-128"/>
                <a:ea typeface="ＭＳ ゴシック" panose="020B0609070205080204" pitchFamily="49" charset="-128"/>
              </a:rPr>
              <a:t>質問</a:t>
            </a:r>
            <a:r>
              <a:rPr lang="ja-JP" altLang="ja-JP" sz="1100" dirty="0">
                <a:solidFill>
                  <a:schemeClr val="tx1"/>
                </a:solidFill>
                <a:latin typeface="ＭＳ ゴシック" panose="020B0609070205080204" pitchFamily="49" charset="-128"/>
                <a:ea typeface="ＭＳ ゴシック" panose="020B0609070205080204" pitchFamily="49" charset="-128"/>
              </a:rPr>
              <a:t>を</a:t>
            </a:r>
            <a:r>
              <a:rPr lang="ja-JP" altLang="ja-JP" sz="1100" dirty="0" smtClean="0">
                <a:solidFill>
                  <a:schemeClr val="tx1"/>
                </a:solidFill>
                <a:latin typeface="ＭＳ ゴシック" panose="020B0609070205080204" pitchFamily="49" charset="-128"/>
                <a:ea typeface="ＭＳ ゴシック" panose="020B0609070205080204" pitchFamily="49" charset="-128"/>
              </a:rPr>
              <a:t>します。</a:t>
            </a:r>
            <a:r>
              <a:rPr lang="ja-JP" altLang="en-US" sz="1100" dirty="0" smtClean="0">
                <a:solidFill>
                  <a:schemeClr val="tx1"/>
                </a:solidFill>
                <a:latin typeface="ＭＳ ゴシック" panose="020B0609070205080204" pitchFamily="49" charset="-128"/>
                <a:ea typeface="ＭＳ ゴシック" panose="020B0609070205080204" pitchFamily="49" charset="-128"/>
              </a:rPr>
              <a:t>答えを考えながら今日のお話をきいてください。</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100" dirty="0" smtClean="0">
                <a:solidFill>
                  <a:schemeClr val="tx1"/>
                </a:solidFill>
                <a:latin typeface="ＭＳ ゴシック" panose="020B0609070205080204" pitchFamily="49" charset="-128"/>
                <a:ea typeface="ＭＳ ゴシック" panose="020B0609070205080204" pitchFamily="49" charset="-128"/>
              </a:rPr>
              <a:t>では、地震が起こるとどんなことが起こるか、写真で見てみましょう。</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100" dirty="0" smtClean="0"/>
              <a:t>2</a:t>
            </a:r>
            <a:r>
              <a:rPr kumimoji="1" lang="ja-JP" altLang="en-US" sz="1100" dirty="0" smtClean="0"/>
              <a:t>分（</a:t>
            </a:r>
            <a:r>
              <a:rPr kumimoji="1" lang="en-US" altLang="ja-JP" sz="1100" dirty="0" smtClean="0"/>
              <a:t>4</a:t>
            </a:r>
            <a:r>
              <a:rPr kumimoji="1" lang="ja-JP" altLang="en-US" sz="1100" dirty="0" smtClean="0"/>
              <a:t>分）経過</a:t>
            </a:r>
            <a:endParaRPr kumimoji="1" lang="en-US" altLang="ja-JP" sz="1100" dirty="0" smtClean="0"/>
          </a:p>
          <a:p>
            <a:pPr defTabSz="954563">
              <a:defRPr/>
            </a:pPr>
            <a:r>
              <a:rPr lang="ja-JP" altLang="en-US" sz="1100" dirty="0">
                <a:solidFill>
                  <a:schemeClr val="tx1"/>
                </a:solidFill>
                <a:latin typeface="ＭＳ ゴシック" panose="020B0609070205080204" pitchFamily="49" charset="-128"/>
                <a:ea typeface="ＭＳ ゴシック" panose="020B0609070205080204" pitchFamily="49" charset="-128"/>
              </a:rPr>
              <a:t>　</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これは大きな地震が起こった後の写真です。どう</a:t>
            </a:r>
            <a:r>
              <a:rPr kumimoji="1" lang="ja-JP" altLang="en-US" sz="1100" dirty="0">
                <a:solidFill>
                  <a:schemeClr val="tx1"/>
                </a:solidFill>
                <a:latin typeface="ＭＳ ゴシック" panose="020B0609070205080204" pitchFamily="49" charset="-128"/>
                <a:ea typeface="ＭＳ ゴシック" panose="020B0609070205080204" pitchFamily="49" charset="-128"/>
              </a:rPr>
              <a:t>なっているかな？</a:t>
            </a:r>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a:p>
            <a:r>
              <a:rPr lang="ja-JP" altLang="en-US" sz="1100" dirty="0" smtClean="0">
                <a:latin typeface="ＭＳ ゴシック" panose="020B0609070205080204" pitchFamily="49" charset="-128"/>
                <a:ea typeface="ＭＳ ゴシック" panose="020B0609070205080204" pitchFamily="49" charset="-128"/>
              </a:rPr>
              <a:t>（自由に答えてもらえればよい。）</a:t>
            </a:r>
            <a:endParaRPr lang="en-US" altLang="ja-JP" sz="1100" dirty="0" smtClean="0">
              <a:latin typeface="ＭＳ ゴシック" panose="020B0609070205080204" pitchFamily="49" charset="-128"/>
              <a:ea typeface="ＭＳ ゴシック" panose="020B0609070205080204" pitchFamily="49" charset="-128"/>
            </a:endParaRPr>
          </a:p>
          <a:p>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道が、割れてデコボコになっていますね。</a:t>
            </a:r>
            <a:endParaRPr kumimoji="1"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この写真は、阪神淡路大震災の様子を撮ったものです。　阪神淡路大震災、って聞いたことがある人は手を挙げてみてください。</a:t>
            </a:r>
            <a:endParaRPr kumimoji="1" lang="en-US" altLang="ja-JP" sz="1100" dirty="0" smtClean="0">
              <a:solidFill>
                <a:schemeClr val="tx1"/>
              </a:solidFill>
              <a:latin typeface="ＭＳ ゴシック" panose="020B0609070205080204" pitchFamily="49" charset="-128"/>
              <a:ea typeface="ＭＳ ゴシック" panose="020B0609070205080204" pitchFamily="49" charset="-128"/>
            </a:endParaRPr>
          </a:p>
          <a:p>
            <a:endParaRPr kumimoji="1"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みなさんが産まれるよりも前（</a:t>
            </a:r>
            <a:r>
              <a:rPr kumimoji="1" lang="en-US" altLang="ja-JP" sz="1100" dirty="0" smtClean="0">
                <a:solidFill>
                  <a:schemeClr val="tx1"/>
                </a:solidFill>
                <a:latin typeface="ＭＳ ゴシック" panose="020B0609070205080204" pitchFamily="49" charset="-128"/>
                <a:ea typeface="ＭＳ ゴシック" panose="020B0609070205080204" pitchFamily="49" charset="-128"/>
              </a:rPr>
              <a:t>1995</a:t>
            </a: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年）ですが、大阪のお隣の兵庫で、大きな地震が起こりました。</a:t>
            </a:r>
            <a:endParaRPr kumimoji="1"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この写真に写っている「神戸」という街でも、たくさんの被害が出ました。</a:t>
            </a:r>
            <a:endParaRPr kumimoji="1"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神戸には遊びに行ったことがある人もいるかもしれませんね。とてもきれいな街です。</a:t>
            </a:r>
            <a:endParaRPr kumimoji="1"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地震の後にはこんなにぐちゃぐちゃになりましたが、そこからたくさん</a:t>
            </a:r>
            <a:r>
              <a:rPr kumimoji="1" lang="ja-JP" altLang="en-US" sz="1100" dirty="0">
                <a:solidFill>
                  <a:schemeClr val="tx1"/>
                </a:solidFill>
                <a:latin typeface="ＭＳ ゴシック" panose="020B0609070205080204" pitchFamily="49" charset="-128"/>
                <a:ea typeface="ＭＳ ゴシック" panose="020B0609070205080204" pitchFamily="49" charset="-128"/>
              </a:rPr>
              <a:t>の人が</a:t>
            </a: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頑張って、きれいに直したのです</a:t>
            </a:r>
            <a:r>
              <a:rPr kumimoji="1" lang="ja-JP" altLang="en-US" sz="1100" dirty="0">
                <a:solidFill>
                  <a:schemeClr val="tx1"/>
                </a:solidFill>
                <a:latin typeface="ＭＳ ゴシック" panose="020B0609070205080204" pitchFamily="49" charset="-128"/>
                <a:ea typeface="ＭＳ ゴシック" panose="020B0609070205080204" pitchFamily="49" charset="-128"/>
              </a:rPr>
              <a:t>ね</a:t>
            </a: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a:t>
            </a:r>
            <a:endParaRPr kumimoji="1" lang="en-US" altLang="ja-JP" sz="1100" dirty="0" smtClean="0">
              <a:solidFill>
                <a:schemeClr val="tx1"/>
              </a:solidFill>
              <a:latin typeface="ＭＳ ゴシック" panose="020B0609070205080204" pitchFamily="49" charset="-128"/>
              <a:ea typeface="ＭＳ ゴシック" panose="020B0609070205080204" pitchFamily="49" charset="-128"/>
            </a:endParaRPr>
          </a:p>
          <a:p>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では、同じとき、大阪ではどんな様子だったか見てみましょう。</a:t>
            </a:r>
            <a:endParaRPr kumimoji="1" lang="en-US" altLang="ja-JP" sz="1100" dirty="0" smtClean="0">
              <a:solidFill>
                <a:schemeClr val="tx1"/>
              </a:solidFill>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EBBD782D-9396-43B3-96B3-8C8765582F13}" type="slidenum">
              <a:rPr kumimoji="1" lang="ja-JP" altLang="en-US" smtClean="0"/>
              <a:t>3</a:t>
            </a:fld>
            <a:endParaRPr kumimoji="1" lang="ja-JP" altLang="en-US"/>
          </a:p>
        </p:txBody>
      </p:sp>
    </p:spTree>
    <p:extLst>
      <p:ext uri="{BB962C8B-B14F-4D97-AF65-F5344CB8AC3E}">
        <p14:creationId xmlns:p14="http://schemas.microsoft.com/office/powerpoint/2010/main" val="3883317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100" dirty="0" smtClean="0"/>
              <a:t>3</a:t>
            </a:r>
            <a:r>
              <a:rPr kumimoji="1" lang="ja-JP" altLang="en-US" sz="1100" dirty="0" smtClean="0"/>
              <a:t>分（</a:t>
            </a:r>
            <a:r>
              <a:rPr kumimoji="1" lang="en-US" altLang="ja-JP" sz="1100" dirty="0" smtClean="0"/>
              <a:t>7</a:t>
            </a:r>
            <a:r>
              <a:rPr kumimoji="1" lang="ja-JP" altLang="en-US" sz="1100" dirty="0" smtClean="0"/>
              <a:t>分）経過</a:t>
            </a:r>
            <a:endParaRPr kumimoji="1" lang="en-US" altLang="ja-JP" sz="1100" dirty="0" smtClean="0"/>
          </a:p>
          <a:p>
            <a:endParaRPr lang="en-US" altLang="ja-JP" sz="1100" dirty="0">
              <a:solidFill>
                <a:schemeClr val="tx1"/>
              </a:solidFill>
              <a:latin typeface="ＭＳ ゴシック" panose="020B0609070205080204" pitchFamily="49" charset="-128"/>
              <a:ea typeface="ＭＳ ゴシック" panose="020B0609070205080204" pitchFamily="49" charset="-128"/>
            </a:endParaRPr>
          </a:p>
          <a:p>
            <a:r>
              <a:rPr lang="ja-JP" altLang="en-US" sz="1100" dirty="0" smtClean="0">
                <a:solidFill>
                  <a:schemeClr val="tx1"/>
                </a:solidFill>
                <a:latin typeface="ＭＳ ゴシック" panose="020B0609070205080204" pitchFamily="49" charset="-128"/>
                <a:ea typeface="ＭＳ ゴシック" panose="020B0609070205080204" pitchFamily="49" charset="-128"/>
              </a:rPr>
              <a:t>これ</a:t>
            </a:r>
            <a:r>
              <a:rPr lang="ja-JP" altLang="en-US" sz="1100" dirty="0">
                <a:solidFill>
                  <a:schemeClr val="tx1"/>
                </a:solidFill>
                <a:latin typeface="ＭＳ ゴシック" panose="020B0609070205080204" pitchFamily="49" charset="-128"/>
                <a:ea typeface="ＭＳ ゴシック" panose="020B0609070205080204" pitchFamily="49" charset="-128"/>
              </a:rPr>
              <a:t>は</a:t>
            </a: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、大阪で撮影された写真です。どんなことが起こっていますか？</a:t>
            </a:r>
            <a:endParaRPr kumimoji="1"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100" dirty="0" smtClean="0">
                <a:latin typeface="ＭＳ ゴシック" panose="020B0609070205080204" pitchFamily="49" charset="-128"/>
                <a:ea typeface="ＭＳ ゴシック" panose="020B0609070205080204" pitchFamily="49" charset="-128"/>
              </a:rPr>
              <a:t>（自由に答えてもらえればよい。）</a:t>
            </a:r>
            <a:endParaRPr lang="en-US" altLang="ja-JP" sz="1100" dirty="0" smtClean="0">
              <a:latin typeface="ＭＳ ゴシック" panose="020B0609070205080204" pitchFamily="49" charset="-128"/>
              <a:ea typeface="ＭＳ ゴシック" panose="020B0609070205080204" pitchFamily="49" charset="-128"/>
            </a:endParaRPr>
          </a:p>
          <a:p>
            <a:endParaRPr kumimoji="1"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本棚の横に人がいたら、危なかったかもしれないですね。</a:t>
            </a:r>
            <a:endParaRPr kumimoji="1"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defTabSz="954563">
              <a:defRPr/>
            </a:pP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それでは、みなさん、教室を見回してみてください。</a:t>
            </a:r>
            <a:endParaRPr kumimoji="1"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defTabSz="954563">
              <a:defRPr/>
            </a:pP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この教室でも、地震で物が落ちてきたり窓ガラスが割れたりするかもしれないですよね。</a:t>
            </a:r>
            <a:endParaRPr kumimoji="1" lang="en-US" altLang="ja-JP" sz="1100" dirty="0" smtClean="0">
              <a:solidFill>
                <a:schemeClr val="tx1"/>
              </a:solidFill>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pPr defTabSz="954563">
              <a:defRPr/>
            </a:pPr>
            <a:fld id="{EBBD782D-9396-43B3-96B3-8C8765582F13}" type="slidenum">
              <a:rPr lang="ja-JP" altLang="en-US">
                <a:solidFill>
                  <a:prstClr val="black"/>
                </a:solidFill>
                <a:latin typeface="Calibri"/>
                <a:ea typeface="ＭＳ Ｐゴシック" panose="020B0600070205080204" pitchFamily="50" charset="-128"/>
              </a:rPr>
              <a:pPr defTabSz="954563">
                <a:defRPr/>
              </a:pPr>
              <a:t>4</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960272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100" dirty="0" smtClean="0"/>
              <a:t>3</a:t>
            </a:r>
            <a:r>
              <a:rPr kumimoji="1" lang="ja-JP" altLang="en-US" sz="1100" dirty="0" smtClean="0"/>
              <a:t>分（</a:t>
            </a:r>
            <a:r>
              <a:rPr kumimoji="1" lang="en-US" altLang="ja-JP" sz="1100" dirty="0" smtClean="0"/>
              <a:t>10</a:t>
            </a:r>
            <a:r>
              <a:rPr kumimoji="1" lang="ja-JP" altLang="en-US" sz="1100" dirty="0" smtClean="0"/>
              <a:t>分）経過</a:t>
            </a:r>
            <a:endParaRPr kumimoji="1" lang="en-US" altLang="ja-JP" sz="1100" dirty="0" smtClean="0"/>
          </a:p>
          <a:p>
            <a:pPr defTabSz="954563">
              <a:defRPr/>
            </a:pPr>
            <a:endParaRPr lang="en-US" altLang="ja-JP" sz="1100" dirty="0">
              <a:solidFill>
                <a:schemeClr val="tx1"/>
              </a:solidFill>
              <a:latin typeface="ＭＳ ゴシック" panose="020B0609070205080204" pitchFamily="49" charset="-128"/>
              <a:ea typeface="ＭＳ ゴシック" panose="020B0609070205080204" pitchFamily="49" charset="-128"/>
            </a:endParaRPr>
          </a:p>
          <a:p>
            <a:pPr defTabSz="954563">
              <a:defRPr/>
            </a:pP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今この教室で、大きく揺れたり、地震が起こりますという放送が聞こえたら、どうしたらよいでしょう？</a:t>
            </a:r>
            <a:endParaRPr kumimoji="1"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100" dirty="0" smtClean="0">
                <a:latin typeface="ＭＳ ゴシック" panose="020B0609070205080204" pitchFamily="49" charset="-128"/>
                <a:ea typeface="ＭＳ ゴシック" panose="020B0609070205080204" pitchFamily="49" charset="-128"/>
              </a:rPr>
              <a:t>（自由に答えてもらえればよい。）</a:t>
            </a:r>
            <a:endParaRPr lang="en-US" altLang="ja-JP" sz="1100" dirty="0" smtClean="0">
              <a:latin typeface="ＭＳ ゴシック" panose="020B0609070205080204" pitchFamily="49" charset="-128"/>
              <a:ea typeface="ＭＳ ゴシック" panose="020B0609070205080204" pitchFamily="49" charset="-128"/>
            </a:endParaRPr>
          </a:p>
          <a:p>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100" dirty="0" smtClean="0">
                <a:solidFill>
                  <a:schemeClr val="tx1"/>
                </a:solidFill>
                <a:latin typeface="ＭＳ ゴシック" panose="020B0609070205080204" pitchFamily="49" charset="-128"/>
                <a:ea typeface="ＭＳ ゴシック" panose="020B0609070205080204" pitchFamily="49" charset="-128"/>
              </a:rPr>
              <a:t>（☆クリック）</a:t>
            </a:r>
            <a:endParaRPr lang="en-US" altLang="ja-JP" sz="1100" dirty="0">
              <a:solidFill>
                <a:schemeClr val="tx1"/>
              </a:solidFill>
              <a:latin typeface="ＭＳ ゴシック" panose="020B0609070205080204" pitchFamily="49" charset="-128"/>
              <a:ea typeface="ＭＳ ゴシック" panose="020B0609070205080204" pitchFamily="49" charset="-128"/>
            </a:endParaRPr>
          </a:p>
          <a:p>
            <a:r>
              <a:rPr lang="ja-JP" altLang="en-US" sz="1100" dirty="0" smtClean="0">
                <a:solidFill>
                  <a:schemeClr val="tx1"/>
                </a:solidFill>
                <a:latin typeface="ＭＳ ゴシック" panose="020B0609070205080204" pitchFamily="49" charset="-128"/>
                <a:ea typeface="ＭＳ ゴシック" panose="020B0609070205080204" pitchFamily="49" charset="-128"/>
              </a:rPr>
              <a:t>周り</a:t>
            </a:r>
            <a:r>
              <a:rPr lang="ja-JP" altLang="en-US" sz="1100" dirty="0">
                <a:solidFill>
                  <a:schemeClr val="tx1"/>
                </a:solidFill>
                <a:latin typeface="ＭＳ ゴシック" panose="020B0609070205080204" pitchFamily="49" charset="-128"/>
                <a:ea typeface="ＭＳ ゴシック" panose="020B0609070205080204" pitchFamily="49" charset="-128"/>
              </a:rPr>
              <a:t>の物から、頭や体を守るようにしましょう。</a:t>
            </a:r>
            <a:endParaRPr lang="en-US" altLang="ja-JP" sz="1100" dirty="0">
              <a:solidFill>
                <a:schemeClr val="tx1"/>
              </a:solidFill>
              <a:latin typeface="ＭＳ ゴシック" panose="020B0609070205080204" pitchFamily="49" charset="-128"/>
              <a:ea typeface="ＭＳ ゴシック" panose="020B0609070205080204" pitchFamily="49" charset="-128"/>
            </a:endParaRPr>
          </a:p>
          <a:p>
            <a:r>
              <a:rPr lang="ja-JP" altLang="en-US" sz="1100" dirty="0" smtClean="0">
                <a:solidFill>
                  <a:schemeClr val="tx1"/>
                </a:solidFill>
                <a:latin typeface="ＭＳ ゴシック" panose="020B0609070205080204" pitchFamily="49" charset="-128"/>
                <a:ea typeface="ＭＳ ゴシック" panose="020B0609070205080204" pitchFamily="49" charset="-128"/>
              </a:rPr>
              <a:t>例えば</a:t>
            </a:r>
            <a:r>
              <a:rPr lang="ja-JP" altLang="en-US" sz="1100" dirty="0">
                <a:solidFill>
                  <a:schemeClr val="tx1"/>
                </a:solidFill>
                <a:latin typeface="ＭＳ ゴシック" panose="020B0609070205080204" pitchFamily="49" charset="-128"/>
                <a:ea typeface="ＭＳ ゴシック" panose="020B0609070205080204" pitchFamily="49" charset="-128"/>
              </a:rPr>
              <a:t>、机の下に入れそうな場合は</a:t>
            </a:r>
            <a:r>
              <a:rPr lang="ja-JP" altLang="en-US" sz="1100" dirty="0" smtClean="0">
                <a:solidFill>
                  <a:schemeClr val="tx1"/>
                </a:solidFill>
                <a:latin typeface="ＭＳ ゴシック" panose="020B0609070205080204" pitchFamily="49" charset="-128"/>
                <a:ea typeface="ＭＳ ゴシック" panose="020B0609070205080204" pitchFamily="49" charset="-128"/>
              </a:rPr>
              <a:t>、この</a:t>
            </a:r>
            <a:r>
              <a:rPr lang="ja-JP" altLang="en-US" sz="1100" dirty="0">
                <a:solidFill>
                  <a:schemeClr val="tx1"/>
                </a:solidFill>
                <a:latin typeface="ＭＳ ゴシック" panose="020B0609070205080204" pitchFamily="49" charset="-128"/>
                <a:ea typeface="ＭＳ ゴシック" panose="020B0609070205080204" pitchFamily="49" charset="-128"/>
              </a:rPr>
              <a:t>ように机の下</a:t>
            </a:r>
            <a:r>
              <a:rPr lang="ja-JP" altLang="en-US" sz="1100" dirty="0" smtClean="0">
                <a:solidFill>
                  <a:schemeClr val="tx1"/>
                </a:solidFill>
                <a:latin typeface="ＭＳ ゴシック" panose="020B0609070205080204" pitchFamily="49" charset="-128"/>
                <a:ea typeface="ＭＳ ゴシック" panose="020B0609070205080204" pitchFamily="49" charset="-128"/>
              </a:rPr>
              <a:t>に入って</a:t>
            </a:r>
            <a:r>
              <a:rPr lang="ja-JP" altLang="en-US" sz="1100" dirty="0">
                <a:solidFill>
                  <a:schemeClr val="tx1"/>
                </a:solidFill>
                <a:latin typeface="ＭＳ ゴシック" panose="020B0609070205080204" pitchFamily="49" charset="-128"/>
                <a:ea typeface="ＭＳ ゴシック" panose="020B0609070205080204" pitchFamily="49" charset="-128"/>
              </a:rPr>
              <a:t>、できれば机の脚をしっかり握ります。</a:t>
            </a:r>
            <a:endParaRPr lang="en-US" altLang="ja-JP" sz="1100" dirty="0">
              <a:solidFill>
                <a:schemeClr val="tx1"/>
              </a:solidFill>
              <a:latin typeface="ＭＳ ゴシック" panose="020B0609070205080204" pitchFamily="49" charset="-128"/>
              <a:ea typeface="ＭＳ ゴシック" panose="020B0609070205080204" pitchFamily="49" charset="-128"/>
            </a:endParaRPr>
          </a:p>
          <a:p>
            <a:r>
              <a:rPr lang="ja-JP" altLang="en-US" sz="1100" dirty="0" smtClean="0">
                <a:solidFill>
                  <a:schemeClr val="tx1"/>
                </a:solidFill>
                <a:latin typeface="ＭＳ ゴシック" panose="020B0609070205080204" pitchFamily="49" charset="-128"/>
                <a:ea typeface="ＭＳ ゴシック" panose="020B0609070205080204" pitchFamily="49" charset="-128"/>
              </a:rPr>
              <a:t>もし</a:t>
            </a:r>
            <a:r>
              <a:rPr lang="ja-JP" altLang="en-US" sz="1100" dirty="0">
                <a:solidFill>
                  <a:schemeClr val="tx1"/>
                </a:solidFill>
                <a:latin typeface="ＭＳ ゴシック" panose="020B0609070205080204" pitchFamily="49" charset="-128"/>
                <a:ea typeface="ＭＳ ゴシック" panose="020B0609070205080204" pitchFamily="49" charset="-128"/>
              </a:rPr>
              <a:t>机の下に隠れられない場合は</a:t>
            </a:r>
            <a:r>
              <a:rPr lang="en-US" altLang="ja-JP" sz="1100" dirty="0">
                <a:solidFill>
                  <a:schemeClr val="tx1"/>
                </a:solidFill>
                <a:latin typeface="ＭＳ ゴシック" panose="020B0609070205080204" pitchFamily="49" charset="-128"/>
                <a:ea typeface="ＭＳ ゴシック" panose="020B0609070205080204" pitchFamily="49" charset="-128"/>
              </a:rPr>
              <a:t>…</a:t>
            </a:r>
          </a:p>
          <a:p>
            <a:r>
              <a:rPr lang="ja-JP" altLang="en-US" sz="1100" dirty="0" smtClean="0">
                <a:solidFill>
                  <a:schemeClr val="tx1"/>
                </a:solidFill>
                <a:latin typeface="ＭＳ ゴシック" panose="020B0609070205080204" pitchFamily="49" charset="-128"/>
                <a:ea typeface="ＭＳ ゴシック" panose="020B0609070205080204" pitchFamily="49" charset="-128"/>
              </a:rPr>
              <a:t>（☆クリック）</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100" dirty="0" smtClean="0">
                <a:solidFill>
                  <a:schemeClr val="tx1"/>
                </a:solidFill>
                <a:latin typeface="ＭＳ ゴシック" panose="020B0609070205080204" pitchFamily="49" charset="-128"/>
                <a:ea typeface="ＭＳ ゴシック" panose="020B0609070205080204" pitchFamily="49" charset="-128"/>
              </a:rPr>
              <a:t>本棚</a:t>
            </a:r>
            <a:r>
              <a:rPr lang="ja-JP" altLang="en-US" sz="1100" dirty="0">
                <a:solidFill>
                  <a:schemeClr val="tx1"/>
                </a:solidFill>
                <a:latin typeface="ＭＳ ゴシック" panose="020B0609070205080204" pitchFamily="49" charset="-128"/>
                <a:ea typeface="ＭＳ ゴシック" panose="020B0609070205080204" pitchFamily="49" charset="-128"/>
              </a:rPr>
              <a:t>などの倒れやすいものから逃げて、ダンゴムシポーズになって、頭を守ります。</a:t>
            </a:r>
            <a:endParaRPr lang="en-US" altLang="ja-JP" sz="1100" dirty="0">
              <a:solidFill>
                <a:schemeClr val="tx1"/>
              </a:solidFill>
              <a:latin typeface="ＭＳ ゴシック" panose="020B0609070205080204" pitchFamily="49" charset="-128"/>
              <a:ea typeface="ＭＳ ゴシック" panose="020B0609070205080204" pitchFamily="49" charset="-128"/>
            </a:endParaRPr>
          </a:p>
          <a:p>
            <a:r>
              <a:rPr lang="ja-JP" altLang="en-US" sz="1100" dirty="0" smtClean="0">
                <a:solidFill>
                  <a:schemeClr val="tx1"/>
                </a:solidFill>
                <a:latin typeface="ＭＳ ゴシック" panose="020B0609070205080204" pitchFamily="49" charset="-128"/>
                <a:ea typeface="ＭＳ ゴシック" panose="020B0609070205080204" pitchFamily="49" charset="-128"/>
              </a:rPr>
              <a:t>頭</a:t>
            </a:r>
            <a:r>
              <a:rPr lang="ja-JP" altLang="en-US" sz="1100" dirty="0">
                <a:solidFill>
                  <a:schemeClr val="tx1"/>
                </a:solidFill>
                <a:latin typeface="ＭＳ ゴシック" panose="020B0609070205080204" pitchFamily="49" charset="-128"/>
                <a:ea typeface="ＭＳ ゴシック" panose="020B0609070205080204" pitchFamily="49" charset="-128"/>
              </a:rPr>
              <a:t>に防災頭巾やヘルメットをかぶったりできると、もっと良いですね。</a:t>
            </a:r>
            <a:endParaRPr lang="en-US" altLang="ja-JP" sz="1100" dirty="0">
              <a:solidFill>
                <a:schemeClr val="tx1"/>
              </a:solidFill>
              <a:latin typeface="ＭＳ ゴシック" panose="020B0609070205080204" pitchFamily="49" charset="-128"/>
              <a:ea typeface="ＭＳ ゴシック" panose="020B0609070205080204" pitchFamily="49" charset="-128"/>
            </a:endParaRPr>
          </a:p>
          <a:p>
            <a:r>
              <a:rPr lang="ja-JP" altLang="en-US" sz="1100" dirty="0" smtClean="0">
                <a:solidFill>
                  <a:schemeClr val="tx1"/>
                </a:solidFill>
                <a:latin typeface="ＭＳ ゴシック" panose="020B0609070205080204" pitchFamily="49" charset="-128"/>
                <a:ea typeface="ＭＳ ゴシック" panose="020B0609070205080204" pitchFamily="49" charset="-128"/>
              </a:rPr>
              <a:t>立って</a:t>
            </a:r>
            <a:r>
              <a:rPr lang="ja-JP" altLang="en-US" sz="1100" dirty="0">
                <a:solidFill>
                  <a:schemeClr val="tx1"/>
                </a:solidFill>
                <a:latin typeface="ＭＳ ゴシック" panose="020B0609070205080204" pitchFamily="49" charset="-128"/>
                <a:ea typeface="ＭＳ ゴシック" panose="020B0609070205080204" pitchFamily="49" charset="-128"/>
              </a:rPr>
              <a:t>いられないくらい大きく揺れた場合は、床に座り込んだりして、こけないように気を付けます</a:t>
            </a:r>
            <a:r>
              <a:rPr lang="ja-JP" altLang="en-US" sz="1100" dirty="0" smtClean="0">
                <a:solidFill>
                  <a:schemeClr val="tx1"/>
                </a:solidFill>
                <a:latin typeface="ＭＳ ゴシック" panose="020B0609070205080204" pitchFamily="49" charset="-128"/>
                <a:ea typeface="ＭＳ ゴシック" panose="020B0609070205080204" pitchFamily="49" charset="-128"/>
              </a:rPr>
              <a:t>。</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endParaRPr lang="en-US" altLang="ja-JP" sz="1100" dirty="0">
              <a:solidFill>
                <a:schemeClr val="tx1"/>
              </a:solidFill>
              <a:latin typeface="ＭＳ ゴシック" panose="020B0609070205080204" pitchFamily="49" charset="-128"/>
              <a:ea typeface="ＭＳ ゴシック" panose="020B0609070205080204" pitchFamily="49" charset="-128"/>
            </a:endParaRPr>
          </a:p>
          <a:p>
            <a:pPr defTabSz="954563">
              <a:defRPr/>
            </a:pPr>
            <a:r>
              <a:rPr lang="ja-JP" altLang="en-US" sz="1100" dirty="0" smtClean="0">
                <a:solidFill>
                  <a:schemeClr val="tx1"/>
                </a:solidFill>
                <a:latin typeface="ＭＳ ゴシック" panose="020B0609070205080204" pitchFamily="49" charset="-128"/>
                <a:ea typeface="ＭＳ ゴシック" panose="020B0609070205080204" pitchFamily="49" charset="-128"/>
              </a:rPr>
              <a:t>そして</a:t>
            </a:r>
            <a:r>
              <a:rPr lang="ja-JP" altLang="en-US" sz="1100" dirty="0">
                <a:solidFill>
                  <a:schemeClr val="tx1"/>
                </a:solidFill>
                <a:latin typeface="ＭＳ ゴシック" panose="020B0609070205080204" pitchFamily="49" charset="-128"/>
                <a:ea typeface="ＭＳ ゴシック" panose="020B0609070205080204" pitchFamily="49" charset="-128"/>
              </a:rPr>
              <a:t>、さっきの阪神淡路大震災の写真では、大きな本棚が倒れかかっていましたね</a:t>
            </a:r>
            <a:r>
              <a:rPr lang="ja-JP" altLang="en-US" sz="1100" dirty="0" smtClean="0">
                <a:solidFill>
                  <a:schemeClr val="tx1"/>
                </a:solidFill>
                <a:latin typeface="ＭＳ ゴシック" panose="020B0609070205080204" pitchFamily="49" charset="-128"/>
                <a:ea typeface="ＭＳ ゴシック" panose="020B0609070205080204" pitchFamily="49" charset="-128"/>
              </a:rPr>
              <a:t>。</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defTabSz="954563">
              <a:defRPr/>
            </a:pPr>
            <a:r>
              <a:rPr lang="ja-JP" altLang="en-US" sz="1100" dirty="0" smtClean="0">
                <a:solidFill>
                  <a:schemeClr val="tx1"/>
                </a:solidFill>
                <a:latin typeface="ＭＳ ゴシック" panose="020B0609070205080204" pitchFamily="49" charset="-128"/>
                <a:ea typeface="ＭＳ ゴシック" panose="020B0609070205080204" pitchFamily="49" charset="-128"/>
              </a:rPr>
              <a:t>例えば</a:t>
            </a:r>
            <a:r>
              <a:rPr lang="ja-JP" altLang="en-US" sz="1100" dirty="0" smtClean="0">
                <a:solidFill>
                  <a:schemeClr val="tx1"/>
                </a:solidFill>
                <a:latin typeface="ＭＳ ゴシック" panose="020B0609070205080204" pitchFamily="49" charset="-128"/>
                <a:ea typeface="ＭＳ ゴシック" panose="020B0609070205080204" pitchFamily="49" charset="-128"/>
              </a:rPr>
              <a:t>、お家で寝ているときにあんな</a:t>
            </a:r>
            <a:r>
              <a:rPr lang="ja-JP" altLang="en-US" sz="1100" dirty="0">
                <a:solidFill>
                  <a:schemeClr val="tx1"/>
                </a:solidFill>
                <a:latin typeface="ＭＳ ゴシック" panose="020B0609070205080204" pitchFamily="49" charset="-128"/>
                <a:ea typeface="ＭＳ ゴシック" panose="020B0609070205080204" pitchFamily="49" charset="-128"/>
              </a:rPr>
              <a:t>大きな</a:t>
            </a:r>
            <a:r>
              <a:rPr lang="ja-JP" altLang="en-US" sz="1100" dirty="0" smtClean="0">
                <a:solidFill>
                  <a:schemeClr val="tx1"/>
                </a:solidFill>
                <a:latin typeface="ＭＳ ゴシック" panose="020B0609070205080204" pitchFamily="49" charset="-128"/>
                <a:ea typeface="ＭＳ ゴシック" panose="020B0609070205080204" pitchFamily="49" charset="-128"/>
              </a:rPr>
              <a:t>本棚が倒れて</a:t>
            </a:r>
            <a:r>
              <a:rPr lang="ja-JP" altLang="en-US" sz="1100" dirty="0">
                <a:solidFill>
                  <a:schemeClr val="tx1"/>
                </a:solidFill>
                <a:latin typeface="ＭＳ ゴシック" panose="020B0609070205080204" pitchFamily="49" charset="-128"/>
                <a:ea typeface="ＭＳ ゴシック" panose="020B0609070205080204" pitchFamily="49" charset="-128"/>
              </a:rPr>
              <a:t>きたら、とっさに離れることができますか？</a:t>
            </a:r>
            <a:endParaRPr lang="en-US" altLang="ja-JP" sz="1100" dirty="0">
              <a:solidFill>
                <a:schemeClr val="tx1"/>
              </a:solidFill>
              <a:latin typeface="ＭＳ ゴシック" panose="020B0609070205080204" pitchFamily="49" charset="-128"/>
              <a:ea typeface="ＭＳ ゴシック" panose="020B0609070205080204" pitchFamily="49" charset="-128"/>
            </a:endParaRPr>
          </a:p>
          <a:p>
            <a:pPr defTabSz="954563">
              <a:defRPr/>
            </a:pPr>
            <a:r>
              <a:rPr lang="ja-JP" altLang="en-US" sz="1100" dirty="0" smtClean="0">
                <a:solidFill>
                  <a:schemeClr val="tx1"/>
                </a:solidFill>
                <a:latin typeface="ＭＳ ゴシック" panose="020B0609070205080204" pitchFamily="49" charset="-128"/>
                <a:ea typeface="ＭＳ ゴシック" panose="020B0609070205080204" pitchFamily="49" charset="-128"/>
              </a:rPr>
              <a:t>間</a:t>
            </a:r>
            <a:r>
              <a:rPr lang="ja-JP" altLang="en-US" sz="1100" dirty="0">
                <a:solidFill>
                  <a:schemeClr val="tx1"/>
                </a:solidFill>
                <a:latin typeface="ＭＳ ゴシック" panose="020B0609070205080204" pitchFamily="49" charset="-128"/>
                <a:ea typeface="ＭＳ ゴシック" panose="020B0609070205080204" pitchFamily="49" charset="-128"/>
              </a:rPr>
              <a:t>に合わないかもしれないですね。どうすれば良いでしょう？</a:t>
            </a:r>
            <a:endParaRPr lang="en-US" altLang="ja-JP" sz="1100" dirty="0">
              <a:solidFill>
                <a:schemeClr val="tx1"/>
              </a:solidFill>
              <a:latin typeface="ＭＳ ゴシック" panose="020B0609070205080204" pitchFamily="49" charset="-128"/>
              <a:ea typeface="ＭＳ ゴシック" panose="020B0609070205080204" pitchFamily="49" charset="-128"/>
            </a:endParaRPr>
          </a:p>
          <a:p>
            <a:r>
              <a:rPr lang="ja-JP" altLang="en-US" sz="1100" dirty="0" smtClean="0">
                <a:latin typeface="ＭＳ ゴシック" panose="020B0609070205080204" pitchFamily="49" charset="-128"/>
                <a:ea typeface="ＭＳ ゴシック" panose="020B0609070205080204" pitchFamily="49" charset="-128"/>
              </a:rPr>
              <a:t>（自由に答えてもらえればよい。）</a:t>
            </a:r>
            <a:endParaRPr lang="en-US" altLang="ja-JP" sz="1100" dirty="0" smtClean="0">
              <a:latin typeface="ＭＳ ゴシック" panose="020B0609070205080204" pitchFamily="49" charset="-128"/>
              <a:ea typeface="ＭＳ ゴシック" panose="020B0609070205080204" pitchFamily="49" charset="-128"/>
            </a:endParaRPr>
          </a:p>
          <a:p>
            <a:pPr defTabSz="954563">
              <a:defRPr/>
            </a:pPr>
            <a:endParaRPr lang="en-US" altLang="ja-JP" sz="1100" dirty="0">
              <a:solidFill>
                <a:schemeClr val="tx1"/>
              </a:solidFill>
              <a:latin typeface="ＭＳ ゴシック" panose="020B0609070205080204" pitchFamily="49" charset="-128"/>
              <a:ea typeface="ＭＳ ゴシック" panose="020B0609070205080204" pitchFamily="49" charset="-128"/>
            </a:endParaRPr>
          </a:p>
          <a:p>
            <a:pPr defTabSz="954563">
              <a:defRPr/>
            </a:pPr>
            <a:r>
              <a:rPr lang="ja-JP" altLang="en-US" sz="1100" dirty="0" smtClean="0">
                <a:solidFill>
                  <a:schemeClr val="tx1"/>
                </a:solidFill>
                <a:latin typeface="ＭＳ ゴシック" panose="020B0609070205080204" pitchFamily="49" charset="-128"/>
                <a:ea typeface="ＭＳ ゴシック" panose="020B0609070205080204" pitchFamily="49" charset="-128"/>
              </a:rPr>
              <a:t>そう</a:t>
            </a:r>
            <a:r>
              <a:rPr lang="ja-JP" altLang="en-US" sz="1100" dirty="0">
                <a:solidFill>
                  <a:schemeClr val="tx1"/>
                </a:solidFill>
                <a:latin typeface="ＭＳ ゴシック" panose="020B0609070205080204" pitchFamily="49" charset="-128"/>
                <a:ea typeface="ＭＳ ゴシック" panose="020B0609070205080204" pitchFamily="49" charset="-128"/>
              </a:rPr>
              <a:t>ですね。倒れてこないように壁に引っ付けてしまったり</a:t>
            </a:r>
            <a:r>
              <a:rPr lang="ja-JP" altLang="en-US" sz="1100" dirty="0" smtClean="0">
                <a:solidFill>
                  <a:schemeClr val="tx1"/>
                </a:solidFill>
                <a:latin typeface="ＭＳ ゴシック" panose="020B0609070205080204" pitchFamily="49" charset="-128"/>
                <a:ea typeface="ＭＳ ゴシック" panose="020B0609070205080204" pitchFamily="49" charset="-128"/>
              </a:rPr>
              <a:t>、寝る</a:t>
            </a:r>
            <a:r>
              <a:rPr lang="ja-JP" altLang="en-US" sz="1100" dirty="0">
                <a:solidFill>
                  <a:schemeClr val="tx1"/>
                </a:solidFill>
                <a:latin typeface="ＭＳ ゴシック" panose="020B0609070205080204" pitchFamily="49" charset="-128"/>
                <a:ea typeface="ＭＳ ゴシック" panose="020B0609070205080204" pitchFamily="49" charset="-128"/>
              </a:rPr>
              <a:t>部屋には大きい物や重い物は置かない、ということがいいです。</a:t>
            </a:r>
            <a:endParaRPr lang="en-US" altLang="ja-JP" sz="1100" dirty="0">
              <a:solidFill>
                <a:schemeClr val="tx1"/>
              </a:solidFill>
              <a:latin typeface="ＭＳ ゴシック" panose="020B0609070205080204" pitchFamily="49" charset="-128"/>
              <a:ea typeface="ＭＳ ゴシック" panose="020B0609070205080204" pitchFamily="49" charset="-128"/>
            </a:endParaRPr>
          </a:p>
          <a:p>
            <a:pPr defTabSz="954563">
              <a:defRPr/>
            </a:pPr>
            <a:r>
              <a:rPr lang="ja-JP" altLang="en-US" sz="1100" dirty="0" smtClean="0">
                <a:solidFill>
                  <a:schemeClr val="tx1"/>
                </a:solidFill>
                <a:latin typeface="ＭＳ ゴシック" panose="020B0609070205080204" pitchFamily="49" charset="-128"/>
                <a:ea typeface="ＭＳ ゴシック" panose="020B0609070205080204" pitchFamily="49" charset="-128"/>
              </a:rPr>
              <a:t>みなさん</a:t>
            </a:r>
            <a:r>
              <a:rPr lang="ja-JP" altLang="en-US" sz="1100" dirty="0">
                <a:solidFill>
                  <a:schemeClr val="tx1"/>
                </a:solidFill>
                <a:latin typeface="ＭＳ ゴシック" panose="020B0609070205080204" pitchFamily="49" charset="-128"/>
                <a:ea typeface="ＭＳ ゴシック" panose="020B0609070205080204" pitchFamily="49" charset="-128"/>
              </a:rPr>
              <a:t>、今日は</a:t>
            </a:r>
            <a:r>
              <a:rPr lang="ja-JP" altLang="en-US" sz="1100" dirty="0" smtClean="0">
                <a:solidFill>
                  <a:schemeClr val="tx1"/>
                </a:solidFill>
                <a:latin typeface="ＭＳ ゴシック" panose="020B0609070205080204" pitchFamily="49" charset="-128"/>
                <a:ea typeface="ＭＳ ゴシック" panose="020B0609070205080204" pitchFamily="49" charset="-128"/>
              </a:rPr>
              <a:t>お家に</a:t>
            </a:r>
            <a:r>
              <a:rPr lang="ja-JP" altLang="en-US" sz="1100" dirty="0">
                <a:solidFill>
                  <a:schemeClr val="tx1"/>
                </a:solidFill>
                <a:latin typeface="ＭＳ ゴシック" panose="020B0609070205080204" pitchFamily="49" charset="-128"/>
                <a:ea typeface="ＭＳ ゴシック" panose="020B0609070205080204" pitchFamily="49" charset="-128"/>
              </a:rPr>
              <a:t>帰ったら、自分が寝ている部屋にはどんなものがあるか、</a:t>
            </a:r>
            <a:r>
              <a:rPr lang="ja-JP" altLang="en-US" sz="1100" dirty="0" smtClean="0">
                <a:solidFill>
                  <a:schemeClr val="tx1"/>
                </a:solidFill>
                <a:latin typeface="ＭＳ ゴシック" panose="020B0609070205080204" pitchFamily="49" charset="-128"/>
                <a:ea typeface="ＭＳ ゴシック" panose="020B0609070205080204" pitchFamily="49" charset="-128"/>
              </a:rPr>
              <a:t>お家の</a:t>
            </a:r>
            <a:r>
              <a:rPr lang="ja-JP" altLang="en-US" sz="1100" dirty="0">
                <a:solidFill>
                  <a:schemeClr val="tx1"/>
                </a:solidFill>
                <a:latin typeface="ＭＳ ゴシック" panose="020B0609070205080204" pitchFamily="49" charset="-128"/>
                <a:ea typeface="ＭＳ ゴシック" panose="020B0609070205080204" pitchFamily="49" charset="-128"/>
              </a:rPr>
              <a:t>人と一緒に確認してみてください</a:t>
            </a:r>
            <a:r>
              <a:rPr lang="ja-JP" altLang="en-US" sz="1100" dirty="0" smtClean="0">
                <a:solidFill>
                  <a:schemeClr val="tx1"/>
                </a:solidFill>
                <a:latin typeface="ＭＳ ゴシック" panose="020B0609070205080204" pitchFamily="49" charset="-128"/>
                <a:ea typeface="ＭＳ ゴシック" panose="020B0609070205080204" pitchFamily="49" charset="-128"/>
              </a:rPr>
              <a:t>。</a:t>
            </a:r>
            <a:endParaRPr lang="en-US" altLang="ja-JP" sz="1100" dirty="0">
              <a:solidFill>
                <a:schemeClr val="tx1"/>
              </a:solidFill>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pPr defTabSz="954563">
              <a:defRPr/>
            </a:pPr>
            <a:fld id="{EBBD782D-9396-43B3-96B3-8C8765582F13}" type="slidenum">
              <a:rPr lang="ja-JP" altLang="en-US" sz="1400">
                <a:solidFill>
                  <a:prstClr val="black"/>
                </a:solidFill>
                <a:latin typeface="Calibri"/>
                <a:ea typeface="ＭＳ Ｐゴシック" panose="020B0600070205080204" pitchFamily="50" charset="-128"/>
              </a:rPr>
              <a:pPr defTabSz="954563">
                <a:defRPr/>
              </a:pPr>
              <a:t>5</a:t>
            </a:fld>
            <a:endParaRPr lang="ja-JP" altLang="en-US" sz="140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285853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100" dirty="0" smtClean="0"/>
              <a:t>2</a:t>
            </a:r>
            <a:r>
              <a:rPr kumimoji="1" lang="ja-JP" altLang="en-US" sz="1100" dirty="0" smtClean="0"/>
              <a:t>分（</a:t>
            </a:r>
            <a:r>
              <a:rPr kumimoji="1" lang="en-US" altLang="ja-JP" sz="1100" dirty="0" smtClean="0"/>
              <a:t>12</a:t>
            </a:r>
            <a:r>
              <a:rPr kumimoji="1" lang="ja-JP" altLang="en-US" sz="1100" dirty="0" smtClean="0"/>
              <a:t>分）経過</a:t>
            </a:r>
            <a:endParaRPr kumimoji="1" lang="en-US" altLang="ja-JP" sz="1100" dirty="0" smtClean="0"/>
          </a:p>
          <a:p>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defTabSz="914253">
              <a:defRPr/>
            </a:pPr>
            <a:r>
              <a:rPr lang="ja-JP" altLang="en-US" sz="1100" dirty="0" smtClean="0">
                <a:latin typeface="ＭＳ ゴシック" panose="020B0609070205080204" pitchFamily="49" charset="-128"/>
                <a:ea typeface="ＭＳ ゴシック" panose="020B0609070205080204" pitchFamily="49" charset="-128"/>
              </a:rPr>
              <a:t>では、もし海の近くにいる時だったら、次は何に気を付けたら良いでしょうか？</a:t>
            </a:r>
            <a:endParaRPr lang="en-US" altLang="ja-JP" sz="1100"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ＭＳ ゴシック" panose="020B0609070205080204" pitchFamily="49" charset="-128"/>
                <a:ea typeface="ＭＳ ゴシック" panose="020B0609070205080204" pitchFamily="49" charset="-128"/>
              </a:rPr>
              <a:t>（自由に答えてもらえればよい。）</a:t>
            </a:r>
            <a:endParaRPr lang="en-US" altLang="ja-JP" sz="1100" dirty="0" smtClean="0">
              <a:latin typeface="ＭＳ ゴシック" panose="020B0609070205080204" pitchFamily="49" charset="-128"/>
              <a:ea typeface="ＭＳ ゴシック" panose="020B0609070205080204" pitchFamily="49" charset="-128"/>
            </a:endParaRPr>
          </a:p>
          <a:p>
            <a:endParaRPr kumimoji="1"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100" dirty="0" smtClean="0">
                <a:solidFill>
                  <a:schemeClr val="tx1"/>
                </a:solidFill>
                <a:latin typeface="ＭＳ ゴシック" panose="020B0609070205080204" pitchFamily="49" charset="-128"/>
                <a:ea typeface="ＭＳ ゴシック" panose="020B0609070205080204" pitchFamily="49" charset="-128"/>
              </a:rPr>
              <a:t>大きな</a:t>
            </a:r>
            <a:r>
              <a:rPr lang="ja-JP" altLang="en-US" sz="1100" dirty="0">
                <a:solidFill>
                  <a:schemeClr val="tx1"/>
                </a:solidFill>
                <a:latin typeface="ＭＳ ゴシック" panose="020B0609070205080204" pitchFamily="49" charset="-128"/>
                <a:ea typeface="ＭＳ ゴシック" panose="020B0609070205080204" pitchFamily="49" charset="-128"/>
              </a:rPr>
              <a:t>地震が海で起こると</a:t>
            </a:r>
            <a:r>
              <a:rPr lang="ja-JP" altLang="en-US" sz="1100" dirty="0" smtClean="0">
                <a:solidFill>
                  <a:schemeClr val="tx1"/>
                </a:solidFill>
                <a:latin typeface="ＭＳ ゴシック" panose="020B0609070205080204" pitchFamily="49" charset="-128"/>
                <a:ea typeface="ＭＳ ゴシック" panose="020B0609070205080204" pitchFamily="49" charset="-128"/>
              </a:rPr>
              <a:t>、どんなことが起こるか、これからお話します。</a:t>
            </a:r>
            <a:endParaRPr kumimoji="1" lang="en-US" altLang="ja-JP" sz="1100" dirty="0" smtClean="0">
              <a:solidFill>
                <a:schemeClr val="tx1"/>
              </a:solidFill>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pPr defTabSz="954563">
              <a:defRPr/>
            </a:pPr>
            <a:fld id="{5FD2A211-8C4D-44D7-A1B9-9549A587B875}" type="slidenum">
              <a:rPr lang="ja-JP" altLang="en-US">
                <a:solidFill>
                  <a:prstClr val="black"/>
                </a:solidFill>
                <a:latin typeface="Calibri"/>
                <a:ea typeface="ＭＳ Ｐゴシック" panose="020B0600070205080204" pitchFamily="50" charset="-128"/>
              </a:rPr>
              <a:pPr defTabSz="954563">
                <a:defRPr/>
              </a:pPr>
              <a:t>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468104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100" dirty="0" smtClean="0"/>
              <a:t>1</a:t>
            </a:r>
            <a:r>
              <a:rPr kumimoji="1" lang="ja-JP" altLang="en-US" sz="1100" dirty="0" smtClean="0"/>
              <a:t>分（</a:t>
            </a:r>
            <a:r>
              <a:rPr kumimoji="1" lang="en-US" altLang="ja-JP" sz="1100" dirty="0" smtClean="0"/>
              <a:t>13</a:t>
            </a:r>
            <a:r>
              <a:rPr kumimoji="1" lang="ja-JP" altLang="en-US" sz="1100" dirty="0" smtClean="0"/>
              <a:t>分）経過</a:t>
            </a:r>
            <a:endParaRPr kumimoji="1" lang="en-US" altLang="ja-JP" sz="1100" dirty="0" smtClean="0"/>
          </a:p>
          <a:p>
            <a:endParaRPr lang="en-US" altLang="ja-JP" sz="1100" dirty="0">
              <a:solidFill>
                <a:schemeClr val="tx1"/>
              </a:solidFill>
              <a:latin typeface="ＭＳ ゴシック" panose="020B0609070205080204" pitchFamily="49" charset="-128"/>
              <a:ea typeface="ＭＳ ゴシック" panose="020B0609070205080204" pitchFamily="49" charset="-128"/>
            </a:endParaRPr>
          </a:p>
          <a:p>
            <a:r>
              <a:rPr lang="ja-JP" altLang="en-US" sz="1100" dirty="0" smtClean="0">
                <a:solidFill>
                  <a:schemeClr val="tx1"/>
                </a:solidFill>
                <a:latin typeface="ＭＳ ゴシック" panose="020B0609070205080204" pitchFamily="49" charset="-128"/>
                <a:ea typeface="ＭＳ ゴシック" panose="020B0609070205080204" pitchFamily="49" charset="-128"/>
              </a:rPr>
              <a:t>みなさん</a:t>
            </a:r>
            <a:r>
              <a:rPr lang="ja-JP" altLang="en-US" sz="1100" dirty="0">
                <a:solidFill>
                  <a:schemeClr val="tx1"/>
                </a:solidFill>
                <a:latin typeface="ＭＳ ゴシック" panose="020B0609070205080204" pitchFamily="49" charset="-128"/>
                <a:ea typeface="ＭＳ ゴシック" panose="020B0609070205080204" pitchFamily="49" charset="-128"/>
              </a:rPr>
              <a:t>は陸に住んで</a:t>
            </a:r>
            <a:r>
              <a:rPr lang="ja-JP" altLang="en-US" sz="1100" dirty="0" smtClean="0">
                <a:solidFill>
                  <a:schemeClr val="tx1"/>
                </a:solidFill>
                <a:latin typeface="ＭＳ ゴシック" panose="020B0609070205080204" pitchFamily="49" charset="-128"/>
                <a:ea typeface="ＭＳ ゴシック" panose="020B0609070205080204" pitchFamily="49" charset="-128"/>
              </a:rPr>
              <a:t>いますね。青い</a:t>
            </a:r>
            <a:r>
              <a:rPr lang="ja-JP" altLang="en-US" sz="1100" dirty="0">
                <a:solidFill>
                  <a:schemeClr val="tx1"/>
                </a:solidFill>
                <a:latin typeface="ＭＳ ゴシック" panose="020B0609070205080204" pitchFamily="49" charset="-128"/>
                <a:ea typeface="ＭＳ ゴシック" panose="020B0609070205080204" pitchFamily="49" charset="-128"/>
              </a:rPr>
              <a:t>ところが海です。魚が泳いでいますね。</a:t>
            </a:r>
            <a:endParaRPr lang="en-US" altLang="ja-JP" sz="1100" dirty="0">
              <a:solidFill>
                <a:schemeClr val="tx1"/>
              </a:solidFill>
              <a:latin typeface="ＭＳ ゴシック" panose="020B0609070205080204" pitchFamily="49" charset="-128"/>
              <a:ea typeface="ＭＳ ゴシック" panose="020B0609070205080204" pitchFamily="49" charset="-128"/>
            </a:endParaRPr>
          </a:p>
          <a:p>
            <a:r>
              <a:rPr lang="ja-JP" altLang="en-US" sz="1100" dirty="0" smtClean="0">
                <a:solidFill>
                  <a:schemeClr val="tx1"/>
                </a:solidFill>
                <a:latin typeface="ＭＳ ゴシック" panose="020B0609070205080204" pitchFamily="49" charset="-128"/>
                <a:ea typeface="ＭＳ ゴシック" panose="020B0609070205080204" pitchFamily="49" charset="-128"/>
              </a:rPr>
              <a:t>そして今、海の底で地震が起こったとします。</a:t>
            </a:r>
            <a:endParaRPr lang="en-US" altLang="ja-JP" sz="1100" dirty="0">
              <a:solidFill>
                <a:schemeClr val="tx1"/>
              </a:solidFill>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pPr defTabSz="954563">
              <a:defRPr/>
            </a:pPr>
            <a:fld id="{EBBD782D-9396-43B3-96B3-8C8765582F13}" type="slidenum">
              <a:rPr lang="ja-JP" altLang="en-US" sz="1400">
                <a:solidFill>
                  <a:prstClr val="black"/>
                </a:solidFill>
                <a:latin typeface="Calibri"/>
                <a:ea typeface="ＭＳ Ｐゴシック" panose="020B0600070205080204" pitchFamily="50" charset="-128"/>
              </a:rPr>
              <a:pPr defTabSz="954563">
                <a:defRPr/>
              </a:pPr>
              <a:t>7</a:t>
            </a:fld>
            <a:endParaRPr lang="ja-JP" altLang="en-US" sz="140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751576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a:t>
            </a:r>
            <a:r>
              <a:rPr kumimoji="1" lang="ja-JP" altLang="en-US" dirty="0" smtClean="0"/>
              <a:t>分（</a:t>
            </a:r>
            <a:r>
              <a:rPr kumimoji="1" lang="en-US" altLang="ja-JP" dirty="0" smtClean="0"/>
              <a:t>14</a:t>
            </a:r>
            <a:r>
              <a:rPr kumimoji="1" lang="ja-JP" altLang="en-US" dirty="0" smtClean="0"/>
              <a:t>分）経過</a:t>
            </a:r>
            <a:endParaRPr kumimoji="1" lang="en-US" altLang="ja-JP" dirty="0" smtClean="0"/>
          </a:p>
          <a:p>
            <a:endParaRPr kumimoji="1" lang="en-US" altLang="ja-JP" dirty="0" smtClean="0">
              <a:solidFill>
                <a:schemeClr val="tx1"/>
              </a:solidFill>
              <a:latin typeface="ＭＳ ゴシック" panose="020B0609070205080204" pitchFamily="49" charset="-128"/>
              <a:ea typeface="ＭＳ ゴシック" panose="020B0609070205080204" pitchFamily="49" charset="-128"/>
            </a:endParaRPr>
          </a:p>
          <a:p>
            <a:pPr defTabSz="954563">
              <a:defRPr/>
            </a:pPr>
            <a:r>
              <a:rPr kumimoji="1" lang="ja-JP" altLang="en-US" dirty="0" smtClean="0">
                <a:solidFill>
                  <a:schemeClr val="tx1"/>
                </a:solidFill>
                <a:latin typeface="ＭＳ ゴシック" panose="020B0609070205080204" pitchFamily="49" charset="-128"/>
                <a:ea typeface="ＭＳ ゴシック" panose="020B0609070205080204" pitchFamily="49" charset="-128"/>
              </a:rPr>
              <a:t>地震で海の水が持ち上がって、高い波になりました。魚がびっくりしていますね。</a:t>
            </a:r>
            <a:endParaRPr kumimoji="1" lang="en-US" altLang="ja-JP"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dirty="0" smtClean="0">
                <a:solidFill>
                  <a:schemeClr val="tx1"/>
                </a:solidFill>
                <a:latin typeface="ＭＳ ゴシック" panose="020B0609070205080204" pitchFamily="49" charset="-128"/>
                <a:ea typeface="ＭＳ ゴシック" panose="020B0609070205080204" pitchFamily="49" charset="-128"/>
              </a:rPr>
              <a:t>（☆クリック）</a:t>
            </a:r>
            <a:endParaRPr kumimoji="1" lang="en-US" altLang="ja-JP"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dirty="0" smtClean="0">
                <a:solidFill>
                  <a:schemeClr val="tx1"/>
                </a:solidFill>
                <a:latin typeface="ＭＳ ゴシック" panose="020B0609070205080204" pitchFamily="49" charset="-128"/>
                <a:ea typeface="ＭＳ ゴシック" panose="020B0609070205080204" pitchFamily="49" charset="-128"/>
              </a:rPr>
              <a:t>この波を「津波」と言います。</a:t>
            </a:r>
            <a:endParaRPr kumimoji="1" lang="en-US" altLang="ja-JP"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dirty="0" smtClean="0">
                <a:solidFill>
                  <a:schemeClr val="tx1"/>
                </a:solidFill>
                <a:latin typeface="ＭＳ ゴシック" panose="020B0609070205080204" pitchFamily="49" charset="-128"/>
                <a:ea typeface="ＭＳ ゴシック" panose="020B0609070205080204" pitchFamily="49" charset="-128"/>
              </a:rPr>
              <a:t>津波は周りに広がっていき</a:t>
            </a:r>
            <a:r>
              <a:rPr kumimoji="1" lang="en-US" altLang="ja-JP" dirty="0" smtClean="0">
                <a:solidFill>
                  <a:schemeClr val="tx1"/>
                </a:solidFill>
                <a:latin typeface="ＭＳ ゴシック" panose="020B0609070205080204" pitchFamily="49" charset="-128"/>
                <a:ea typeface="ＭＳ ゴシック" panose="020B0609070205080204" pitchFamily="49" charset="-128"/>
              </a:rPr>
              <a:t>…</a:t>
            </a:r>
          </a:p>
        </p:txBody>
      </p:sp>
      <p:sp>
        <p:nvSpPr>
          <p:cNvPr id="4" name="スライド番号プレースホルダー 3"/>
          <p:cNvSpPr>
            <a:spLocks noGrp="1"/>
          </p:cNvSpPr>
          <p:nvPr>
            <p:ph type="sldNum" sz="quarter" idx="10"/>
          </p:nvPr>
        </p:nvSpPr>
        <p:spPr/>
        <p:txBody>
          <a:bodyPr/>
          <a:lstStyle/>
          <a:p>
            <a:fld id="{EBBD782D-9396-43B3-96B3-8C8765582F13}" type="slidenum">
              <a:rPr kumimoji="1" lang="ja-JP" altLang="en-US" smtClean="0"/>
              <a:t>8</a:t>
            </a:fld>
            <a:endParaRPr kumimoji="1" lang="ja-JP" altLang="en-US"/>
          </a:p>
        </p:txBody>
      </p:sp>
    </p:spTree>
    <p:extLst>
      <p:ext uri="{BB962C8B-B14F-4D97-AF65-F5344CB8AC3E}">
        <p14:creationId xmlns:p14="http://schemas.microsoft.com/office/powerpoint/2010/main" val="2553322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100" dirty="0" smtClean="0"/>
              <a:t>1</a:t>
            </a:r>
            <a:r>
              <a:rPr kumimoji="1" lang="ja-JP" altLang="en-US" sz="1100" dirty="0" smtClean="0"/>
              <a:t>分（</a:t>
            </a:r>
            <a:r>
              <a:rPr kumimoji="1" lang="en-US" altLang="ja-JP" sz="1100" dirty="0" smtClean="0"/>
              <a:t>15</a:t>
            </a:r>
            <a:r>
              <a:rPr kumimoji="1" lang="ja-JP" altLang="en-US" sz="1100" dirty="0" smtClean="0"/>
              <a:t>分）経過</a:t>
            </a:r>
            <a:endParaRPr kumimoji="1" lang="en-US" altLang="ja-JP" sz="1100" dirty="0" smtClean="0"/>
          </a:p>
          <a:p>
            <a:pPr defTabSz="954563">
              <a:defRPr/>
            </a:pPr>
            <a:endParaRPr lang="en-US" altLang="ja-JP" sz="1100" dirty="0">
              <a:solidFill>
                <a:schemeClr val="tx1"/>
              </a:solidFill>
              <a:latin typeface="ＭＳ ゴシック" panose="020B0609070205080204" pitchFamily="49" charset="-128"/>
              <a:ea typeface="ＭＳ ゴシック" panose="020B0609070205080204" pitchFamily="49" charset="-128"/>
            </a:endParaRPr>
          </a:p>
          <a:p>
            <a:pPr defTabSz="954563">
              <a:defRPr/>
            </a:pP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うさぎさんたちのところまで来てしまいました。</a:t>
            </a:r>
            <a:endParaRPr kumimoji="1"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津波はとても力が強いので、住んでいる</a:t>
            </a: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お家と</a:t>
            </a: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一緒に流されてしまうかもしれません。</a:t>
            </a:r>
            <a:endParaRPr kumimoji="1" lang="en-US" altLang="ja-JP" sz="1100" dirty="0" smtClean="0">
              <a:solidFill>
                <a:schemeClr val="tx1"/>
              </a:solidFill>
              <a:latin typeface="ＭＳ ゴシック" panose="020B0609070205080204" pitchFamily="49" charset="-128"/>
              <a:ea typeface="ＭＳ ゴシック" panose="020B0609070205080204" pitchFamily="49" charset="-128"/>
            </a:endParaRPr>
          </a:p>
          <a:p>
            <a:endParaRPr lang="en-US" altLang="ja-JP" sz="1100" dirty="0">
              <a:solidFill>
                <a:schemeClr val="tx1"/>
              </a:solidFill>
              <a:latin typeface="ＭＳ ゴシック" panose="020B0609070205080204" pitchFamily="49" charset="-128"/>
              <a:ea typeface="ＭＳ ゴシック" panose="020B0609070205080204" pitchFamily="49" charset="-128"/>
            </a:endParaRPr>
          </a:p>
          <a:p>
            <a:r>
              <a:rPr lang="ja-JP" altLang="en-US" sz="1100" dirty="0" smtClean="0">
                <a:solidFill>
                  <a:schemeClr val="tx1"/>
                </a:solidFill>
                <a:latin typeface="ＭＳ ゴシック" panose="020B0609070205080204" pitchFamily="49" charset="-128"/>
                <a:ea typeface="ＭＳ ゴシック" panose="020B0609070205080204" pitchFamily="49" charset="-128"/>
              </a:rPr>
              <a:t>みんな</a:t>
            </a:r>
            <a:r>
              <a:rPr lang="ja-JP" altLang="en-US" sz="1100" dirty="0">
                <a:solidFill>
                  <a:schemeClr val="tx1"/>
                </a:solidFill>
                <a:latin typeface="ＭＳ ゴシック" panose="020B0609070205080204" pitchFamily="49" charset="-128"/>
                <a:ea typeface="ＭＳ ゴシック" panose="020B0609070205080204" pitchFamily="49" charset="-128"/>
              </a:rPr>
              <a:t>が産まれる</a:t>
            </a:r>
            <a:r>
              <a:rPr lang="ja-JP" altLang="en-US" sz="1100" dirty="0" smtClean="0">
                <a:solidFill>
                  <a:schemeClr val="tx1"/>
                </a:solidFill>
                <a:latin typeface="ＭＳ ゴシック" panose="020B0609070205080204" pitchFamily="49" charset="-128"/>
                <a:ea typeface="ＭＳ ゴシック" panose="020B0609070205080204" pitchFamily="49" charset="-128"/>
              </a:rPr>
              <a:t>前ですが、</a:t>
            </a:r>
            <a:r>
              <a:rPr lang="ja-JP" altLang="en-US" sz="1100" dirty="0">
                <a:solidFill>
                  <a:schemeClr val="tx1"/>
                </a:solidFill>
                <a:latin typeface="ＭＳ ゴシック" panose="020B0609070205080204" pitchFamily="49" charset="-128"/>
                <a:ea typeface="ＭＳ ゴシック" panose="020B0609070205080204" pitchFamily="49" charset="-128"/>
              </a:rPr>
              <a:t>日本で大きな地震が起きて</a:t>
            </a:r>
            <a:r>
              <a:rPr lang="ja-JP" altLang="en-US" sz="1100" dirty="0" smtClean="0">
                <a:solidFill>
                  <a:schemeClr val="tx1"/>
                </a:solidFill>
                <a:latin typeface="ＭＳ ゴシック" panose="020B0609070205080204" pitchFamily="49" charset="-128"/>
                <a:ea typeface="ＭＳ ゴシック" panose="020B0609070205080204" pitchFamily="49" charset="-128"/>
              </a:rPr>
              <a:t>、このような高い</a:t>
            </a:r>
            <a:r>
              <a:rPr lang="ja-JP" altLang="en-US" sz="1100" dirty="0">
                <a:solidFill>
                  <a:schemeClr val="tx1"/>
                </a:solidFill>
                <a:latin typeface="ＭＳ ゴシック" panose="020B0609070205080204" pitchFamily="49" charset="-128"/>
                <a:ea typeface="ＭＳ ゴシック" panose="020B0609070205080204" pitchFamily="49" charset="-128"/>
              </a:rPr>
              <a:t>津波がきたことがあります。</a:t>
            </a:r>
            <a:endParaRPr lang="en-US" altLang="ja-JP" sz="1100" dirty="0">
              <a:solidFill>
                <a:schemeClr val="tx1"/>
              </a:solidFill>
              <a:latin typeface="ＭＳ ゴシック" panose="020B0609070205080204" pitchFamily="49" charset="-128"/>
              <a:ea typeface="ＭＳ ゴシック" panose="020B0609070205080204" pitchFamily="49" charset="-128"/>
            </a:endParaRPr>
          </a:p>
          <a:p>
            <a:r>
              <a:rPr lang="ja-JP" altLang="en-US" sz="1100" dirty="0" smtClean="0">
                <a:solidFill>
                  <a:schemeClr val="tx1"/>
                </a:solidFill>
                <a:latin typeface="ＭＳ ゴシック" panose="020B0609070205080204" pitchFamily="49" charset="-128"/>
                <a:ea typeface="ＭＳ ゴシック" panose="020B0609070205080204" pitchFamily="49" charset="-128"/>
              </a:rPr>
              <a:t>ここ</a:t>
            </a:r>
            <a:r>
              <a:rPr lang="ja-JP" altLang="en-US" sz="1100" dirty="0">
                <a:solidFill>
                  <a:schemeClr val="tx1"/>
                </a:solidFill>
                <a:latin typeface="ＭＳ ゴシック" panose="020B0609070205080204" pitchFamily="49" charset="-128"/>
                <a:ea typeface="ＭＳ ゴシック" panose="020B0609070205080204" pitchFamily="49" charset="-128"/>
              </a:rPr>
              <a:t>からはちょっと離れていますが、日本の東の方で起こりました。</a:t>
            </a:r>
            <a:endParaRPr lang="en-US" altLang="ja-JP" sz="1100" dirty="0">
              <a:solidFill>
                <a:schemeClr val="tx1"/>
              </a:solidFill>
              <a:latin typeface="ＭＳ ゴシック" panose="020B0609070205080204" pitchFamily="49" charset="-128"/>
              <a:ea typeface="ＭＳ ゴシック" panose="020B0609070205080204" pitchFamily="49" charset="-128"/>
            </a:endParaRPr>
          </a:p>
          <a:p>
            <a:r>
              <a:rPr lang="ja-JP" altLang="en-US" sz="1100" dirty="0" smtClean="0">
                <a:solidFill>
                  <a:schemeClr val="tx1"/>
                </a:solidFill>
                <a:latin typeface="ＭＳ ゴシック" panose="020B0609070205080204" pitchFamily="49" charset="-128"/>
                <a:ea typeface="ＭＳ ゴシック" panose="020B0609070205080204" pitchFamily="49" charset="-128"/>
              </a:rPr>
              <a:t>東日本</a:t>
            </a:r>
            <a:r>
              <a:rPr lang="ja-JP" altLang="en-US" sz="1100" dirty="0">
                <a:solidFill>
                  <a:schemeClr val="tx1"/>
                </a:solidFill>
                <a:latin typeface="ＭＳ ゴシック" panose="020B0609070205080204" pitchFamily="49" charset="-128"/>
                <a:ea typeface="ＭＳ ゴシック" panose="020B0609070205080204" pitchFamily="49" charset="-128"/>
              </a:rPr>
              <a:t>大震災ってきいたことありますか</a:t>
            </a:r>
            <a:r>
              <a:rPr lang="ja-JP" altLang="en-US" sz="1100" dirty="0" smtClean="0">
                <a:solidFill>
                  <a:schemeClr val="tx1"/>
                </a:solidFill>
                <a:latin typeface="ＭＳ ゴシック" panose="020B0609070205080204" pitchFamily="49" charset="-128"/>
                <a:ea typeface="ＭＳ ゴシック" panose="020B0609070205080204" pitchFamily="49" charset="-128"/>
              </a:rPr>
              <a:t>？どんな</a:t>
            </a:r>
            <a:r>
              <a:rPr lang="ja-JP" altLang="en-US" sz="1100" dirty="0">
                <a:solidFill>
                  <a:schemeClr val="tx1"/>
                </a:solidFill>
                <a:latin typeface="ＭＳ ゴシック" panose="020B0609070205080204" pitchFamily="49" charset="-128"/>
                <a:ea typeface="ＭＳ ゴシック" panose="020B0609070205080204" pitchFamily="49" charset="-128"/>
              </a:rPr>
              <a:t>ことが起こったか、知っていますか？</a:t>
            </a:r>
            <a:endParaRPr lang="en-US" altLang="ja-JP" sz="1100" dirty="0">
              <a:solidFill>
                <a:schemeClr val="tx1"/>
              </a:solidFill>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ＭＳ ゴシック" panose="020B0609070205080204" pitchFamily="49" charset="-128"/>
                <a:ea typeface="ＭＳ ゴシック" panose="020B0609070205080204" pitchFamily="49" charset="-128"/>
              </a:rPr>
              <a:t>（自由に答えてもらえればよい。）</a:t>
            </a:r>
            <a:endParaRPr lang="en-US" altLang="ja-JP" sz="1100" dirty="0" smtClean="0">
              <a:latin typeface="ＭＳ ゴシック" panose="020B0609070205080204" pitchFamily="49" charset="-128"/>
              <a:ea typeface="ＭＳ ゴシック" panose="020B0609070205080204" pitchFamily="49" charset="-128"/>
            </a:endParaRPr>
          </a:p>
          <a:p>
            <a:endParaRPr kumimoji="1"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どんなことが起こったか、写真を見てみましょう。</a:t>
            </a:r>
            <a:endParaRPr kumimoji="1" lang="en-US" altLang="ja-JP" sz="1100" dirty="0" smtClean="0">
              <a:solidFill>
                <a:schemeClr val="tx1"/>
              </a:solidFill>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EBBD782D-9396-43B3-96B3-8C8765582F13}" type="slidenum">
              <a:rPr kumimoji="1" lang="ja-JP" altLang="en-US" smtClean="0"/>
              <a:t>9</a:t>
            </a:fld>
            <a:endParaRPr kumimoji="1" lang="ja-JP" altLang="en-US"/>
          </a:p>
        </p:txBody>
      </p:sp>
    </p:spTree>
    <p:extLst>
      <p:ext uri="{BB962C8B-B14F-4D97-AF65-F5344CB8AC3E}">
        <p14:creationId xmlns:p14="http://schemas.microsoft.com/office/powerpoint/2010/main" val="2770223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3E99459-8F23-4C67-A57C-2EF2FF84DA1E}" type="datetimeFigureOut">
              <a:rPr kumimoji="1" lang="ja-JP" altLang="en-US" smtClean="0"/>
              <a:t>2023/3/27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B5D0874-57B5-420B-A04D-E7CEFDEB3DAC}" type="slidenum">
              <a:rPr kumimoji="1" lang="ja-JP" altLang="en-US" smtClean="0"/>
              <a:t>‹#›</a:t>
            </a:fld>
            <a:endParaRPr kumimoji="1" lang="ja-JP" altLang="en-US"/>
          </a:p>
        </p:txBody>
      </p:sp>
    </p:spTree>
    <p:extLst>
      <p:ext uri="{BB962C8B-B14F-4D97-AF65-F5344CB8AC3E}">
        <p14:creationId xmlns:p14="http://schemas.microsoft.com/office/powerpoint/2010/main" val="3382857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3E99459-8F23-4C67-A57C-2EF2FF84DA1E}" type="datetimeFigureOut">
              <a:rPr kumimoji="1" lang="ja-JP" altLang="en-US" smtClean="0"/>
              <a:t>2023/3/27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B5D0874-57B5-420B-A04D-E7CEFDEB3DAC}" type="slidenum">
              <a:rPr kumimoji="1" lang="ja-JP" altLang="en-US" smtClean="0"/>
              <a:t>‹#›</a:t>
            </a:fld>
            <a:endParaRPr kumimoji="1" lang="ja-JP" altLang="en-US"/>
          </a:p>
        </p:txBody>
      </p:sp>
    </p:spTree>
    <p:extLst>
      <p:ext uri="{BB962C8B-B14F-4D97-AF65-F5344CB8AC3E}">
        <p14:creationId xmlns:p14="http://schemas.microsoft.com/office/powerpoint/2010/main" val="559736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3E99459-8F23-4C67-A57C-2EF2FF84DA1E}" type="datetimeFigureOut">
              <a:rPr kumimoji="1" lang="ja-JP" altLang="en-US" smtClean="0"/>
              <a:t>2023/3/27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B5D0874-57B5-420B-A04D-E7CEFDEB3DAC}" type="slidenum">
              <a:rPr kumimoji="1" lang="ja-JP" altLang="en-US" smtClean="0"/>
              <a:t>‹#›</a:t>
            </a:fld>
            <a:endParaRPr kumimoji="1" lang="ja-JP" altLang="en-US"/>
          </a:p>
        </p:txBody>
      </p:sp>
    </p:spTree>
    <p:extLst>
      <p:ext uri="{BB962C8B-B14F-4D97-AF65-F5344CB8AC3E}">
        <p14:creationId xmlns:p14="http://schemas.microsoft.com/office/powerpoint/2010/main" val="1223108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0FBAF6C-D68C-4D04-9E2C-51F3F3C54CEB}" type="slidenum">
              <a:rPr lang="en-US" altLang="ja-JP" smtClean="0">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365257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500"/>
                                        <p:tgtEl>
                                          <p:spTgt spid="2"/>
                                        </p:tgtEl>
                                        <p:attrNameLst>
                                          <p:attrName>style.color</p:attrName>
                                        </p:attrNameLst>
                                      </p:cBhvr>
                                      <p:tavLst>
                                        <p:tav tm="0">
                                          <p:val>
                                            <p:clrVal>
                                              <a:srgbClr val="FFFF00"/>
                                            </p:clrVal>
                                          </p:val>
                                        </p:tav>
                                        <p:tav tm="50000">
                                          <p:val>
                                            <p:clrVal>
                                              <a:srgbClr val="FFFF00"/>
                                            </p:clrVal>
                                          </p:val>
                                        </p:tav>
                                      </p:tavLst>
                                    </p:anim>
                                    <p:anim calcmode="discrete" valueType="clr">
                                      <p:cBhvr>
                                        <p:cTn id="8" dur="500"/>
                                        <p:tgtEl>
                                          <p:spTgt spid="2"/>
                                        </p:tgtEl>
                                        <p:attrNameLst>
                                          <p:attrName>fillcolor</p:attrName>
                                        </p:attrNameLst>
                                      </p:cBhvr>
                                      <p:tavLst>
                                        <p:tav tm="0">
                                          <p:val>
                                            <p:clrVal>
                                              <a:schemeClr val="accent2"/>
                                            </p:clrVal>
                                          </p:val>
                                        </p:tav>
                                        <p:tav tm="50000">
                                          <p:val>
                                            <p:clrVal>
                                              <a:schemeClr val="hlink"/>
                                            </p:clrVal>
                                          </p:val>
                                        </p:tav>
                                      </p:tavLst>
                                    </p:anim>
                                    <p:set>
                                      <p:cBhvr>
                                        <p:cTn id="9" dur="500"/>
                                        <p:tgtEl>
                                          <p:spTgt spid="2"/>
                                        </p:tgtEl>
                                        <p:attrNameLst>
                                          <p:attrName>fill.type</p:attrName>
                                        </p:attrNameLst>
                                      </p:cBhvr>
                                      <p:to>
                                        <p:strVal val="solid"/>
                                      </p:to>
                                    </p:set>
                                  </p:childTnLst>
                                </p:cTn>
                              </p:par>
                            </p:childTnLst>
                          </p:cTn>
                        </p:par>
                        <p:par>
                          <p:cTn id="10" fill="hold">
                            <p:stCondLst>
                              <p:cond delay="3500"/>
                            </p:stCondLst>
                            <p:childTnLst>
                              <p:par>
                                <p:cTn id="11" presetID="10" presetClass="entr" presetSubtype="0" fill="hold" grpId="0" nodeType="afterEffect">
                                  <p:stCondLst>
                                    <p:cond delay="5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95667C7-48E3-418E-9F88-21E6B8C64153}" type="slidenum">
              <a:rPr lang="en-US" altLang="ja-JP" smtClean="0">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3631490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F88158A-FE61-470A-B441-18468EA07638}" type="slidenum">
              <a:rPr lang="en-US" altLang="ja-JP" smtClean="0">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3726101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endParaRPr lang="en-US" altLang="ja-JP">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en-US" altLang="ja-JP">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2FF5AF0-25D3-4B8B-967C-DFA44C4B4F7B}" type="slidenum">
              <a:rPr lang="en-US" altLang="ja-JP" smtClean="0">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4162385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endParaRPr lang="en-US" altLang="ja-JP">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en-US" altLang="ja-JP">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76E0B5ED-FB25-4CA9-892E-E4ABC8D46A5E}" type="slidenum">
              <a:rPr lang="en-US" altLang="ja-JP" smtClean="0">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3826416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endParaRPr lang="en-US" altLang="ja-JP">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en-US" altLang="ja-JP">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5139FF0B-D832-4051-A48C-17C1E7DA535A}" type="slidenum">
              <a:rPr lang="en-US" altLang="ja-JP" smtClean="0">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1507801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lang="en-US" altLang="ja-JP">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en-US" altLang="ja-JP">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87A87649-965F-411F-984B-265B755B2FBA}" type="slidenum">
              <a:rPr lang="en-US" altLang="ja-JP" smtClean="0">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18843400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lang="en-US" altLang="ja-JP">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en-US" altLang="ja-JP">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93C3FBD-080C-4B93-8754-E7D17EA7A2EB}" type="slidenum">
              <a:rPr lang="en-US" altLang="ja-JP" smtClean="0">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1867784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3E99459-8F23-4C67-A57C-2EF2FF84DA1E}" type="datetimeFigureOut">
              <a:rPr kumimoji="1" lang="ja-JP" altLang="en-US" smtClean="0"/>
              <a:t>2023/3/27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B5D0874-57B5-420B-A04D-E7CEFDEB3DAC}" type="slidenum">
              <a:rPr kumimoji="1" lang="ja-JP" altLang="en-US" smtClean="0"/>
              <a:t>‹#›</a:t>
            </a:fld>
            <a:endParaRPr kumimoji="1" lang="ja-JP" altLang="en-US"/>
          </a:p>
        </p:txBody>
      </p:sp>
    </p:spTree>
    <p:extLst>
      <p:ext uri="{BB962C8B-B14F-4D97-AF65-F5344CB8AC3E}">
        <p14:creationId xmlns:p14="http://schemas.microsoft.com/office/powerpoint/2010/main" val="3891855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lang="en-US" altLang="ja-JP">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en-US" altLang="ja-JP">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0D3FF0A-D06F-41A7-9992-505273971CE2}" type="slidenum">
              <a:rPr lang="en-US" altLang="ja-JP" smtClean="0">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9098129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49D8D6B-362E-4C2D-A6DC-04D606DC47DC}" type="slidenum">
              <a:rPr lang="en-US" altLang="ja-JP" smtClean="0">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41835506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AFC0FB5-2390-4D89-951B-23E3806B9A96}" type="slidenum">
              <a:rPr lang="en-US" altLang="ja-JP" smtClean="0">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3133997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3E99459-8F23-4C67-A57C-2EF2FF84DA1E}" type="datetimeFigureOut">
              <a:rPr kumimoji="1" lang="ja-JP" altLang="en-US" smtClean="0"/>
              <a:t>2023/3/27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B5D0874-57B5-420B-A04D-E7CEFDEB3DAC}" type="slidenum">
              <a:rPr kumimoji="1" lang="ja-JP" altLang="en-US" smtClean="0"/>
              <a:t>‹#›</a:t>
            </a:fld>
            <a:endParaRPr kumimoji="1" lang="ja-JP" altLang="en-US"/>
          </a:p>
        </p:txBody>
      </p:sp>
    </p:spTree>
    <p:extLst>
      <p:ext uri="{BB962C8B-B14F-4D97-AF65-F5344CB8AC3E}">
        <p14:creationId xmlns:p14="http://schemas.microsoft.com/office/powerpoint/2010/main" val="463942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3E99459-8F23-4C67-A57C-2EF2FF84DA1E}" type="datetimeFigureOut">
              <a:rPr kumimoji="1" lang="ja-JP" altLang="en-US" smtClean="0"/>
              <a:t>2023/3/27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B5D0874-57B5-420B-A04D-E7CEFDEB3DAC}" type="slidenum">
              <a:rPr kumimoji="1" lang="ja-JP" altLang="en-US" smtClean="0"/>
              <a:t>‹#›</a:t>
            </a:fld>
            <a:endParaRPr kumimoji="1" lang="ja-JP" altLang="en-US"/>
          </a:p>
        </p:txBody>
      </p:sp>
    </p:spTree>
    <p:extLst>
      <p:ext uri="{BB962C8B-B14F-4D97-AF65-F5344CB8AC3E}">
        <p14:creationId xmlns:p14="http://schemas.microsoft.com/office/powerpoint/2010/main" val="2990269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3E99459-8F23-4C67-A57C-2EF2FF84DA1E}" type="datetimeFigureOut">
              <a:rPr kumimoji="1" lang="ja-JP" altLang="en-US" smtClean="0"/>
              <a:t>2023/3/27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B5D0874-57B5-420B-A04D-E7CEFDEB3DAC}" type="slidenum">
              <a:rPr kumimoji="1" lang="ja-JP" altLang="en-US" smtClean="0"/>
              <a:t>‹#›</a:t>
            </a:fld>
            <a:endParaRPr kumimoji="1" lang="ja-JP" altLang="en-US"/>
          </a:p>
        </p:txBody>
      </p:sp>
    </p:spTree>
    <p:extLst>
      <p:ext uri="{BB962C8B-B14F-4D97-AF65-F5344CB8AC3E}">
        <p14:creationId xmlns:p14="http://schemas.microsoft.com/office/powerpoint/2010/main" val="1833386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3E99459-8F23-4C67-A57C-2EF2FF84DA1E}" type="datetimeFigureOut">
              <a:rPr kumimoji="1" lang="ja-JP" altLang="en-US" smtClean="0"/>
              <a:t>2023/3/27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B5D0874-57B5-420B-A04D-E7CEFDEB3DAC}" type="slidenum">
              <a:rPr kumimoji="1" lang="ja-JP" altLang="en-US" smtClean="0"/>
              <a:t>‹#›</a:t>
            </a:fld>
            <a:endParaRPr kumimoji="1" lang="ja-JP" altLang="en-US"/>
          </a:p>
        </p:txBody>
      </p:sp>
    </p:spTree>
    <p:extLst>
      <p:ext uri="{BB962C8B-B14F-4D97-AF65-F5344CB8AC3E}">
        <p14:creationId xmlns:p14="http://schemas.microsoft.com/office/powerpoint/2010/main" val="1920181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3E99459-8F23-4C67-A57C-2EF2FF84DA1E}" type="datetimeFigureOut">
              <a:rPr kumimoji="1" lang="ja-JP" altLang="en-US" smtClean="0"/>
              <a:t>2023/3/27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B5D0874-57B5-420B-A04D-E7CEFDEB3DAC}" type="slidenum">
              <a:rPr kumimoji="1" lang="ja-JP" altLang="en-US" smtClean="0"/>
              <a:t>‹#›</a:t>
            </a:fld>
            <a:endParaRPr kumimoji="1" lang="ja-JP" altLang="en-US"/>
          </a:p>
        </p:txBody>
      </p:sp>
    </p:spTree>
    <p:extLst>
      <p:ext uri="{BB962C8B-B14F-4D97-AF65-F5344CB8AC3E}">
        <p14:creationId xmlns:p14="http://schemas.microsoft.com/office/powerpoint/2010/main" val="3814337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3E99459-8F23-4C67-A57C-2EF2FF84DA1E}" type="datetimeFigureOut">
              <a:rPr kumimoji="1" lang="ja-JP" altLang="en-US" smtClean="0"/>
              <a:t>2023/3/27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B5D0874-57B5-420B-A04D-E7CEFDEB3DAC}" type="slidenum">
              <a:rPr kumimoji="1" lang="ja-JP" altLang="en-US" smtClean="0"/>
              <a:t>‹#›</a:t>
            </a:fld>
            <a:endParaRPr kumimoji="1" lang="ja-JP" altLang="en-US"/>
          </a:p>
        </p:txBody>
      </p:sp>
    </p:spTree>
    <p:extLst>
      <p:ext uri="{BB962C8B-B14F-4D97-AF65-F5344CB8AC3E}">
        <p14:creationId xmlns:p14="http://schemas.microsoft.com/office/powerpoint/2010/main" val="3641006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3E99459-8F23-4C67-A57C-2EF2FF84DA1E}" type="datetimeFigureOut">
              <a:rPr kumimoji="1" lang="ja-JP" altLang="en-US" smtClean="0"/>
              <a:t>2023/3/27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B5D0874-57B5-420B-A04D-E7CEFDEB3DAC}" type="slidenum">
              <a:rPr kumimoji="1" lang="ja-JP" altLang="en-US" smtClean="0"/>
              <a:t>‹#›</a:t>
            </a:fld>
            <a:endParaRPr kumimoji="1" lang="ja-JP" altLang="en-US"/>
          </a:p>
        </p:txBody>
      </p:sp>
    </p:spTree>
    <p:extLst>
      <p:ext uri="{BB962C8B-B14F-4D97-AF65-F5344CB8AC3E}">
        <p14:creationId xmlns:p14="http://schemas.microsoft.com/office/powerpoint/2010/main" val="1673103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E99459-8F23-4C67-A57C-2EF2FF84DA1E}" type="datetimeFigureOut">
              <a:rPr kumimoji="1" lang="ja-JP" altLang="en-US" smtClean="0"/>
              <a:t>2023/3/27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5D0874-57B5-420B-A04D-E7CEFDEB3DAC}" type="slidenum">
              <a:rPr kumimoji="1" lang="ja-JP" altLang="en-US" smtClean="0"/>
              <a:t>‹#›</a:t>
            </a:fld>
            <a:endParaRPr kumimoji="1" lang="ja-JP" altLang="en-US"/>
          </a:p>
        </p:txBody>
      </p:sp>
    </p:spTree>
    <p:extLst>
      <p:ext uri="{BB962C8B-B14F-4D97-AF65-F5344CB8AC3E}">
        <p14:creationId xmlns:p14="http://schemas.microsoft.com/office/powerpoint/2010/main" val="402770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en-US" altLang="ja-JP">
              <a:solidFill>
                <a:prstClr val="black">
                  <a:tint val="75000"/>
                </a:prstClr>
              </a:solidFill>
              <a:latin typeface="Arial" charset="0"/>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ltLang="ja-JP">
              <a:solidFill>
                <a:prstClr val="black">
                  <a:tint val="75000"/>
                </a:prstClr>
              </a:solidFill>
              <a:latin typeface="Arial" charset="0"/>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42553907-0251-4DD3-BBA6-A8B2F0858065}" type="slidenum">
              <a:rPr lang="en-US" altLang="ja-JP" smtClean="0">
                <a:solidFill>
                  <a:prstClr val="black">
                    <a:tint val="75000"/>
                  </a:prstClr>
                </a:solidFill>
                <a:latin typeface="Arial" charset="0"/>
              </a:rPr>
              <a:pPr fontAlgn="base">
                <a:spcBef>
                  <a:spcPct val="0"/>
                </a:spcBef>
                <a:spcAft>
                  <a:spcPct val="0"/>
                </a:spcAft>
              </a:pPr>
              <a:t>‹#›</a:t>
            </a:fld>
            <a:endParaRPr lang="en-US" altLang="ja-JP">
              <a:solidFill>
                <a:prstClr val="black">
                  <a:tint val="75000"/>
                </a:prstClr>
              </a:solidFill>
              <a:latin typeface="Arial" charset="0"/>
            </a:endParaRPr>
          </a:p>
        </p:txBody>
      </p:sp>
    </p:spTree>
    <p:extLst>
      <p:ext uri="{BB962C8B-B14F-4D97-AF65-F5344CB8AC3E}">
        <p14:creationId xmlns:p14="http://schemas.microsoft.com/office/powerpoint/2010/main" val="38494657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テキスト ボックス 1"/>
          <p:cNvSpPr txBox="1">
            <a:spLocks noChangeArrowheads="1"/>
          </p:cNvSpPr>
          <p:nvPr/>
        </p:nvSpPr>
        <p:spPr bwMode="auto">
          <a:xfrm>
            <a:off x="-2" y="233318"/>
            <a:ext cx="925251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base" hangingPunct="1">
              <a:spcBef>
                <a:spcPct val="0"/>
              </a:spcBef>
              <a:spcAft>
                <a:spcPct val="0"/>
              </a:spcAft>
              <a:buFontTx/>
              <a:buNone/>
            </a:pPr>
            <a:r>
              <a:rPr lang="ja-JP" altLang="en-US" sz="5400" dirty="0" smtClean="0">
                <a:solidFill>
                  <a:srgbClr val="FF0000"/>
                </a:solidFill>
                <a:latin typeface="HG創英角ﾎﾟｯﾌﾟ体" pitchFamily="49" charset="-128"/>
                <a:ea typeface="HG創英角ﾎﾟｯﾌﾟ体" pitchFamily="49" charset="-128"/>
              </a:rPr>
              <a:t>じしん</a:t>
            </a:r>
            <a:r>
              <a:rPr lang="ja-JP" altLang="en-US" sz="5400" dirty="0">
                <a:solidFill>
                  <a:prstClr val="black"/>
                </a:solidFill>
                <a:latin typeface="HG創英角ﾎﾟｯﾌﾟ体" pitchFamily="49" charset="-128"/>
                <a:ea typeface="HG創英角ﾎﾟｯﾌﾟ体" pitchFamily="49" charset="-128"/>
              </a:rPr>
              <a:t>や</a:t>
            </a:r>
            <a:r>
              <a:rPr lang="ja-JP" altLang="en-US" sz="5400" dirty="0">
                <a:solidFill>
                  <a:srgbClr val="00B0F0"/>
                </a:solidFill>
                <a:latin typeface="HG創英角ﾎﾟｯﾌﾟ体" pitchFamily="49" charset="-128"/>
                <a:ea typeface="HG創英角ﾎﾟｯﾌﾟ体" pitchFamily="49" charset="-128"/>
              </a:rPr>
              <a:t>つなみ</a:t>
            </a:r>
            <a:r>
              <a:rPr lang="ja-JP" altLang="en-US" sz="5400" dirty="0">
                <a:solidFill>
                  <a:prstClr val="black"/>
                </a:solidFill>
                <a:latin typeface="HG創英角ﾎﾟｯﾌﾟ体" pitchFamily="49" charset="-128"/>
                <a:ea typeface="HG創英角ﾎﾟｯﾌﾟ体" pitchFamily="49" charset="-128"/>
              </a:rPr>
              <a:t>から</a:t>
            </a:r>
            <a:endParaRPr lang="en-US" altLang="ja-JP" sz="5400" dirty="0">
              <a:solidFill>
                <a:prstClr val="black"/>
              </a:solidFill>
              <a:latin typeface="HG創英角ﾎﾟｯﾌﾟ体" pitchFamily="49" charset="-128"/>
              <a:ea typeface="HG創英角ﾎﾟｯﾌﾟ体" pitchFamily="49" charset="-128"/>
            </a:endParaRPr>
          </a:p>
          <a:p>
            <a:pPr algn="ctr" eaLnBrk="1" fontAlgn="base" hangingPunct="1">
              <a:spcBef>
                <a:spcPct val="0"/>
              </a:spcBef>
              <a:spcAft>
                <a:spcPct val="0"/>
              </a:spcAft>
              <a:buFontTx/>
              <a:buNone/>
            </a:pPr>
            <a:r>
              <a:rPr lang="ja-JP" altLang="en-US" sz="5400" dirty="0">
                <a:solidFill>
                  <a:prstClr val="black"/>
                </a:solidFill>
                <a:latin typeface="HG創英角ﾎﾟｯﾌﾟ体" pitchFamily="49" charset="-128"/>
                <a:ea typeface="HG創英角ﾎﾟｯﾌﾟ体" pitchFamily="49" charset="-128"/>
              </a:rPr>
              <a:t>いのちを</a:t>
            </a:r>
            <a:r>
              <a:rPr lang="ja-JP" altLang="en-US" sz="5400" dirty="0" smtClean="0">
                <a:solidFill>
                  <a:prstClr val="black"/>
                </a:solidFill>
                <a:latin typeface="HG創英角ﾎﾟｯﾌﾟ体" pitchFamily="49" charset="-128"/>
                <a:ea typeface="HG創英角ﾎﾟｯﾌﾟ体" pitchFamily="49" charset="-128"/>
              </a:rPr>
              <a:t>まもるために</a:t>
            </a:r>
            <a:endParaRPr lang="ja-JP" altLang="en-US" sz="5400" dirty="0">
              <a:solidFill>
                <a:prstClr val="black"/>
              </a:solidFill>
              <a:latin typeface="HG創英角ﾎﾟｯﾌﾟ体" pitchFamily="49" charset="-128"/>
              <a:ea typeface="HG創英角ﾎﾟｯﾌﾟ体" pitchFamily="49" charset="-128"/>
            </a:endParaRPr>
          </a:p>
        </p:txBody>
      </p:sp>
      <p:pic>
        <p:nvPicPr>
          <p:cNvPr id="7"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1601" y="3557214"/>
            <a:ext cx="4229311" cy="3243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3"/>
          <p:cNvSpPr txBox="1">
            <a:spLocks noChangeArrowheads="1"/>
          </p:cNvSpPr>
          <p:nvPr/>
        </p:nvSpPr>
        <p:spPr>
          <a:xfrm>
            <a:off x="801580" y="1987644"/>
            <a:ext cx="7704856" cy="1584176"/>
          </a:xfrm>
          <a:prstGeom prst="rect">
            <a:avLst/>
          </a:prstGeom>
          <a:ln>
            <a:noFill/>
          </a:ln>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4000" dirty="0">
                <a:solidFill>
                  <a:srgbClr val="9A0000"/>
                </a:solidFill>
                <a:latin typeface="HG丸ｺﾞｼｯｸM-PRO" panose="020F0600000000000000" pitchFamily="50" charset="-128"/>
                <a:ea typeface="HG丸ｺﾞｼｯｸM-PRO" panose="020F0600000000000000" pitchFamily="50" charset="-128"/>
              </a:rPr>
              <a:t>〇〇〇　</a:t>
            </a:r>
            <a:r>
              <a:rPr lang="ja-JP" altLang="en-US" sz="4000" dirty="0" smtClean="0">
                <a:solidFill>
                  <a:srgbClr val="9A0000"/>
                </a:solidFill>
                <a:latin typeface="HG丸ｺﾞｼｯｸM-PRO" panose="020F0600000000000000" pitchFamily="50" charset="-128"/>
                <a:ea typeface="HG丸ｺﾞｼｯｸM-PRO" panose="020F0600000000000000" pitchFamily="50" charset="-128"/>
              </a:rPr>
              <a:t>小学校</a:t>
            </a:r>
            <a:r>
              <a:rPr lang="ja-JP" altLang="en-US" sz="4000" dirty="0">
                <a:solidFill>
                  <a:srgbClr val="9A0000"/>
                </a:solidFill>
                <a:latin typeface="HG丸ｺﾞｼｯｸM-PRO" panose="020F0600000000000000" pitchFamily="50" charset="-128"/>
                <a:ea typeface="HG丸ｺﾞｼｯｸM-PRO" panose="020F0600000000000000" pitchFamily="50" charset="-128"/>
              </a:rPr>
              <a:t>　</a:t>
            </a:r>
            <a:endParaRPr lang="en-US" altLang="ja-JP" sz="4000" dirty="0">
              <a:solidFill>
                <a:srgbClr val="9A0000"/>
              </a:solidFill>
              <a:latin typeface="HG丸ｺﾞｼｯｸM-PRO" panose="020F0600000000000000" pitchFamily="50" charset="-128"/>
              <a:ea typeface="HG丸ｺﾞｼｯｸM-PRO" panose="020F0600000000000000" pitchFamily="50" charset="-128"/>
            </a:endParaRPr>
          </a:p>
          <a:p>
            <a:r>
              <a:rPr lang="ja-JP" altLang="en-US" sz="4000" dirty="0" smtClean="0">
                <a:solidFill>
                  <a:srgbClr val="9A0000"/>
                </a:solidFill>
                <a:latin typeface="HG丸ｺﾞｼｯｸM-PRO" panose="020F0600000000000000" pitchFamily="50" charset="-128"/>
                <a:ea typeface="HG丸ｺﾞｼｯｸM-PRO" panose="020F0600000000000000" pitchFamily="50" charset="-128"/>
              </a:rPr>
              <a:t>２年生</a:t>
            </a:r>
            <a:endParaRPr lang="ja-JP" altLang="ja-JP" sz="4000" dirty="0">
              <a:solidFill>
                <a:srgbClr val="9A0000"/>
              </a:solidFill>
              <a:latin typeface="HG丸ｺﾞｼｯｸM-PRO" panose="020F0600000000000000" pitchFamily="50" charset="-128"/>
              <a:ea typeface="HG丸ｺﾞｼｯｸM-PRO" panose="020F0600000000000000" pitchFamily="50" charset="-128"/>
            </a:endParaRPr>
          </a:p>
        </p:txBody>
      </p:sp>
      <p:sp>
        <p:nvSpPr>
          <p:cNvPr id="9" name="テキスト ボックス 8"/>
          <p:cNvSpPr txBox="1"/>
          <p:nvPr/>
        </p:nvSpPr>
        <p:spPr>
          <a:xfrm>
            <a:off x="6376624" y="6240085"/>
            <a:ext cx="2167581" cy="338554"/>
          </a:xfrm>
          <a:prstGeom prst="rect">
            <a:avLst/>
          </a:prstGeom>
          <a:noFill/>
        </p:spPr>
        <p:txBody>
          <a:bodyPr wrap="none" rtlCol="0">
            <a:spAutoFit/>
          </a:bodyPr>
          <a:lstStyle/>
          <a:p>
            <a:r>
              <a:rPr lang="ja-JP" altLang="en-US" sz="1600" dirty="0"/>
              <a:t>大阪管区気象台　作成</a:t>
            </a:r>
          </a:p>
        </p:txBody>
      </p:sp>
      <p:sp>
        <p:nvSpPr>
          <p:cNvPr id="10" name="テキスト ボックス 9"/>
          <p:cNvSpPr txBox="1"/>
          <p:nvPr/>
        </p:nvSpPr>
        <p:spPr>
          <a:xfrm>
            <a:off x="6376624" y="6131872"/>
            <a:ext cx="1672253" cy="215444"/>
          </a:xfrm>
          <a:prstGeom prst="rect">
            <a:avLst/>
          </a:prstGeom>
          <a:noFill/>
        </p:spPr>
        <p:txBody>
          <a:bodyPr wrap="none" rtlCol="0">
            <a:spAutoFit/>
          </a:bodyPr>
          <a:lstStyle/>
          <a:p>
            <a:r>
              <a:rPr kumimoji="1" lang="ja-JP" altLang="en-US" sz="800" dirty="0"/>
              <a:t>おお </a:t>
            </a:r>
            <a:r>
              <a:rPr kumimoji="1" lang="ja-JP" altLang="en-US" sz="800" dirty="0" err="1"/>
              <a:t>さ</a:t>
            </a:r>
            <a:r>
              <a:rPr kumimoji="1" lang="ja-JP" altLang="en-US" sz="800" dirty="0"/>
              <a:t>かかん   く      き  しょうだい </a:t>
            </a:r>
          </a:p>
        </p:txBody>
      </p:sp>
    </p:spTree>
    <p:extLst>
      <p:ext uri="{BB962C8B-B14F-4D97-AF65-F5344CB8AC3E}">
        <p14:creationId xmlns:p14="http://schemas.microsoft.com/office/powerpoint/2010/main" val="8107326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6948264" y="6381328"/>
            <a:ext cx="838691" cy="2308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Arial" charset="0"/>
                <a:ea typeface="ＭＳ Ｐゴシック"/>
                <a:cs typeface="+mn-cs"/>
              </a:rPr>
              <a:t>気象庁　提供</a:t>
            </a: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16632"/>
            <a:ext cx="8856984" cy="6642738"/>
          </a:xfrm>
          <a:prstGeom prst="rect">
            <a:avLst/>
          </a:prstGeom>
        </p:spPr>
      </p:pic>
      <p:sp>
        <p:nvSpPr>
          <p:cNvPr id="5" name="テキスト ボックス 4"/>
          <p:cNvSpPr txBox="1"/>
          <p:nvPr/>
        </p:nvSpPr>
        <p:spPr>
          <a:xfrm>
            <a:off x="7812360" y="6381328"/>
            <a:ext cx="838691" cy="2308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Arial" charset="0"/>
                <a:ea typeface="ＭＳ Ｐゴシック"/>
                <a:cs typeface="+mn-cs"/>
              </a:rPr>
              <a:t>気象庁　提供</a:t>
            </a:r>
          </a:p>
        </p:txBody>
      </p:sp>
    </p:spTree>
    <p:extLst>
      <p:ext uri="{BB962C8B-B14F-4D97-AF65-F5344CB8AC3E}">
        <p14:creationId xmlns:p14="http://schemas.microsoft.com/office/powerpoint/2010/main" val="6462839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88640"/>
            <a:ext cx="8784976" cy="6588732"/>
          </a:xfrm>
          <a:prstGeom prst="rect">
            <a:avLst/>
          </a:prstGeom>
        </p:spPr>
      </p:pic>
      <p:sp>
        <p:nvSpPr>
          <p:cNvPr id="9" name="テキスト ボックス 8"/>
          <p:cNvSpPr txBox="1"/>
          <p:nvPr/>
        </p:nvSpPr>
        <p:spPr>
          <a:xfrm>
            <a:off x="7812360" y="6381328"/>
            <a:ext cx="838691" cy="2308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Arial" charset="0"/>
                <a:ea typeface="ＭＳ Ｐゴシック"/>
                <a:cs typeface="+mn-cs"/>
              </a:rPr>
              <a:t>気象庁　提供</a:t>
            </a:r>
          </a:p>
        </p:txBody>
      </p:sp>
    </p:spTree>
    <p:extLst>
      <p:ext uri="{BB962C8B-B14F-4D97-AF65-F5344CB8AC3E}">
        <p14:creationId xmlns:p14="http://schemas.microsoft.com/office/powerpoint/2010/main" val="37544612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258638" y="845393"/>
            <a:ext cx="8705850" cy="5895975"/>
          </a:xfrm>
          <a:prstGeom prst="rect">
            <a:avLst/>
          </a:prstGeom>
        </p:spPr>
      </p:pic>
      <p:sp>
        <p:nvSpPr>
          <p:cNvPr id="3" name="Rectangle 9"/>
          <p:cNvSpPr txBox="1">
            <a:spLocks noChangeArrowheads="1"/>
          </p:cNvSpPr>
          <p:nvPr/>
        </p:nvSpPr>
        <p:spPr bwMode="auto">
          <a:xfrm>
            <a:off x="0" y="0"/>
            <a:ext cx="9144000" cy="765175"/>
          </a:xfrm>
          <a:prstGeom prst="rect">
            <a:avLst/>
          </a:prstGeom>
          <a:gradFill rotWithShape="1">
            <a:gsLst>
              <a:gs pos="0">
                <a:srgbClr val="00FFFF"/>
              </a:gs>
              <a:gs pos="50000">
                <a:srgbClr val="FFFFFF"/>
              </a:gs>
              <a:gs pos="100000">
                <a:srgbClr val="00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ja-JP" altLang="en-US" sz="3600" dirty="0" smtClean="0">
                <a:solidFill>
                  <a:prstClr val="black"/>
                </a:solidFill>
                <a:latin typeface="HGP創英角ﾎﾟｯﾌﾟ体" pitchFamily="50" charset="-128"/>
                <a:ea typeface="HGP創英角ﾎﾟｯﾌﾟ体" pitchFamily="50" charset="-128"/>
              </a:rPr>
              <a:t>大</a:t>
            </a:r>
            <a:r>
              <a:rPr kumimoji="1" lang="ja-JP" altLang="en-US" sz="3600" b="0" i="0" u="none" strike="noStrike" kern="1200" cap="none" spc="0" normalizeH="0" baseline="0" noProof="0" dirty="0" smtClean="0">
                <a:ln>
                  <a:noFill/>
                </a:ln>
                <a:solidFill>
                  <a:prstClr val="black"/>
                </a:solidFill>
                <a:effectLst/>
                <a:uLnTx/>
                <a:uFillTx/>
                <a:latin typeface="HGP創英角ﾎﾟｯﾌﾟ体" pitchFamily="50" charset="-128"/>
                <a:ea typeface="HGP創英角ﾎﾟｯﾌﾟ体" pitchFamily="50" charset="-128"/>
              </a:rPr>
              <a:t>きな　じしん　が　海でおこると？</a:t>
            </a:r>
            <a:endParaRPr kumimoji="1" lang="ja-JP" altLang="en-US" sz="36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endParaRPr>
          </a:p>
        </p:txBody>
      </p:sp>
      <p:sp>
        <p:nvSpPr>
          <p:cNvPr id="6" name="テキスト ボックス 5"/>
          <p:cNvSpPr txBox="1"/>
          <p:nvPr/>
        </p:nvSpPr>
        <p:spPr>
          <a:xfrm>
            <a:off x="467544" y="6237312"/>
            <a:ext cx="2031325"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仙台管区気象台作成「防災紙芝居」より</a:t>
            </a:r>
            <a:endPar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810822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9"/>
          <p:cNvSpPr txBox="1">
            <a:spLocks noChangeArrowheads="1"/>
          </p:cNvSpPr>
          <p:nvPr/>
        </p:nvSpPr>
        <p:spPr bwMode="auto">
          <a:xfrm>
            <a:off x="0" y="6069"/>
            <a:ext cx="9144000" cy="765175"/>
          </a:xfrm>
          <a:prstGeom prst="rect">
            <a:avLst/>
          </a:prstGeom>
          <a:gradFill rotWithShape="1">
            <a:gsLst>
              <a:gs pos="0">
                <a:srgbClr val="00FFFF"/>
              </a:gs>
              <a:gs pos="50000">
                <a:srgbClr val="FFFFFF"/>
              </a:gs>
              <a:gs pos="100000">
                <a:srgbClr val="00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3600" b="0" i="0" u="none" strike="noStrike" kern="1200" cap="none" spc="0" normalizeH="0" baseline="0" noProof="0" dirty="0" smtClean="0">
                <a:ln>
                  <a:noFill/>
                </a:ln>
                <a:solidFill>
                  <a:srgbClr val="000000"/>
                </a:solidFill>
                <a:effectLst/>
                <a:uLnTx/>
                <a:uFillTx/>
                <a:latin typeface="HGP創英角ﾎﾟｯﾌﾟ体" pitchFamily="50" charset="-128"/>
                <a:ea typeface="HGP創英角ﾎﾟｯﾌﾟ体" pitchFamily="50" charset="-128"/>
                <a:cs typeface="+mn-cs"/>
              </a:rPr>
              <a:t>つなみが来ることがわかる　てがかり</a:t>
            </a:r>
            <a:endParaRPr kumimoji="1" lang="ja-JP" altLang="en-US" sz="3600" b="0" i="0" u="none" strike="noStrike" kern="1200" cap="none" spc="0" normalizeH="0" baseline="0" noProof="0" dirty="0">
              <a:ln>
                <a:noFill/>
              </a:ln>
              <a:solidFill>
                <a:srgbClr val="000000"/>
              </a:solidFill>
              <a:effectLst/>
              <a:uLnTx/>
              <a:uFillTx/>
              <a:latin typeface="HGP創英角ﾎﾟｯﾌﾟ体" pitchFamily="50" charset="-128"/>
              <a:ea typeface="HGP創英角ﾎﾟｯﾌﾟ体" pitchFamily="50" charset="-128"/>
              <a:cs typeface="+mn-cs"/>
            </a:endParaRPr>
          </a:p>
        </p:txBody>
      </p:sp>
      <p:pic>
        <p:nvPicPr>
          <p:cNvPr id="16" name="図 15"/>
          <p:cNvPicPr>
            <a:picLocks noChangeAspect="1"/>
          </p:cNvPicPr>
          <p:nvPr/>
        </p:nvPicPr>
        <p:blipFill>
          <a:blip r:embed="rId3"/>
          <a:stretch>
            <a:fillRect/>
          </a:stretch>
        </p:blipFill>
        <p:spPr>
          <a:xfrm>
            <a:off x="179512" y="2575175"/>
            <a:ext cx="5654780" cy="3950169"/>
          </a:xfrm>
          <a:prstGeom prst="rect">
            <a:avLst/>
          </a:prstGeom>
        </p:spPr>
      </p:pic>
      <p:sp>
        <p:nvSpPr>
          <p:cNvPr id="17" name="テキスト ボックス 16"/>
          <p:cNvSpPr txBox="1"/>
          <p:nvPr/>
        </p:nvSpPr>
        <p:spPr>
          <a:xfrm>
            <a:off x="251520" y="6381908"/>
            <a:ext cx="2031325" cy="215444"/>
          </a:xfrm>
          <a:prstGeom prst="rect">
            <a:avLst/>
          </a:prstGeom>
          <a:noFill/>
        </p:spPr>
        <p:txBody>
          <a:bodyPr wrap="none" rtlCol="0">
            <a:spAutoFit/>
          </a:bodyPr>
          <a:lstStyle/>
          <a:p>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仙台管区気象台作成</a:t>
            </a:r>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「防災紙芝居」より</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円形吹き出し 1"/>
          <p:cNvSpPr/>
          <p:nvPr/>
        </p:nvSpPr>
        <p:spPr>
          <a:xfrm>
            <a:off x="5583002" y="4149080"/>
            <a:ext cx="3493669" cy="1712580"/>
          </a:xfrm>
          <a:prstGeom prst="wedgeEllipseCallout">
            <a:avLst>
              <a:gd name="adj1" fmla="val -61717"/>
              <a:gd name="adj2" fmla="val 2615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rgbClr val="7030A0"/>
                </a:solidFill>
                <a:latin typeface="HG丸ｺﾞｼｯｸM-PRO" panose="020F0600000000000000" pitchFamily="50" charset="-128"/>
                <a:ea typeface="HG丸ｺﾞｼｯｸM-PRO" panose="020F0600000000000000" pitchFamily="50" charset="-128"/>
              </a:rPr>
              <a:t>つなみからにげます！</a:t>
            </a:r>
            <a:endParaRPr kumimoji="1" lang="ja-JP" altLang="en-US" sz="3600" dirty="0">
              <a:solidFill>
                <a:srgbClr val="7030A0"/>
              </a:solidFill>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107504" y="954594"/>
            <a:ext cx="8966277" cy="1754326"/>
          </a:xfrm>
          <a:prstGeom prst="rect">
            <a:avLst/>
          </a:prstGeom>
          <a:noFill/>
        </p:spPr>
        <p:txBody>
          <a:bodyPr vert="horz" wrap="square" rtlCol="0">
            <a:spAutoFit/>
          </a:bodyPr>
          <a:lstStyle/>
          <a:p>
            <a:pPr fontAlgn="base">
              <a:lnSpc>
                <a:spcPct val="150000"/>
              </a:lnSpc>
              <a:spcBef>
                <a:spcPct val="0"/>
              </a:spcBef>
              <a:spcAft>
                <a:spcPct val="0"/>
              </a:spcAft>
              <a:defRPr/>
            </a:pPr>
            <a:r>
              <a:rPr lang="ja-JP" altLang="en-US" sz="3600" b="1" dirty="0">
                <a:solidFill>
                  <a:srgbClr val="000000"/>
                </a:solidFill>
                <a:latin typeface="HG丸ｺﾞｼｯｸM-PRO" pitchFamily="50" charset="-128"/>
                <a:ea typeface="HG丸ｺﾞｼｯｸM-PRO" pitchFamily="50" charset="-128"/>
              </a:rPr>
              <a:t>つなみの</a:t>
            </a:r>
            <a:r>
              <a:rPr lang="ja-JP" altLang="en-US" sz="3600" b="1" dirty="0" err="1" smtClean="0">
                <a:solidFill>
                  <a:srgbClr val="000000"/>
                </a:solidFill>
                <a:latin typeface="HG丸ｺﾞｼｯｸM-PRO" pitchFamily="50" charset="-128"/>
                <a:ea typeface="HG丸ｺﾞｼｯｸM-PRO" pitchFamily="50" charset="-128"/>
              </a:rPr>
              <a:t>けいほうを</a:t>
            </a:r>
            <a:r>
              <a:rPr lang="ja-JP" altLang="en-US" sz="3600" b="1" dirty="0" smtClean="0">
                <a:solidFill>
                  <a:srgbClr val="000000"/>
                </a:solidFill>
                <a:latin typeface="HG丸ｺﾞｼｯｸM-PRO" pitchFamily="50" charset="-128"/>
                <a:ea typeface="HG丸ｺﾞｼｯｸM-PRO" pitchFamily="50" charset="-128"/>
              </a:rPr>
              <a:t>聞いたら</a:t>
            </a:r>
            <a:r>
              <a:rPr lang="ja-JP" altLang="en-US" sz="3600" b="1" dirty="0">
                <a:solidFill>
                  <a:srgbClr val="000000"/>
                </a:solidFill>
                <a:latin typeface="HG丸ｺﾞｼｯｸM-PRO" pitchFamily="50" charset="-128"/>
                <a:ea typeface="HG丸ｺﾞｼｯｸM-PRO" pitchFamily="50" charset="-128"/>
              </a:rPr>
              <a:t>！</a:t>
            </a:r>
            <a:endParaRPr lang="en-US" altLang="ja-JP" sz="3600" b="1" dirty="0">
              <a:solidFill>
                <a:srgbClr val="000000"/>
              </a:solidFill>
              <a:latin typeface="HG丸ｺﾞｼｯｸM-PRO" pitchFamily="50" charset="-128"/>
              <a:ea typeface="HG丸ｺﾞｼｯｸM-PRO" pitchFamily="50" charset="-128"/>
            </a:endParaRPr>
          </a:p>
          <a:p>
            <a:pPr lvl="0" fontAlgn="base">
              <a:lnSpc>
                <a:spcPct val="150000"/>
              </a:lnSpc>
              <a:spcBef>
                <a:spcPct val="0"/>
              </a:spcBef>
              <a:spcAft>
                <a:spcPct val="0"/>
              </a:spcAft>
              <a:defRPr/>
            </a:pPr>
            <a:r>
              <a:rPr lang="ja-JP" altLang="en-US" sz="3600" b="1" dirty="0">
                <a:solidFill>
                  <a:srgbClr val="000000"/>
                </a:solidFill>
                <a:latin typeface="HG丸ｺﾞｼｯｸM-PRO" pitchFamily="50" charset="-128"/>
                <a:ea typeface="HG丸ｺﾞｼｯｸM-PRO" pitchFamily="50" charset="-128"/>
              </a:rPr>
              <a:t>海の近くにいるときにゆれ</a:t>
            </a:r>
            <a:r>
              <a:rPr kumimoji="1" lang="ja-JP" altLang="en-US" sz="3600" b="1" i="0" u="none" strike="noStrike" kern="1200" cap="none" spc="0" normalizeH="0" baseline="0" noProof="0" dirty="0" smtClean="0">
                <a:ln>
                  <a:noFill/>
                </a:ln>
                <a:solidFill>
                  <a:srgbClr val="000000"/>
                </a:solidFill>
                <a:effectLst/>
                <a:uLnTx/>
                <a:uFillTx/>
                <a:latin typeface="HG丸ｺﾞｼｯｸM-PRO" pitchFamily="50" charset="-128"/>
                <a:ea typeface="HG丸ｺﾞｼｯｸM-PRO" pitchFamily="50" charset="-128"/>
                <a:cs typeface="+mn-cs"/>
              </a:rPr>
              <a:t>をかんじたら！</a:t>
            </a:r>
            <a:endParaRPr kumimoji="1" lang="en-US" altLang="ja-JP" sz="3600" b="1"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endParaRPr>
          </a:p>
        </p:txBody>
      </p:sp>
      <p:pic>
        <p:nvPicPr>
          <p:cNvPr id="7" name="図 6">
            <a:extLst>
              <a:ext uri="{FF2B5EF4-FFF2-40B4-BE49-F238E27FC236}">
                <a16:creationId xmlns:a16="http://schemas.microsoft.com/office/drawing/2014/main" id="{A47968A8-89C0-44E7-80EA-575DD2F0AF7D}"/>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57" b="98715" l="0" r="99213"/>
                    </a14:imgEffect>
                  </a14:imgLayer>
                </a14:imgProps>
              </a:ext>
            </a:extLst>
          </a:blip>
          <a:srcRect l="6932" t="5060" r="5151"/>
          <a:stretch/>
        </p:blipFill>
        <p:spPr>
          <a:xfrm>
            <a:off x="4983494" y="2991636"/>
            <a:ext cx="1642178" cy="1357941"/>
          </a:xfrm>
          <a:prstGeom prst="rect">
            <a:avLst/>
          </a:prstGeom>
        </p:spPr>
      </p:pic>
    </p:spTree>
    <p:extLst>
      <p:ext uri="{BB962C8B-B14F-4D97-AF65-F5344CB8AC3E}">
        <p14:creationId xmlns:p14="http://schemas.microsoft.com/office/powerpoint/2010/main" val="85591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48806" y="445334"/>
            <a:ext cx="8990419" cy="6047926"/>
          </a:xfrm>
          <a:prstGeom prst="rect">
            <a:avLst/>
          </a:prstGeom>
        </p:spPr>
      </p:pic>
      <p:pic>
        <p:nvPicPr>
          <p:cNvPr id="5" name="図 4"/>
          <p:cNvPicPr>
            <a:picLocks noChangeAspect="1"/>
          </p:cNvPicPr>
          <p:nvPr/>
        </p:nvPicPr>
        <p:blipFill>
          <a:blip r:embed="rId4"/>
          <a:stretch>
            <a:fillRect/>
          </a:stretch>
        </p:blipFill>
        <p:spPr>
          <a:xfrm>
            <a:off x="48806" y="623743"/>
            <a:ext cx="9038545" cy="5869517"/>
          </a:xfrm>
          <a:prstGeom prst="rect">
            <a:avLst/>
          </a:prstGeom>
        </p:spPr>
      </p:pic>
      <p:sp>
        <p:nvSpPr>
          <p:cNvPr id="3" name="テキスト ボックス 2"/>
          <p:cNvSpPr txBox="1"/>
          <p:nvPr/>
        </p:nvSpPr>
        <p:spPr>
          <a:xfrm>
            <a:off x="7007900" y="692696"/>
            <a:ext cx="2031325" cy="215444"/>
          </a:xfrm>
          <a:prstGeom prst="rect">
            <a:avLst/>
          </a:prstGeom>
          <a:noFill/>
        </p:spPr>
        <p:txBody>
          <a:bodyPr wrap="none" rtlCol="0">
            <a:spAutoFit/>
          </a:bodyPr>
          <a:lstStyle/>
          <a:p>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仙台管区気象台作成</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「防災紙芝居」より</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80641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4137906"/>
            <a:ext cx="1856449" cy="2389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2" name="Rectangle 9"/>
          <p:cNvSpPr txBox="1">
            <a:spLocks noChangeArrowheads="1"/>
          </p:cNvSpPr>
          <p:nvPr/>
        </p:nvSpPr>
        <p:spPr bwMode="auto">
          <a:xfrm>
            <a:off x="0" y="0"/>
            <a:ext cx="9144000" cy="765175"/>
          </a:xfrm>
          <a:prstGeom prst="rect">
            <a:avLst/>
          </a:prstGeom>
          <a:gradFill rotWithShape="1">
            <a:gsLst>
              <a:gs pos="0">
                <a:srgbClr val="00FFFF"/>
              </a:gs>
              <a:gs pos="50000">
                <a:srgbClr val="FFFFFF"/>
              </a:gs>
              <a:gs pos="100000">
                <a:srgbClr val="00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HGP創英角ﾎﾟｯﾌﾟ体" pitchFamily="50" charset="-128"/>
                <a:ea typeface="HGP創英角ﾎﾟｯﾌﾟ体" pitchFamily="50" charset="-128"/>
                <a:cs typeface="+mn-cs"/>
              </a:rPr>
              <a:t>さいしょのしつもんの　答えは？</a:t>
            </a:r>
            <a:endParaRPr kumimoji="1" lang="ja-JP" altLang="en-US" sz="36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endParaRPr>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7945" y="4131171"/>
            <a:ext cx="1656184" cy="2433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テキスト ボックス 14"/>
          <p:cNvSpPr txBox="1"/>
          <p:nvPr/>
        </p:nvSpPr>
        <p:spPr>
          <a:xfrm>
            <a:off x="3636832" y="6642556"/>
            <a:ext cx="2031325"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仙台管区気象台作成「防災紙芝居」より</a:t>
            </a:r>
            <a:endPar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p:cNvSpPr/>
          <p:nvPr/>
        </p:nvSpPr>
        <p:spPr>
          <a:xfrm>
            <a:off x="647289" y="1612230"/>
            <a:ext cx="3124573" cy="2308324"/>
          </a:xfrm>
          <a:prstGeom prst="rect">
            <a:avLst/>
          </a:prstGeom>
        </p:spPr>
        <p:txBody>
          <a:bodyPr wrap="none">
            <a:spAutoFit/>
          </a:bodyPr>
          <a:lstStyle/>
          <a:p>
            <a:pPr algn="ctr">
              <a:defRPr/>
            </a:pPr>
            <a:r>
              <a:rPr lang="ja-JP" altLang="en-US" sz="3600" kern="0" dirty="0" smtClean="0">
                <a:solidFill>
                  <a:prstClr val="black"/>
                </a:solidFill>
                <a:latin typeface="HGP創英角ﾎﾟｯﾌﾟ体" pitchFamily="50" charset="-128"/>
                <a:ea typeface="HGP創英角ﾎﾟｯﾌﾟ体" pitchFamily="50" charset="-128"/>
              </a:rPr>
              <a:t>いのちをまもる</a:t>
            </a:r>
            <a:endParaRPr lang="en-US" altLang="ja-JP" sz="3600" kern="0" dirty="0" smtClean="0">
              <a:solidFill>
                <a:prstClr val="black"/>
              </a:solidFill>
              <a:latin typeface="HGP創英角ﾎﾟｯﾌﾟ体" pitchFamily="50" charset="-128"/>
              <a:ea typeface="HGP創英角ﾎﾟｯﾌﾟ体" pitchFamily="50" charset="-128"/>
            </a:endParaRPr>
          </a:p>
          <a:p>
            <a:pPr algn="ctr">
              <a:defRPr/>
            </a:pPr>
            <a:r>
              <a:rPr lang="ja-JP" altLang="en-US" sz="3600" kern="0" dirty="0" smtClean="0">
                <a:solidFill>
                  <a:prstClr val="black"/>
                </a:solidFill>
                <a:latin typeface="HGP創英角ﾎﾟｯﾌﾟ体" pitchFamily="50" charset="-128"/>
                <a:ea typeface="HGP創英角ﾎﾟｯﾌﾟ体" pitchFamily="50" charset="-128"/>
              </a:rPr>
              <a:t>ために</a:t>
            </a:r>
            <a:endParaRPr lang="en-US" altLang="ja-JP" sz="3600" kern="0" dirty="0" smtClean="0">
              <a:solidFill>
                <a:prstClr val="black"/>
              </a:solidFill>
              <a:latin typeface="HGP創英角ﾎﾟｯﾌﾟ体" pitchFamily="50" charset="-128"/>
              <a:ea typeface="HGP創英角ﾎﾟｯﾌﾟ体" pitchFamily="50" charset="-128"/>
            </a:endParaRPr>
          </a:p>
          <a:p>
            <a:pPr algn="ctr">
              <a:defRPr/>
            </a:pPr>
            <a:r>
              <a:rPr lang="ja-JP" altLang="en-US" sz="3600" kern="0" dirty="0" smtClean="0">
                <a:solidFill>
                  <a:prstClr val="black"/>
                </a:solidFill>
                <a:latin typeface="HGP創英角ﾎﾟｯﾌﾟ体" pitchFamily="50" charset="-128"/>
                <a:ea typeface="HGP創英角ﾎﾟｯﾌﾟ体" pitchFamily="50" charset="-128"/>
              </a:rPr>
              <a:t>どう</a:t>
            </a:r>
            <a:r>
              <a:rPr lang="ja-JP" altLang="en-US" sz="3600" kern="0" dirty="0">
                <a:solidFill>
                  <a:prstClr val="black"/>
                </a:solidFill>
                <a:latin typeface="HGP創英角ﾎﾟｯﾌﾟ体" pitchFamily="50" charset="-128"/>
                <a:ea typeface="HGP創英角ﾎﾟｯﾌﾟ体" pitchFamily="50" charset="-128"/>
              </a:rPr>
              <a:t>したら</a:t>
            </a:r>
            <a:endParaRPr lang="en-US" altLang="ja-JP" sz="3600" kern="0" dirty="0">
              <a:solidFill>
                <a:prstClr val="black"/>
              </a:solidFill>
              <a:latin typeface="HGP創英角ﾎﾟｯﾌﾟ体" pitchFamily="50" charset="-128"/>
              <a:ea typeface="HGP創英角ﾎﾟｯﾌﾟ体" pitchFamily="50" charset="-128"/>
            </a:endParaRPr>
          </a:p>
          <a:p>
            <a:pPr algn="ctr">
              <a:defRPr/>
            </a:pPr>
            <a:r>
              <a:rPr lang="ja-JP" altLang="en-US" sz="3600" kern="0" dirty="0" smtClean="0">
                <a:solidFill>
                  <a:prstClr val="black"/>
                </a:solidFill>
                <a:latin typeface="HGP創英角ﾎﾟｯﾌﾟ体" pitchFamily="50" charset="-128"/>
                <a:ea typeface="HGP創英角ﾎﾟｯﾌﾟ体" pitchFamily="50" charset="-128"/>
              </a:rPr>
              <a:t>  いいのかな？</a:t>
            </a:r>
            <a:endParaRPr lang="en-US" altLang="ja-JP" sz="3600" kern="0" dirty="0">
              <a:solidFill>
                <a:prstClr val="black"/>
              </a:solidFill>
              <a:latin typeface="HGP創英角ﾎﾟｯﾌﾟ体" pitchFamily="50" charset="-128"/>
              <a:ea typeface="HGP創英角ﾎﾟｯﾌﾟ体" pitchFamily="50" charset="-128"/>
            </a:endParaRPr>
          </a:p>
        </p:txBody>
      </p:sp>
      <p:pic>
        <p:nvPicPr>
          <p:cNvPr id="2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86911" y="3911339"/>
            <a:ext cx="3731166" cy="276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正方形/長方形 17"/>
          <p:cNvSpPr/>
          <p:nvPr/>
        </p:nvSpPr>
        <p:spPr>
          <a:xfrm>
            <a:off x="5023018" y="1458650"/>
            <a:ext cx="3581430" cy="1754326"/>
          </a:xfrm>
          <a:prstGeom prst="rect">
            <a:avLst/>
          </a:prstGeom>
        </p:spPr>
        <p:txBody>
          <a:bodyPr wrap="none">
            <a:spAutoFit/>
          </a:bodyPr>
          <a:lstStyle/>
          <a:p>
            <a:pPr algn="ctr">
              <a:defRPr/>
            </a:pPr>
            <a:r>
              <a:rPr lang="ja-JP" altLang="en-US" sz="3600" kern="0" dirty="0" smtClean="0">
                <a:solidFill>
                  <a:prstClr val="black"/>
                </a:solidFill>
                <a:latin typeface="HGP創英角ﾎﾟｯﾌﾟ体" pitchFamily="50" charset="-128"/>
                <a:ea typeface="HGP創英角ﾎﾟｯﾌﾟ体" pitchFamily="50" charset="-128"/>
              </a:rPr>
              <a:t>あたまや体を</a:t>
            </a:r>
            <a:endParaRPr lang="en-US" altLang="ja-JP" sz="3600" kern="0" dirty="0" smtClean="0">
              <a:solidFill>
                <a:prstClr val="black"/>
              </a:solidFill>
              <a:latin typeface="HGP創英角ﾎﾟｯﾌﾟ体" pitchFamily="50" charset="-128"/>
              <a:ea typeface="HGP創英角ﾎﾟｯﾌﾟ体" pitchFamily="50" charset="-128"/>
            </a:endParaRPr>
          </a:p>
          <a:p>
            <a:pPr algn="ctr">
              <a:defRPr/>
            </a:pPr>
            <a:r>
              <a:rPr lang="ja-JP" altLang="en-US" sz="3600" kern="0" dirty="0" smtClean="0">
                <a:solidFill>
                  <a:prstClr val="black"/>
                </a:solidFill>
                <a:latin typeface="HGP創英角ﾎﾟｯﾌﾟ体" pitchFamily="50" charset="-128"/>
                <a:ea typeface="HGP創英角ﾎﾟｯﾌﾟ体" pitchFamily="50" charset="-128"/>
              </a:rPr>
              <a:t>ま</a:t>
            </a:r>
            <a:r>
              <a:rPr lang="ja-JP" altLang="en-US" sz="3600" kern="0" dirty="0">
                <a:solidFill>
                  <a:prstClr val="black"/>
                </a:solidFill>
                <a:latin typeface="HGP創英角ﾎﾟｯﾌﾟ体" pitchFamily="50" charset="-128"/>
                <a:ea typeface="HGP創英角ﾎﾟｯﾌﾟ体" pitchFamily="50" charset="-128"/>
              </a:rPr>
              <a:t>も</a:t>
            </a:r>
            <a:r>
              <a:rPr lang="ja-JP" altLang="en-US" sz="3600" kern="0" dirty="0" smtClean="0">
                <a:solidFill>
                  <a:prstClr val="black"/>
                </a:solidFill>
                <a:latin typeface="HGP創英角ﾎﾟｯﾌﾟ体" pitchFamily="50" charset="-128"/>
                <a:ea typeface="HGP創英角ﾎﾟｯﾌﾟ体" pitchFamily="50" charset="-128"/>
              </a:rPr>
              <a:t>る</a:t>
            </a:r>
            <a:endParaRPr lang="en-US" altLang="ja-JP" sz="3600" kern="0" dirty="0" smtClean="0">
              <a:solidFill>
                <a:prstClr val="black"/>
              </a:solidFill>
              <a:latin typeface="HGP創英角ﾎﾟｯﾌﾟ体" pitchFamily="50" charset="-128"/>
              <a:ea typeface="HGP創英角ﾎﾟｯﾌﾟ体" pitchFamily="50" charset="-128"/>
            </a:endParaRPr>
          </a:p>
          <a:p>
            <a:pPr algn="ctr">
              <a:defRPr/>
            </a:pPr>
            <a:r>
              <a:rPr lang="ja-JP" altLang="en-US" sz="3600" kern="0" dirty="0" smtClean="0">
                <a:solidFill>
                  <a:prstClr val="black"/>
                </a:solidFill>
                <a:latin typeface="HGP創英角ﾎﾟｯﾌﾟ体" pitchFamily="50" charset="-128"/>
                <a:ea typeface="HGP創英角ﾎﾟｯﾌﾟ体" pitchFamily="50" charset="-128"/>
              </a:rPr>
              <a:t>つなみからにげ</a:t>
            </a:r>
            <a:r>
              <a:rPr lang="ja-JP" altLang="en-US" sz="3600" kern="0" dirty="0">
                <a:solidFill>
                  <a:prstClr val="black"/>
                </a:solidFill>
                <a:latin typeface="HGP創英角ﾎﾟｯﾌﾟ体" pitchFamily="50" charset="-128"/>
                <a:ea typeface="HGP創英角ﾎﾟｯﾌﾟ体" pitchFamily="50" charset="-128"/>
              </a:rPr>
              <a:t>る</a:t>
            </a:r>
            <a:endParaRPr lang="en-US" altLang="ja-JP" sz="3600" kern="0" dirty="0" smtClean="0">
              <a:solidFill>
                <a:prstClr val="black"/>
              </a:solidFill>
              <a:latin typeface="HGP創英角ﾎﾟｯﾌﾟ体" pitchFamily="50" charset="-128"/>
              <a:ea typeface="HGP創英角ﾎﾟｯﾌﾟ体" pitchFamily="50" charset="-128"/>
            </a:endParaRPr>
          </a:p>
        </p:txBody>
      </p:sp>
      <p:sp>
        <p:nvSpPr>
          <p:cNvPr id="16" name="雲形吹き出し 15"/>
          <p:cNvSpPr/>
          <p:nvPr/>
        </p:nvSpPr>
        <p:spPr>
          <a:xfrm>
            <a:off x="107723" y="876286"/>
            <a:ext cx="4104456" cy="3770998"/>
          </a:xfrm>
          <a:prstGeom prst="cloudCallout">
            <a:avLst>
              <a:gd name="adj1" fmla="val 9251"/>
              <a:gd name="adj2" fmla="val 6030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17" name="雲形吹き出し 16"/>
          <p:cNvSpPr/>
          <p:nvPr/>
        </p:nvSpPr>
        <p:spPr>
          <a:xfrm>
            <a:off x="4860032" y="836309"/>
            <a:ext cx="4104456" cy="3115851"/>
          </a:xfrm>
          <a:prstGeom prst="cloudCallout">
            <a:avLst>
              <a:gd name="adj1" fmla="val -10082"/>
              <a:gd name="adj2" fmla="val 5920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Tree>
    <p:extLst>
      <p:ext uri="{BB962C8B-B14F-4D97-AF65-F5344CB8AC3E}">
        <p14:creationId xmlns:p14="http://schemas.microsoft.com/office/powerpoint/2010/main" val="222462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4137906"/>
            <a:ext cx="1856449" cy="2389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2" name="Rectangle 9"/>
          <p:cNvSpPr txBox="1">
            <a:spLocks noChangeArrowheads="1"/>
          </p:cNvSpPr>
          <p:nvPr/>
        </p:nvSpPr>
        <p:spPr bwMode="auto">
          <a:xfrm>
            <a:off x="0" y="0"/>
            <a:ext cx="9144000" cy="765175"/>
          </a:xfrm>
          <a:prstGeom prst="rect">
            <a:avLst/>
          </a:prstGeom>
          <a:gradFill rotWithShape="1">
            <a:gsLst>
              <a:gs pos="0">
                <a:srgbClr val="00FFFF"/>
              </a:gs>
              <a:gs pos="50000">
                <a:srgbClr val="FFFFFF"/>
              </a:gs>
              <a:gs pos="100000">
                <a:srgbClr val="00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HGP創英角ﾎﾟｯﾌﾟ体" pitchFamily="50" charset="-128"/>
                <a:ea typeface="HGP創英角ﾎﾟｯﾌﾟ体" pitchFamily="50" charset="-128"/>
                <a:cs typeface="+mn-cs"/>
              </a:rPr>
              <a:t>さいしょのしつもんの　答えは？</a:t>
            </a:r>
            <a:endParaRPr kumimoji="1" lang="ja-JP" altLang="en-US" sz="36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endParaRPr>
          </a:p>
        </p:txBody>
      </p:sp>
      <p:sp>
        <p:nvSpPr>
          <p:cNvPr id="9" name="正方形/長方形 8"/>
          <p:cNvSpPr/>
          <p:nvPr/>
        </p:nvSpPr>
        <p:spPr>
          <a:xfrm>
            <a:off x="368409" y="1299567"/>
            <a:ext cx="3475631" cy="175432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0" cap="none" spc="0" normalizeH="0" baseline="0" noProof="0" dirty="0" smtClean="0">
                <a:ln>
                  <a:noFill/>
                </a:ln>
                <a:solidFill>
                  <a:prstClr val="black"/>
                </a:solidFill>
                <a:effectLst/>
                <a:uLnTx/>
                <a:uFillTx/>
                <a:latin typeface="HGP創英角ﾎﾟｯﾌﾟ体" pitchFamily="50" charset="-128"/>
                <a:ea typeface="HGP創英角ﾎﾟｯﾌﾟ体" pitchFamily="50" charset="-128"/>
                <a:cs typeface="+mn-cs"/>
              </a:rPr>
              <a:t>どうして</a:t>
            </a:r>
            <a:endParaRPr kumimoji="1" lang="en-US" altLang="ja-JP" sz="3600" b="0" i="0" u="none" strike="noStrike" kern="0" cap="none" spc="0" normalizeH="0" baseline="0" noProof="0" dirty="0" smtClean="0">
              <a:ln>
                <a:noFill/>
              </a:ln>
              <a:solidFill>
                <a:prstClr val="black"/>
              </a:solidFill>
              <a:effectLst/>
              <a:uLnTx/>
              <a:uFillTx/>
              <a:latin typeface="HGP創英角ﾎﾟｯﾌﾟ体" pitchFamily="50" charset="-128"/>
              <a:ea typeface="HGP創英角ﾎﾟｯﾌﾟ体"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0" cap="none" spc="0" normalizeH="0" baseline="0" noProof="0" dirty="0" smtClean="0">
                <a:ln>
                  <a:noFill/>
                </a:ln>
                <a:solidFill>
                  <a:prstClr val="black"/>
                </a:solidFill>
                <a:effectLst/>
                <a:uLnTx/>
                <a:uFillTx/>
                <a:latin typeface="HGP創英角ﾎﾟｯﾌﾟ体" pitchFamily="50" charset="-128"/>
                <a:ea typeface="HGP創英角ﾎﾟｯﾌﾟ体" pitchFamily="50" charset="-128"/>
                <a:cs typeface="+mn-cs"/>
              </a:rPr>
              <a:t>ひなんくんれん　</a:t>
            </a:r>
            <a:endParaRPr kumimoji="1" lang="en-US" altLang="ja-JP" sz="3600" b="0" i="0" u="none" strike="noStrike" kern="0" cap="none" spc="0" normalizeH="0" baseline="0" noProof="0" dirty="0" smtClean="0">
              <a:ln>
                <a:noFill/>
              </a:ln>
              <a:solidFill>
                <a:prstClr val="black"/>
              </a:solidFill>
              <a:effectLst/>
              <a:uLnTx/>
              <a:uFillTx/>
              <a:latin typeface="HGP創英角ﾎﾟｯﾌﾟ体" pitchFamily="50" charset="-128"/>
              <a:ea typeface="HGP創英角ﾎﾟｯﾌﾟ体"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0" cap="none" spc="0" normalizeH="0" baseline="0" noProof="0" dirty="0" smtClean="0">
                <a:ln>
                  <a:noFill/>
                </a:ln>
                <a:solidFill>
                  <a:prstClr val="black"/>
                </a:solidFill>
                <a:effectLst/>
                <a:uLnTx/>
                <a:uFillTx/>
                <a:latin typeface="HGP創英角ﾎﾟｯﾌﾟ体" pitchFamily="50" charset="-128"/>
                <a:ea typeface="HGP創英角ﾎﾟｯﾌﾟ体" pitchFamily="50" charset="-128"/>
                <a:cs typeface="+mn-cs"/>
              </a:rPr>
              <a:t>をするのかな？</a:t>
            </a:r>
            <a:endParaRPr kumimoji="1" lang="en-US" altLang="ja-JP" sz="3600" b="0" i="0" u="none" strike="noStrike" kern="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endParaRPr>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7945" y="4131171"/>
            <a:ext cx="1656184" cy="2433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テキスト ボックス 14"/>
          <p:cNvSpPr txBox="1"/>
          <p:nvPr/>
        </p:nvSpPr>
        <p:spPr>
          <a:xfrm>
            <a:off x="3635896" y="6527539"/>
            <a:ext cx="2031325"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仙台管区気象台作成「防災紙芝居」より</a:t>
            </a:r>
            <a:endParaRPr kumimoji="1" lang="ja-JP" altLang="en-US"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02963" y="3759889"/>
            <a:ext cx="3731166" cy="276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雲形吹き出し 21"/>
          <p:cNvSpPr/>
          <p:nvPr/>
        </p:nvSpPr>
        <p:spPr>
          <a:xfrm>
            <a:off x="107504" y="834236"/>
            <a:ext cx="3849474" cy="3215246"/>
          </a:xfrm>
          <a:prstGeom prst="cloudCallout">
            <a:avLst>
              <a:gd name="adj1" fmla="val 17520"/>
              <a:gd name="adj2" fmla="val 6031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23" name="正方形/長方形 22"/>
          <p:cNvSpPr/>
          <p:nvPr/>
        </p:nvSpPr>
        <p:spPr>
          <a:xfrm>
            <a:off x="5148064" y="1218821"/>
            <a:ext cx="3499676" cy="2308324"/>
          </a:xfrm>
          <a:prstGeom prst="rect">
            <a:avLst/>
          </a:prstGeom>
          <a:noFill/>
        </p:spPr>
        <p:txBody>
          <a:bodyPr wrap="none">
            <a:spAutoFit/>
          </a:bodyPr>
          <a:lstStyle/>
          <a:p>
            <a:pPr algn="ctr">
              <a:defRPr/>
            </a:pPr>
            <a:r>
              <a:rPr lang="ja-JP" altLang="en-US" sz="3600" kern="0" dirty="0" smtClean="0">
                <a:solidFill>
                  <a:prstClr val="black"/>
                </a:solidFill>
                <a:latin typeface="HGP創英角ﾎﾟｯﾌﾟ体" pitchFamily="50" charset="-128"/>
                <a:ea typeface="HGP創英角ﾎﾟｯﾌﾟ体" pitchFamily="50" charset="-128"/>
              </a:rPr>
              <a:t>いつも</a:t>
            </a:r>
            <a:endParaRPr lang="en-US" altLang="ja-JP" sz="3600" kern="0" dirty="0" smtClean="0">
              <a:solidFill>
                <a:prstClr val="black"/>
              </a:solidFill>
              <a:latin typeface="HGP創英角ﾎﾟｯﾌﾟ体" pitchFamily="50" charset="-128"/>
              <a:ea typeface="HGP創英角ﾎﾟｯﾌﾟ体" pitchFamily="50" charset="-128"/>
            </a:endParaRPr>
          </a:p>
          <a:p>
            <a:pPr algn="ctr">
              <a:defRPr/>
            </a:pPr>
            <a:r>
              <a:rPr lang="ja-JP" altLang="en-US" sz="3600" kern="0" dirty="0">
                <a:solidFill>
                  <a:prstClr val="black"/>
                </a:solidFill>
                <a:latin typeface="HGP創英角ﾎﾟｯﾌﾟ体" pitchFamily="50" charset="-128"/>
                <a:ea typeface="HGP創英角ﾎﾟｯﾌﾟ体" pitchFamily="50" charset="-128"/>
              </a:rPr>
              <a:t>していないこと</a:t>
            </a:r>
            <a:r>
              <a:rPr lang="ja-JP" altLang="en-US" sz="3600" kern="0" dirty="0" smtClean="0">
                <a:solidFill>
                  <a:prstClr val="black"/>
                </a:solidFill>
                <a:latin typeface="HGP創英角ﾎﾟｯﾌﾟ体" pitchFamily="50" charset="-128"/>
                <a:ea typeface="HGP創英角ﾎﾟｯﾌﾟ体" pitchFamily="50" charset="-128"/>
              </a:rPr>
              <a:t>は</a:t>
            </a:r>
            <a:endParaRPr lang="en-US" altLang="ja-JP" sz="3600" kern="0" dirty="0" smtClean="0">
              <a:solidFill>
                <a:prstClr val="black"/>
              </a:solidFill>
              <a:latin typeface="HGP創英角ﾎﾟｯﾌﾟ体" pitchFamily="50" charset="-128"/>
              <a:ea typeface="HGP創英角ﾎﾟｯﾌﾟ体" pitchFamily="50" charset="-128"/>
            </a:endParaRPr>
          </a:p>
          <a:p>
            <a:pPr algn="ctr">
              <a:defRPr/>
            </a:pPr>
            <a:r>
              <a:rPr lang="ja-JP" altLang="en-US" sz="3600" kern="0" dirty="0" smtClean="0">
                <a:solidFill>
                  <a:prstClr val="black"/>
                </a:solidFill>
                <a:latin typeface="HGP創英角ﾎﾟｯﾌﾟ体" pitchFamily="50" charset="-128"/>
                <a:ea typeface="HGP創英角ﾎﾟｯﾌﾟ体" pitchFamily="50" charset="-128"/>
              </a:rPr>
              <a:t>とつぜん</a:t>
            </a:r>
            <a:endParaRPr lang="en-US" altLang="ja-JP" sz="3600" kern="0" dirty="0" smtClean="0">
              <a:solidFill>
                <a:prstClr val="black"/>
              </a:solidFill>
              <a:latin typeface="HGP創英角ﾎﾟｯﾌﾟ体" pitchFamily="50" charset="-128"/>
              <a:ea typeface="HGP創英角ﾎﾟｯﾌﾟ体" pitchFamily="50" charset="-128"/>
            </a:endParaRPr>
          </a:p>
          <a:p>
            <a:pPr algn="ctr">
              <a:defRPr/>
            </a:pPr>
            <a:r>
              <a:rPr lang="ja-JP" altLang="en-US" sz="3600" kern="0" dirty="0" smtClean="0">
                <a:solidFill>
                  <a:prstClr val="black"/>
                </a:solidFill>
                <a:latin typeface="HGP創英角ﾎﾟｯﾌﾟ体" pitchFamily="50" charset="-128"/>
                <a:ea typeface="HGP創英角ﾎﾟｯﾌﾟ体" pitchFamily="50" charset="-128"/>
              </a:rPr>
              <a:t>できない！</a:t>
            </a:r>
            <a:endParaRPr lang="en-US" altLang="ja-JP" sz="3600" kern="0" dirty="0">
              <a:solidFill>
                <a:prstClr val="black"/>
              </a:solidFill>
              <a:latin typeface="HGP創英角ﾎﾟｯﾌﾟ体" pitchFamily="50" charset="-128"/>
              <a:ea typeface="HGP創英角ﾎﾟｯﾌﾟ体" pitchFamily="50" charset="-128"/>
            </a:endParaRPr>
          </a:p>
        </p:txBody>
      </p:sp>
      <p:sp>
        <p:nvSpPr>
          <p:cNvPr id="10" name="雲形吹き出し 9"/>
          <p:cNvSpPr/>
          <p:nvPr/>
        </p:nvSpPr>
        <p:spPr>
          <a:xfrm>
            <a:off x="4772265" y="853599"/>
            <a:ext cx="4087253" cy="3195883"/>
          </a:xfrm>
          <a:prstGeom prst="cloudCallout">
            <a:avLst>
              <a:gd name="adj1" fmla="val -7507"/>
              <a:gd name="adj2" fmla="val 6153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63355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xit" presetSubtype="0" fill="hold" grpId="0" nodeType="withEffect">
                                  <p:stCondLst>
                                    <p:cond delay="0"/>
                                  </p:stCondLst>
                                  <p:childTnLst>
                                    <p:animEffect transition="out" filter="fad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9"/>
          <p:cNvSpPr txBox="1">
            <a:spLocks noChangeArrowheads="1"/>
          </p:cNvSpPr>
          <p:nvPr/>
        </p:nvSpPr>
        <p:spPr bwMode="auto">
          <a:xfrm>
            <a:off x="0" y="0"/>
            <a:ext cx="9144000" cy="765175"/>
          </a:xfrm>
          <a:prstGeom prst="rect">
            <a:avLst/>
          </a:prstGeom>
          <a:gradFill rotWithShape="1">
            <a:gsLst>
              <a:gs pos="0">
                <a:srgbClr val="00FFFF"/>
              </a:gs>
              <a:gs pos="50000">
                <a:srgbClr val="FFFFFF"/>
              </a:gs>
              <a:gs pos="100000">
                <a:srgbClr val="00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base" hangingPunct="1">
              <a:spcAft>
                <a:spcPct val="0"/>
              </a:spcAft>
              <a:buFontTx/>
              <a:buNone/>
            </a:pPr>
            <a:r>
              <a:rPr lang="ja-JP" altLang="en-US" sz="3600" dirty="0" smtClean="0">
                <a:solidFill>
                  <a:prstClr val="black"/>
                </a:solidFill>
                <a:latin typeface="HGP創英角ﾎﾟｯﾌﾟ体" pitchFamily="50" charset="-128"/>
                <a:ea typeface="HGP創英角ﾎﾟｯﾌﾟ体" pitchFamily="50" charset="-128"/>
              </a:rPr>
              <a:t>さいご</a:t>
            </a:r>
            <a:r>
              <a:rPr lang="ja-JP" altLang="en-US" sz="3600" dirty="0">
                <a:solidFill>
                  <a:prstClr val="black"/>
                </a:solidFill>
                <a:latin typeface="HGP創英角ﾎﾟｯﾌﾟ体" pitchFamily="50" charset="-128"/>
                <a:ea typeface="HGP創英角ﾎﾟｯﾌﾟ体" pitchFamily="50" charset="-128"/>
              </a:rPr>
              <a:t>に</a:t>
            </a:r>
          </a:p>
        </p:txBody>
      </p:sp>
      <p:sp>
        <p:nvSpPr>
          <p:cNvPr id="7" name="テキスト ボックス 6"/>
          <p:cNvSpPr txBox="1"/>
          <p:nvPr/>
        </p:nvSpPr>
        <p:spPr>
          <a:xfrm>
            <a:off x="8172400" y="6469588"/>
            <a:ext cx="748923" cy="261610"/>
          </a:xfrm>
          <a:prstGeom prst="rect">
            <a:avLst/>
          </a:prstGeom>
          <a:noFill/>
        </p:spPr>
        <p:txBody>
          <a:bodyPr wrap="none" rtlCol="0">
            <a:spAutoFit/>
          </a:bodyPr>
          <a:lstStyle/>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おしま</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い</a:t>
            </a:r>
          </a:p>
        </p:txBody>
      </p:sp>
      <p:sp>
        <p:nvSpPr>
          <p:cNvPr id="8" name="正方形/長方形 7"/>
          <p:cNvSpPr/>
          <p:nvPr/>
        </p:nvSpPr>
        <p:spPr>
          <a:xfrm>
            <a:off x="1780257" y="1129968"/>
            <a:ext cx="5739072" cy="1938992"/>
          </a:xfrm>
          <a:prstGeom prst="rect">
            <a:avLst/>
          </a:prstGeom>
        </p:spPr>
        <p:txBody>
          <a:bodyPr wrap="none">
            <a:spAutoFit/>
          </a:bodyPr>
          <a:lstStyle/>
          <a:p>
            <a:pPr algn="ctr">
              <a:defRPr/>
            </a:pPr>
            <a:r>
              <a:rPr lang="ja-JP" altLang="en-US" sz="6000" kern="0" dirty="0" smtClean="0">
                <a:solidFill>
                  <a:prstClr val="black"/>
                </a:solidFill>
                <a:latin typeface="HGP創英角ﾎﾟｯﾌﾟ体" pitchFamily="50" charset="-128"/>
                <a:ea typeface="HGP創英角ﾎﾟｯﾌﾟ体" pitchFamily="50" charset="-128"/>
              </a:rPr>
              <a:t>おちついて</a:t>
            </a:r>
            <a:endParaRPr lang="en-US" altLang="ja-JP" sz="6000" kern="0" dirty="0" smtClean="0">
              <a:solidFill>
                <a:prstClr val="black"/>
              </a:solidFill>
              <a:latin typeface="HGP創英角ﾎﾟｯﾌﾟ体" pitchFamily="50" charset="-128"/>
              <a:ea typeface="HGP創英角ﾎﾟｯﾌﾟ体" pitchFamily="50" charset="-128"/>
            </a:endParaRPr>
          </a:p>
          <a:p>
            <a:pPr algn="ctr">
              <a:defRPr/>
            </a:pPr>
            <a:r>
              <a:rPr lang="ja-JP" altLang="en-US" sz="6000" kern="0" dirty="0" smtClean="0">
                <a:solidFill>
                  <a:prstClr val="black"/>
                </a:solidFill>
                <a:latin typeface="HGP創英角ﾎﾟｯﾌﾟ体" pitchFamily="50" charset="-128"/>
                <a:ea typeface="HGP創英角ﾎﾟｯﾌﾟ体" pitchFamily="50" charset="-128"/>
              </a:rPr>
              <a:t>じぶんをま</a:t>
            </a:r>
            <a:r>
              <a:rPr lang="ja-JP" altLang="en-US" sz="6000" kern="0" dirty="0">
                <a:solidFill>
                  <a:prstClr val="black"/>
                </a:solidFill>
                <a:latin typeface="HGP創英角ﾎﾟｯﾌﾟ体" pitchFamily="50" charset="-128"/>
                <a:ea typeface="HGP創英角ﾎﾟｯﾌﾟ体" pitchFamily="50" charset="-128"/>
              </a:rPr>
              <a:t>も</a:t>
            </a:r>
            <a:r>
              <a:rPr lang="ja-JP" altLang="en-US" sz="6000" kern="0" dirty="0" smtClean="0">
                <a:solidFill>
                  <a:prstClr val="black"/>
                </a:solidFill>
                <a:latin typeface="HGP創英角ﾎﾟｯﾌﾟ体" pitchFamily="50" charset="-128"/>
                <a:ea typeface="HGP創英角ﾎﾟｯﾌﾟ体" pitchFamily="50" charset="-128"/>
              </a:rPr>
              <a:t>ろう</a:t>
            </a:r>
            <a:endParaRPr lang="en-US" altLang="ja-JP" sz="6000" kern="0" dirty="0" smtClean="0">
              <a:solidFill>
                <a:prstClr val="black"/>
              </a:solidFill>
              <a:latin typeface="HGP創英角ﾎﾟｯﾌﾟ体" pitchFamily="50" charset="-128"/>
              <a:ea typeface="HGP創英角ﾎﾟｯﾌﾟ体" pitchFamily="50" charset="-128"/>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289" y="3362216"/>
            <a:ext cx="2813868" cy="3022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9431" y="4873582"/>
            <a:ext cx="2368873" cy="1707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テキスト ボックス 12"/>
          <p:cNvSpPr txBox="1"/>
          <p:nvPr/>
        </p:nvSpPr>
        <p:spPr>
          <a:xfrm>
            <a:off x="2951929" y="5176559"/>
            <a:ext cx="576063" cy="276999"/>
          </a:xfrm>
          <a:prstGeom prst="rect">
            <a:avLst/>
          </a:prstGeom>
          <a:noFill/>
        </p:spPr>
        <p:txBody>
          <a:bodyPr wrap="square" rtlCol="0">
            <a:spAutoFit/>
          </a:bodyPr>
          <a:lstStyle/>
          <a:p>
            <a:r>
              <a:rPr kumimoji="1" lang="ja-JP" altLang="en-US" sz="1200" smtClean="0">
                <a:latin typeface="メイリオ" panose="020B0604030504040204" pitchFamily="50" charset="-128"/>
                <a:ea typeface="メイリオ" panose="020B0604030504040204" pitchFamily="50" charset="-128"/>
                <a:cs typeface="メイリオ" panose="020B0604030504040204" pitchFamily="50" charset="-128"/>
              </a:rPr>
              <a:t>先生</a:t>
            </a:r>
            <a:endParaRPr kumimoji="1" lang="ja-JP" altLang="en-US" sz="12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ボックス 13"/>
          <p:cNvSpPr txBox="1"/>
          <p:nvPr/>
        </p:nvSpPr>
        <p:spPr>
          <a:xfrm>
            <a:off x="2951929" y="6384949"/>
            <a:ext cx="2031325" cy="215444"/>
          </a:xfrm>
          <a:prstGeom prst="rect">
            <a:avLst/>
          </a:prstGeom>
          <a:noFill/>
        </p:spPr>
        <p:txBody>
          <a:bodyPr wrap="none" rtlCol="0">
            <a:spAutoFit/>
          </a:bodyPr>
          <a:lstStyle/>
          <a:p>
            <a:r>
              <a:rPr kumimoji="1" lang="ja-JP" altLang="en-US" sz="800" smtClean="0">
                <a:latin typeface="メイリオ" panose="020B0604030504040204" pitchFamily="50" charset="-128"/>
                <a:ea typeface="メイリオ" panose="020B0604030504040204" pitchFamily="50" charset="-128"/>
                <a:cs typeface="メイリオ" panose="020B0604030504040204" pitchFamily="50" charset="-128"/>
              </a:rPr>
              <a:t>仙台管区気象台作成</a:t>
            </a:r>
            <a:r>
              <a:rPr lang="ja-JP" altLang="en-US" sz="800" smtClean="0">
                <a:latin typeface="メイリオ" panose="020B0604030504040204" pitchFamily="50" charset="-128"/>
                <a:ea typeface="メイリオ" panose="020B0604030504040204" pitchFamily="50" charset="-128"/>
                <a:cs typeface="メイリオ" panose="020B0604030504040204" pitchFamily="50" charset="-128"/>
              </a:rPr>
              <a:t>「防災紙芝居」より</a:t>
            </a:r>
            <a:endParaRPr kumimoji="1" lang="ja-JP" altLang="en-US" sz="80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1013781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88" y="2555186"/>
            <a:ext cx="8888405"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34339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9"/>
          <p:cNvSpPr txBox="1">
            <a:spLocks noChangeArrowheads="1"/>
          </p:cNvSpPr>
          <p:nvPr/>
        </p:nvSpPr>
        <p:spPr bwMode="auto">
          <a:xfrm>
            <a:off x="0" y="0"/>
            <a:ext cx="9144000" cy="765175"/>
          </a:xfrm>
          <a:prstGeom prst="rect">
            <a:avLst/>
          </a:prstGeom>
          <a:gradFill rotWithShape="1">
            <a:gsLst>
              <a:gs pos="0">
                <a:srgbClr val="00FFFF"/>
              </a:gs>
              <a:gs pos="50000">
                <a:srgbClr val="FFFFFF"/>
              </a:gs>
              <a:gs pos="100000">
                <a:srgbClr val="00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base" hangingPunct="1">
              <a:spcAft>
                <a:spcPct val="0"/>
              </a:spcAft>
              <a:buFontTx/>
              <a:buNone/>
            </a:pPr>
            <a:r>
              <a:rPr lang="ja-JP" altLang="en-US" sz="3600" dirty="0" smtClean="0">
                <a:solidFill>
                  <a:prstClr val="black"/>
                </a:solidFill>
                <a:latin typeface="HGP創英角ﾎﾟｯﾌﾟ体" pitchFamily="50" charset="-128"/>
                <a:ea typeface="HGP創英角ﾎﾟｯﾌﾟ体" pitchFamily="50" charset="-128"/>
              </a:rPr>
              <a:t>この</a:t>
            </a:r>
            <a:r>
              <a:rPr lang="en-US" altLang="ja-JP" sz="3600" dirty="0" smtClean="0">
                <a:solidFill>
                  <a:prstClr val="black"/>
                </a:solidFill>
                <a:latin typeface="HGP創英角ﾎﾟｯﾌﾟ体" pitchFamily="50" charset="-128"/>
                <a:ea typeface="HGP創英角ﾎﾟｯﾌﾟ体" pitchFamily="50" charset="-128"/>
              </a:rPr>
              <a:t>2</a:t>
            </a:r>
            <a:r>
              <a:rPr lang="ja-JP" altLang="en-US" sz="3600" dirty="0" err="1" smtClean="0">
                <a:solidFill>
                  <a:prstClr val="black"/>
                </a:solidFill>
                <a:latin typeface="HGP創英角ﾎﾟｯﾌﾟ体" pitchFamily="50" charset="-128"/>
                <a:ea typeface="HGP創英角ﾎﾟｯﾌﾟ体" pitchFamily="50" charset="-128"/>
              </a:rPr>
              <a:t>つを</a:t>
            </a:r>
            <a:r>
              <a:rPr lang="ja-JP" altLang="en-US" sz="3600" dirty="0" smtClean="0">
                <a:solidFill>
                  <a:prstClr val="black"/>
                </a:solidFill>
                <a:latin typeface="HGP創英角ﾎﾟｯﾌﾟ体" pitchFamily="50" charset="-128"/>
                <a:ea typeface="HGP創英角ﾎﾟｯﾌﾟ体" pitchFamily="50" charset="-128"/>
              </a:rPr>
              <a:t>かん</a:t>
            </a:r>
            <a:r>
              <a:rPr lang="ja-JP" altLang="en-US" sz="3600" dirty="0">
                <a:solidFill>
                  <a:prstClr val="black"/>
                </a:solidFill>
                <a:latin typeface="HGP創英角ﾎﾟｯﾌﾟ体" pitchFamily="50" charset="-128"/>
                <a:ea typeface="HGP創英角ﾎﾟｯﾌﾟ体" pitchFamily="50" charset="-128"/>
              </a:rPr>
              <a:t>が</a:t>
            </a:r>
            <a:r>
              <a:rPr lang="ja-JP" altLang="en-US" sz="3600" dirty="0" smtClean="0">
                <a:solidFill>
                  <a:prstClr val="black"/>
                </a:solidFill>
                <a:latin typeface="HGP創英角ﾎﾟｯﾌﾟ体" pitchFamily="50" charset="-128"/>
                <a:ea typeface="HGP創英角ﾎﾟｯﾌﾟ体" pitchFamily="50" charset="-128"/>
              </a:rPr>
              <a:t>えよう</a:t>
            </a:r>
            <a:endParaRPr lang="ja-JP" altLang="en-US" sz="3600" dirty="0">
              <a:solidFill>
                <a:prstClr val="black"/>
              </a:solidFill>
              <a:latin typeface="HGP創英角ﾎﾟｯﾌﾟ体" pitchFamily="50" charset="-128"/>
              <a:ea typeface="HGP創英角ﾎﾟｯﾌﾟ体" pitchFamily="50" charset="-128"/>
            </a:endParaRPr>
          </a:p>
        </p:txBody>
      </p:sp>
      <p:sp>
        <p:nvSpPr>
          <p:cNvPr id="9" name="正方形/長方形 8"/>
          <p:cNvSpPr/>
          <p:nvPr/>
        </p:nvSpPr>
        <p:spPr>
          <a:xfrm>
            <a:off x="4998275" y="1674674"/>
            <a:ext cx="4011033" cy="1754326"/>
          </a:xfrm>
          <a:prstGeom prst="rect">
            <a:avLst/>
          </a:prstGeom>
        </p:spPr>
        <p:txBody>
          <a:bodyPr wrap="none">
            <a:spAutoFit/>
          </a:bodyPr>
          <a:lstStyle/>
          <a:p>
            <a:pPr algn="ctr">
              <a:defRPr/>
            </a:pPr>
            <a:r>
              <a:rPr lang="ja-JP" altLang="en-US" sz="3600" kern="0" smtClean="0">
                <a:solidFill>
                  <a:prstClr val="black"/>
                </a:solidFill>
                <a:latin typeface="HGP創英角ﾎﾟｯﾌﾟ体" pitchFamily="50" charset="-128"/>
                <a:ea typeface="HGP創英角ﾎﾟｯﾌﾟ体" pitchFamily="50" charset="-128"/>
              </a:rPr>
              <a:t>どうして</a:t>
            </a:r>
            <a:endParaRPr lang="en-US" altLang="ja-JP" sz="3600" kern="0" smtClean="0">
              <a:solidFill>
                <a:prstClr val="black"/>
              </a:solidFill>
              <a:latin typeface="HGP創英角ﾎﾟｯﾌﾟ体" pitchFamily="50" charset="-128"/>
              <a:ea typeface="HGP創英角ﾎﾟｯﾌﾟ体" pitchFamily="50" charset="-128"/>
            </a:endParaRPr>
          </a:p>
          <a:p>
            <a:pPr algn="ctr">
              <a:defRPr/>
            </a:pPr>
            <a:r>
              <a:rPr lang="ja-JP" altLang="en-US" sz="3600" kern="0" smtClean="0">
                <a:solidFill>
                  <a:prstClr val="black"/>
                </a:solidFill>
                <a:latin typeface="HGP創英角ﾎﾟｯﾌﾟ体" pitchFamily="50" charset="-128"/>
                <a:ea typeface="HGP創英角ﾎﾟｯﾌﾟ体" pitchFamily="50" charset="-128"/>
              </a:rPr>
              <a:t>    ひなんくんれん　</a:t>
            </a:r>
            <a:endParaRPr lang="en-US" altLang="ja-JP" sz="3600" kern="0" smtClean="0">
              <a:solidFill>
                <a:prstClr val="black"/>
              </a:solidFill>
              <a:latin typeface="HGP創英角ﾎﾟｯﾌﾟ体" pitchFamily="50" charset="-128"/>
              <a:ea typeface="HGP創英角ﾎﾟｯﾌﾟ体" pitchFamily="50" charset="-128"/>
            </a:endParaRPr>
          </a:p>
          <a:p>
            <a:pPr algn="ctr">
              <a:defRPr/>
            </a:pPr>
            <a:r>
              <a:rPr lang="ja-JP" altLang="en-US" sz="3600" kern="0" smtClean="0">
                <a:solidFill>
                  <a:prstClr val="black"/>
                </a:solidFill>
                <a:latin typeface="HGP創英角ﾎﾟｯﾌﾟ体" pitchFamily="50" charset="-128"/>
                <a:ea typeface="HGP創英角ﾎﾟｯﾌﾟ体" pitchFamily="50" charset="-128"/>
              </a:rPr>
              <a:t>をするのかな？</a:t>
            </a:r>
            <a:endParaRPr lang="en-US" altLang="ja-JP" sz="3600" kern="0" dirty="0">
              <a:solidFill>
                <a:prstClr val="black"/>
              </a:solidFill>
              <a:latin typeface="HGP創英角ﾎﾟｯﾌﾟ体" pitchFamily="50" charset="-128"/>
              <a:ea typeface="HGP創英角ﾎﾟｯﾌﾟ体" pitchFamily="50"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8817" y="4200572"/>
            <a:ext cx="1656184" cy="2433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4195056"/>
            <a:ext cx="1856449" cy="2389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正方形/長方形 29"/>
          <p:cNvSpPr/>
          <p:nvPr/>
        </p:nvSpPr>
        <p:spPr>
          <a:xfrm>
            <a:off x="451522" y="1853549"/>
            <a:ext cx="3124573" cy="2308324"/>
          </a:xfrm>
          <a:prstGeom prst="rect">
            <a:avLst/>
          </a:prstGeom>
        </p:spPr>
        <p:txBody>
          <a:bodyPr wrap="none">
            <a:spAutoFit/>
          </a:bodyPr>
          <a:lstStyle/>
          <a:p>
            <a:pPr algn="ctr">
              <a:defRPr/>
            </a:pPr>
            <a:r>
              <a:rPr lang="ja-JP" altLang="en-US" sz="3600" kern="0" dirty="0" smtClean="0">
                <a:solidFill>
                  <a:prstClr val="black"/>
                </a:solidFill>
                <a:latin typeface="HGP創英角ﾎﾟｯﾌﾟ体" pitchFamily="50" charset="-128"/>
                <a:ea typeface="HGP創英角ﾎﾟｯﾌﾟ体" pitchFamily="50" charset="-128"/>
              </a:rPr>
              <a:t>いのちをまもる</a:t>
            </a:r>
            <a:endParaRPr lang="en-US" altLang="ja-JP" sz="3600" kern="0" dirty="0" smtClean="0">
              <a:solidFill>
                <a:prstClr val="black"/>
              </a:solidFill>
              <a:latin typeface="HGP創英角ﾎﾟｯﾌﾟ体" pitchFamily="50" charset="-128"/>
              <a:ea typeface="HGP創英角ﾎﾟｯﾌﾟ体" pitchFamily="50" charset="-128"/>
            </a:endParaRPr>
          </a:p>
          <a:p>
            <a:pPr algn="ctr">
              <a:defRPr/>
            </a:pPr>
            <a:r>
              <a:rPr lang="ja-JP" altLang="en-US" sz="3600" kern="0" dirty="0" smtClean="0">
                <a:solidFill>
                  <a:prstClr val="black"/>
                </a:solidFill>
                <a:latin typeface="HGP創英角ﾎﾟｯﾌﾟ体" pitchFamily="50" charset="-128"/>
                <a:ea typeface="HGP創英角ﾎﾟｯﾌﾟ体" pitchFamily="50" charset="-128"/>
              </a:rPr>
              <a:t>ために</a:t>
            </a:r>
            <a:endParaRPr lang="en-US" altLang="ja-JP" sz="3600" kern="0" dirty="0" smtClean="0">
              <a:solidFill>
                <a:prstClr val="black"/>
              </a:solidFill>
              <a:latin typeface="HGP創英角ﾎﾟｯﾌﾟ体" pitchFamily="50" charset="-128"/>
              <a:ea typeface="HGP創英角ﾎﾟｯﾌﾟ体" pitchFamily="50" charset="-128"/>
            </a:endParaRPr>
          </a:p>
          <a:p>
            <a:pPr algn="ctr">
              <a:defRPr/>
            </a:pPr>
            <a:r>
              <a:rPr lang="ja-JP" altLang="en-US" sz="3600" kern="0" dirty="0" smtClean="0">
                <a:solidFill>
                  <a:prstClr val="black"/>
                </a:solidFill>
                <a:latin typeface="HGP創英角ﾎﾟｯﾌﾟ体" pitchFamily="50" charset="-128"/>
                <a:ea typeface="HGP創英角ﾎﾟｯﾌﾟ体" pitchFamily="50" charset="-128"/>
              </a:rPr>
              <a:t>どう</a:t>
            </a:r>
            <a:r>
              <a:rPr lang="ja-JP" altLang="en-US" sz="3600" kern="0" dirty="0">
                <a:solidFill>
                  <a:prstClr val="black"/>
                </a:solidFill>
                <a:latin typeface="HGP創英角ﾎﾟｯﾌﾟ体" pitchFamily="50" charset="-128"/>
                <a:ea typeface="HGP創英角ﾎﾟｯﾌﾟ体" pitchFamily="50" charset="-128"/>
              </a:rPr>
              <a:t>したら</a:t>
            </a:r>
            <a:endParaRPr lang="en-US" altLang="ja-JP" sz="3600" kern="0" dirty="0">
              <a:solidFill>
                <a:prstClr val="black"/>
              </a:solidFill>
              <a:latin typeface="HGP創英角ﾎﾟｯﾌﾟ体" pitchFamily="50" charset="-128"/>
              <a:ea typeface="HGP創英角ﾎﾟｯﾌﾟ体" pitchFamily="50" charset="-128"/>
            </a:endParaRPr>
          </a:p>
          <a:p>
            <a:pPr algn="ctr">
              <a:defRPr/>
            </a:pPr>
            <a:r>
              <a:rPr lang="ja-JP" altLang="en-US" sz="3600" kern="0" dirty="0" smtClean="0">
                <a:solidFill>
                  <a:prstClr val="black"/>
                </a:solidFill>
                <a:latin typeface="HGP創英角ﾎﾟｯﾌﾟ体" pitchFamily="50" charset="-128"/>
                <a:ea typeface="HGP創英角ﾎﾟｯﾌﾟ体" pitchFamily="50" charset="-128"/>
              </a:rPr>
              <a:t>  いいのかな？</a:t>
            </a:r>
            <a:endParaRPr lang="en-US" altLang="ja-JP" sz="3600" kern="0" dirty="0">
              <a:solidFill>
                <a:prstClr val="black"/>
              </a:solidFill>
              <a:latin typeface="HGP創英角ﾎﾟｯﾌﾟ体" pitchFamily="50" charset="-128"/>
              <a:ea typeface="HGP創英角ﾎﾟｯﾌﾟ体" pitchFamily="50" charset="-128"/>
            </a:endParaRPr>
          </a:p>
        </p:txBody>
      </p:sp>
      <p:sp>
        <p:nvSpPr>
          <p:cNvPr id="3" name="雲形吹き出し 2"/>
          <p:cNvSpPr/>
          <p:nvPr/>
        </p:nvSpPr>
        <p:spPr>
          <a:xfrm>
            <a:off x="107504" y="1035074"/>
            <a:ext cx="4104456" cy="3770998"/>
          </a:xfrm>
          <a:prstGeom prst="cloudCallout">
            <a:avLst>
              <a:gd name="adj1" fmla="val 9251"/>
              <a:gd name="adj2" fmla="val 6030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10" name="雲形吹き出し 9"/>
          <p:cNvSpPr/>
          <p:nvPr/>
        </p:nvSpPr>
        <p:spPr>
          <a:xfrm>
            <a:off x="5124640" y="1053464"/>
            <a:ext cx="3711454" cy="2996746"/>
          </a:xfrm>
          <a:prstGeom prst="cloudCallout">
            <a:avLst>
              <a:gd name="adj1" fmla="val -15100"/>
              <a:gd name="adj2" fmla="val 6887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13" name="テキスト ボックス 12"/>
          <p:cNvSpPr txBox="1"/>
          <p:nvPr/>
        </p:nvSpPr>
        <p:spPr>
          <a:xfrm>
            <a:off x="3635896" y="6556114"/>
            <a:ext cx="2031325" cy="215444"/>
          </a:xfrm>
          <a:prstGeom prst="rect">
            <a:avLst/>
          </a:prstGeom>
          <a:noFill/>
        </p:spPr>
        <p:txBody>
          <a:bodyPr wrap="none" rtlCol="0">
            <a:spAutoFit/>
          </a:bodyPr>
          <a:lstStyle/>
          <a:p>
            <a:r>
              <a:rPr kumimoji="1" lang="ja-JP" altLang="en-US" sz="800" smtClean="0">
                <a:latin typeface="メイリオ" panose="020B0604030504040204" pitchFamily="50" charset="-128"/>
                <a:ea typeface="メイリオ" panose="020B0604030504040204" pitchFamily="50" charset="-128"/>
                <a:cs typeface="メイリオ" panose="020B0604030504040204" pitchFamily="50" charset="-128"/>
              </a:rPr>
              <a:t>仙台管区気象台作成</a:t>
            </a:r>
            <a:r>
              <a:rPr lang="ja-JP" altLang="en-US" sz="800" smtClean="0">
                <a:latin typeface="メイリオ" panose="020B0604030504040204" pitchFamily="50" charset="-128"/>
                <a:ea typeface="メイリオ" panose="020B0604030504040204" pitchFamily="50" charset="-128"/>
                <a:cs typeface="メイリオ" panose="020B0604030504040204" pitchFamily="50" charset="-128"/>
              </a:rPr>
              <a:t>「防災紙芝居」より</a:t>
            </a:r>
            <a:endParaRPr kumimoji="1" lang="ja-JP" altLang="en-US" sz="80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011204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02" y="394708"/>
            <a:ext cx="9182003" cy="6346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251520" y="6227356"/>
            <a:ext cx="5654310" cy="400110"/>
          </a:xfrm>
          <a:prstGeom prst="rect">
            <a:avLst/>
          </a:prstGeom>
          <a:noFill/>
        </p:spPr>
        <p:txBody>
          <a:bodyPr wrap="square" rtlCol="0">
            <a:spAutoFit/>
          </a:bodyPr>
          <a:lstStyle/>
          <a:p>
            <a:pPr fontAlgn="auto">
              <a:spcBef>
                <a:spcPts val="0"/>
              </a:spcBef>
              <a:spcAft>
                <a:spcPts val="0"/>
              </a:spcAft>
            </a:pPr>
            <a:r>
              <a:rPr lang="ja-JP" altLang="en-US" sz="1000" dirty="0">
                <a:solidFill>
                  <a:schemeClr val="bg1"/>
                </a:solidFill>
                <a:latin typeface="Calibri"/>
                <a:ea typeface="ＭＳ Ｐゴシック"/>
              </a:rPr>
              <a:t>気象庁ホームページ　（</a:t>
            </a:r>
            <a:r>
              <a:rPr lang="en-US" altLang="ja-JP" sz="1000" dirty="0">
                <a:solidFill>
                  <a:schemeClr val="bg1"/>
                </a:solidFill>
                <a:latin typeface="Calibri"/>
                <a:ea typeface="ＭＳ Ｐゴシック"/>
              </a:rPr>
              <a:t>http://www.data.jma.go.jp/svd/eqev/data/1995_01_17_hyogonanbu/record/album.html</a:t>
            </a:r>
            <a:r>
              <a:rPr lang="ja-JP" altLang="en-US" sz="1000" dirty="0">
                <a:solidFill>
                  <a:schemeClr val="bg1"/>
                </a:solidFill>
                <a:latin typeface="Calibri"/>
                <a:ea typeface="ＭＳ Ｐゴシック"/>
              </a:rPr>
              <a:t>の図版を掲載</a:t>
            </a:r>
          </a:p>
        </p:txBody>
      </p:sp>
      <p:sp>
        <p:nvSpPr>
          <p:cNvPr id="4" name="Rectangle 9"/>
          <p:cNvSpPr txBox="1">
            <a:spLocks noChangeArrowheads="1"/>
          </p:cNvSpPr>
          <p:nvPr/>
        </p:nvSpPr>
        <p:spPr bwMode="auto">
          <a:xfrm>
            <a:off x="0" y="0"/>
            <a:ext cx="9144000" cy="765175"/>
          </a:xfrm>
          <a:prstGeom prst="rect">
            <a:avLst/>
          </a:prstGeom>
          <a:gradFill rotWithShape="1">
            <a:gsLst>
              <a:gs pos="0">
                <a:srgbClr val="00FFFF"/>
              </a:gs>
              <a:gs pos="50000">
                <a:srgbClr val="FFFFFF"/>
              </a:gs>
              <a:gs pos="100000">
                <a:srgbClr val="00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HGP創英角ﾎﾟｯﾌﾟ体" pitchFamily="50" charset="-128"/>
                <a:ea typeface="HGP創英角ﾎﾟｯﾌﾟ体" pitchFamily="50" charset="-128"/>
                <a:cs typeface="+mn-cs"/>
              </a:rPr>
              <a:t>じしん　による　</a:t>
            </a:r>
            <a:r>
              <a:rPr lang="ja-JP" altLang="en-US" sz="3600" dirty="0" smtClean="0">
                <a:solidFill>
                  <a:prstClr val="black"/>
                </a:solidFill>
                <a:latin typeface="HGP創英角ﾎﾟｯﾌﾟ体" pitchFamily="50" charset="-128"/>
                <a:ea typeface="HGP創英角ﾎﾟｯﾌﾟ体" pitchFamily="50" charset="-128"/>
              </a:rPr>
              <a:t>強</a:t>
            </a:r>
            <a:r>
              <a:rPr kumimoji="1" lang="ja-JP" altLang="en-US" sz="3600" b="0" i="0" u="none" strike="noStrike" kern="1200" cap="none" spc="0" normalizeH="0" baseline="0" noProof="0" dirty="0" smtClean="0">
                <a:ln>
                  <a:noFill/>
                </a:ln>
                <a:solidFill>
                  <a:prstClr val="black"/>
                </a:solidFill>
                <a:effectLst/>
                <a:uLnTx/>
                <a:uFillTx/>
                <a:latin typeface="HGP創英角ﾎﾟｯﾌﾟ体" pitchFamily="50" charset="-128"/>
                <a:ea typeface="HGP創英角ﾎﾟｯﾌﾟ体" pitchFamily="50" charset="-128"/>
                <a:cs typeface="+mn-cs"/>
              </a:rPr>
              <a:t>い　ゆれ　</a:t>
            </a:r>
            <a:endParaRPr kumimoji="1" lang="ja-JP" altLang="en-US" sz="36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endParaRPr>
          </a:p>
        </p:txBody>
      </p:sp>
    </p:spTree>
    <p:extLst>
      <p:ext uri="{BB962C8B-B14F-4D97-AF65-F5344CB8AC3E}">
        <p14:creationId xmlns:p14="http://schemas.microsoft.com/office/powerpoint/2010/main" val="2869055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9"/>
          <p:cNvSpPr txBox="1">
            <a:spLocks noChangeArrowheads="1"/>
          </p:cNvSpPr>
          <p:nvPr/>
        </p:nvSpPr>
        <p:spPr bwMode="auto">
          <a:xfrm>
            <a:off x="0" y="0"/>
            <a:ext cx="9144000" cy="765175"/>
          </a:xfrm>
          <a:prstGeom prst="rect">
            <a:avLst/>
          </a:prstGeom>
          <a:gradFill rotWithShape="1">
            <a:gsLst>
              <a:gs pos="0">
                <a:srgbClr val="00FFFF"/>
              </a:gs>
              <a:gs pos="50000">
                <a:srgbClr val="FFFFFF"/>
              </a:gs>
              <a:gs pos="100000">
                <a:srgbClr val="00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HGP創英角ﾎﾟｯﾌﾟ体" pitchFamily="50" charset="-128"/>
                <a:ea typeface="HGP創英角ﾎﾟｯﾌﾟ体" pitchFamily="50" charset="-128"/>
                <a:cs typeface="+mn-cs"/>
              </a:rPr>
              <a:t>じしん　による　強い　ゆれ　</a:t>
            </a:r>
            <a:endParaRPr kumimoji="1" lang="ja-JP" altLang="en-US" sz="36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endParaRPr>
          </a:p>
        </p:txBody>
      </p:sp>
      <p:pic>
        <p:nvPicPr>
          <p:cNvPr id="12" name="図 11"/>
          <p:cNvPicPr>
            <a:picLocks noChangeAspect="1"/>
          </p:cNvPicPr>
          <p:nvPr/>
        </p:nvPicPr>
        <p:blipFill>
          <a:blip r:embed="rId3"/>
          <a:stretch>
            <a:fillRect/>
          </a:stretch>
        </p:blipFill>
        <p:spPr>
          <a:xfrm>
            <a:off x="251520" y="3140968"/>
            <a:ext cx="5427546" cy="3594334"/>
          </a:xfrm>
          <a:prstGeom prst="rect">
            <a:avLst/>
          </a:prstGeom>
        </p:spPr>
      </p:pic>
      <p:pic>
        <p:nvPicPr>
          <p:cNvPr id="10" name="図 9"/>
          <p:cNvPicPr>
            <a:picLocks noChangeAspect="1"/>
          </p:cNvPicPr>
          <p:nvPr/>
        </p:nvPicPr>
        <p:blipFill>
          <a:blip r:embed="rId4"/>
          <a:stretch>
            <a:fillRect/>
          </a:stretch>
        </p:blipFill>
        <p:spPr>
          <a:xfrm>
            <a:off x="3995936" y="980728"/>
            <a:ext cx="4935523" cy="3312368"/>
          </a:xfrm>
          <a:prstGeom prst="rect">
            <a:avLst/>
          </a:prstGeom>
        </p:spPr>
      </p:pic>
      <p:sp>
        <p:nvSpPr>
          <p:cNvPr id="13" name="テキスト ボックス 12"/>
          <p:cNvSpPr txBox="1"/>
          <p:nvPr/>
        </p:nvSpPr>
        <p:spPr>
          <a:xfrm>
            <a:off x="270570" y="6335191"/>
            <a:ext cx="4589462" cy="338554"/>
          </a:xfrm>
          <a:prstGeom prst="rect">
            <a:avLst/>
          </a:prstGeom>
          <a:noFill/>
        </p:spPr>
        <p:txBody>
          <a:bodyPr wrap="square" rtlCol="0">
            <a:spAutoFit/>
          </a:bodyPr>
          <a:lstStyle/>
          <a:p>
            <a:pPr fontAlgn="auto">
              <a:spcBef>
                <a:spcPts val="0"/>
              </a:spcBef>
              <a:spcAft>
                <a:spcPts val="0"/>
              </a:spcAft>
            </a:pPr>
            <a:r>
              <a:rPr lang="ja-JP" altLang="en-US" sz="800" dirty="0" smtClean="0">
                <a:solidFill>
                  <a:schemeClr val="bg1"/>
                </a:solidFill>
                <a:latin typeface="Calibri"/>
                <a:ea typeface="ＭＳ Ｐゴシック"/>
              </a:rPr>
              <a:t>気象庁</a:t>
            </a:r>
            <a:r>
              <a:rPr lang="ja-JP" altLang="en-US" sz="800" dirty="0">
                <a:solidFill>
                  <a:schemeClr val="bg1"/>
                </a:solidFill>
                <a:latin typeface="Calibri"/>
                <a:ea typeface="ＭＳ Ｐゴシック"/>
              </a:rPr>
              <a:t>ホームページ　</a:t>
            </a:r>
            <a:r>
              <a:rPr lang="ja-JP" altLang="en-US" sz="800" dirty="0" smtClean="0">
                <a:solidFill>
                  <a:schemeClr val="bg1"/>
                </a:solidFill>
                <a:latin typeface="Calibri"/>
                <a:ea typeface="ＭＳ Ｐゴシック"/>
              </a:rPr>
              <a:t>（</a:t>
            </a:r>
            <a:r>
              <a:rPr lang="en-US" altLang="ja-JP" sz="800" dirty="0">
                <a:solidFill>
                  <a:schemeClr val="bg1"/>
                </a:solidFill>
                <a:latin typeface="Calibri"/>
                <a:ea typeface="ＭＳ Ｐゴシック"/>
              </a:rPr>
              <a:t>http://www.data.jma.go.jp/svd/eqev/data/1995_01_17_hyogonanbu/record/album.html</a:t>
            </a:r>
            <a:r>
              <a:rPr lang="ja-JP" altLang="en-US" sz="800" dirty="0" smtClean="0">
                <a:solidFill>
                  <a:schemeClr val="bg1"/>
                </a:solidFill>
                <a:latin typeface="Calibri"/>
                <a:ea typeface="ＭＳ Ｐゴシック"/>
              </a:rPr>
              <a:t>の</a:t>
            </a:r>
            <a:r>
              <a:rPr lang="ja-JP" altLang="en-US" sz="800" dirty="0">
                <a:solidFill>
                  <a:schemeClr val="bg1"/>
                </a:solidFill>
                <a:latin typeface="Calibri"/>
                <a:ea typeface="ＭＳ Ｐゴシック"/>
              </a:rPr>
              <a:t>図版</a:t>
            </a:r>
            <a:r>
              <a:rPr lang="ja-JP" altLang="en-US" sz="800" dirty="0" smtClean="0">
                <a:solidFill>
                  <a:schemeClr val="bg1"/>
                </a:solidFill>
                <a:latin typeface="Calibri"/>
                <a:ea typeface="ＭＳ Ｐゴシック"/>
              </a:rPr>
              <a:t>を掲載</a:t>
            </a:r>
            <a:endParaRPr lang="ja-JP" altLang="en-US" sz="800" dirty="0">
              <a:solidFill>
                <a:schemeClr val="bg1"/>
              </a:solidFill>
              <a:latin typeface="Calibri"/>
              <a:ea typeface="ＭＳ Ｐゴシック"/>
            </a:endParaRPr>
          </a:p>
        </p:txBody>
      </p:sp>
      <p:sp>
        <p:nvSpPr>
          <p:cNvPr id="14" name="テキスト ボックス 13"/>
          <p:cNvSpPr txBox="1"/>
          <p:nvPr/>
        </p:nvSpPr>
        <p:spPr>
          <a:xfrm>
            <a:off x="4168966" y="1098873"/>
            <a:ext cx="4589462" cy="338554"/>
          </a:xfrm>
          <a:prstGeom prst="rect">
            <a:avLst/>
          </a:prstGeom>
          <a:noFill/>
        </p:spPr>
        <p:txBody>
          <a:bodyPr wrap="square" rtlCol="0">
            <a:spAutoFit/>
          </a:bodyPr>
          <a:lstStyle/>
          <a:p>
            <a:pPr fontAlgn="auto">
              <a:spcBef>
                <a:spcPts val="0"/>
              </a:spcBef>
              <a:spcAft>
                <a:spcPts val="0"/>
              </a:spcAft>
            </a:pPr>
            <a:r>
              <a:rPr lang="ja-JP" altLang="en-US" sz="800" dirty="0" smtClean="0">
                <a:solidFill>
                  <a:schemeClr val="bg1"/>
                </a:solidFill>
                <a:latin typeface="Calibri"/>
                <a:ea typeface="ＭＳ Ｐゴシック"/>
              </a:rPr>
              <a:t>気象庁</a:t>
            </a:r>
            <a:r>
              <a:rPr lang="ja-JP" altLang="en-US" sz="800" dirty="0">
                <a:solidFill>
                  <a:schemeClr val="bg1"/>
                </a:solidFill>
                <a:latin typeface="Calibri"/>
                <a:ea typeface="ＭＳ Ｐゴシック"/>
              </a:rPr>
              <a:t>ホームページ　</a:t>
            </a:r>
            <a:r>
              <a:rPr lang="ja-JP" altLang="en-US" sz="800" dirty="0" smtClean="0">
                <a:solidFill>
                  <a:schemeClr val="bg1"/>
                </a:solidFill>
                <a:latin typeface="Calibri"/>
                <a:ea typeface="ＭＳ Ｐゴシック"/>
              </a:rPr>
              <a:t>（</a:t>
            </a:r>
            <a:r>
              <a:rPr lang="en-US" altLang="ja-JP" sz="800" dirty="0">
                <a:solidFill>
                  <a:schemeClr val="bg1"/>
                </a:solidFill>
                <a:latin typeface="Calibri"/>
                <a:ea typeface="ＭＳ Ｐゴシック"/>
              </a:rPr>
              <a:t>http://www.data.jma.go.jp/svd/eqev/data/1995_01_17_hyogonanbu/record/album.html</a:t>
            </a:r>
            <a:r>
              <a:rPr lang="ja-JP" altLang="en-US" sz="800" dirty="0" smtClean="0">
                <a:solidFill>
                  <a:schemeClr val="bg1"/>
                </a:solidFill>
                <a:latin typeface="Calibri"/>
                <a:ea typeface="ＭＳ Ｐゴシック"/>
              </a:rPr>
              <a:t>の</a:t>
            </a:r>
            <a:r>
              <a:rPr lang="ja-JP" altLang="en-US" sz="800" dirty="0">
                <a:solidFill>
                  <a:schemeClr val="bg1"/>
                </a:solidFill>
                <a:latin typeface="Calibri"/>
                <a:ea typeface="ＭＳ Ｐゴシック"/>
              </a:rPr>
              <a:t>図版</a:t>
            </a:r>
            <a:r>
              <a:rPr lang="ja-JP" altLang="en-US" sz="800" dirty="0" smtClean="0">
                <a:solidFill>
                  <a:schemeClr val="bg1"/>
                </a:solidFill>
                <a:latin typeface="Calibri"/>
                <a:ea typeface="ＭＳ Ｐゴシック"/>
              </a:rPr>
              <a:t>を掲載</a:t>
            </a:r>
            <a:endParaRPr lang="ja-JP" altLang="en-US" sz="800" dirty="0">
              <a:solidFill>
                <a:schemeClr val="bg1"/>
              </a:solidFill>
              <a:latin typeface="Calibri"/>
              <a:ea typeface="ＭＳ Ｐゴシック"/>
            </a:endParaRPr>
          </a:p>
        </p:txBody>
      </p:sp>
    </p:spTree>
    <p:extLst>
      <p:ext uri="{BB962C8B-B14F-4D97-AF65-F5344CB8AC3E}">
        <p14:creationId xmlns:p14="http://schemas.microsoft.com/office/powerpoint/2010/main" val="4131739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6870" y="1105872"/>
            <a:ext cx="6012160" cy="5406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4498" y="1105872"/>
            <a:ext cx="8263014" cy="5406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827584" y="6118528"/>
            <a:ext cx="2031325"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仙台管区気象台作成「防災紙芝居」より</a:t>
            </a:r>
            <a:endPar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Rectangle 9"/>
          <p:cNvSpPr txBox="1">
            <a:spLocks noChangeArrowheads="1"/>
          </p:cNvSpPr>
          <p:nvPr/>
        </p:nvSpPr>
        <p:spPr bwMode="auto">
          <a:xfrm>
            <a:off x="0" y="0"/>
            <a:ext cx="9144000" cy="765175"/>
          </a:xfrm>
          <a:prstGeom prst="rect">
            <a:avLst/>
          </a:prstGeom>
          <a:gradFill rotWithShape="1">
            <a:gsLst>
              <a:gs pos="0">
                <a:srgbClr val="00FFFF"/>
              </a:gs>
              <a:gs pos="50000">
                <a:srgbClr val="FFFFFF"/>
              </a:gs>
              <a:gs pos="100000">
                <a:srgbClr val="00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HGP創英角ﾎﾟｯﾌﾟ体" pitchFamily="50" charset="-128"/>
                <a:ea typeface="HGP創英角ﾎﾟｯﾌﾟ体" pitchFamily="50" charset="-128"/>
                <a:cs typeface="+mn-cs"/>
              </a:rPr>
              <a:t>じしんで　</a:t>
            </a:r>
            <a:r>
              <a:rPr kumimoji="1" lang="ja-JP" altLang="en-US" sz="3600" b="0" i="0" u="none" strike="noStrike" kern="1200" cap="none" spc="0" normalizeH="0" baseline="0" noProof="0" dirty="0" smtClean="0">
                <a:ln>
                  <a:noFill/>
                </a:ln>
                <a:solidFill>
                  <a:prstClr val="black"/>
                </a:solidFill>
                <a:effectLst/>
                <a:uLnTx/>
                <a:uFillTx/>
                <a:latin typeface="HGP創英角ﾎﾟｯﾌﾟ体" pitchFamily="50" charset="-128"/>
                <a:ea typeface="HGP創英角ﾎﾟｯﾌﾟ体" pitchFamily="50" charset="-128"/>
                <a:cs typeface="+mn-cs"/>
              </a:rPr>
              <a:t>強いゆれ</a:t>
            </a:r>
            <a:r>
              <a:rPr kumimoji="1" lang="ja-JP" altLang="en-US" sz="3600" b="0" i="0" u="none" strike="noStrike" kern="1200" cap="none" spc="0" normalizeH="0" baseline="0" noProof="0" dirty="0" smtClean="0">
                <a:ln>
                  <a:noFill/>
                </a:ln>
                <a:solidFill>
                  <a:prstClr val="black"/>
                </a:solidFill>
                <a:effectLst/>
                <a:uLnTx/>
                <a:uFillTx/>
                <a:latin typeface="HGP創英角ﾎﾟｯﾌﾟ体" pitchFamily="50" charset="-128"/>
                <a:ea typeface="HGP創英角ﾎﾟｯﾌﾟ体" pitchFamily="50" charset="-128"/>
                <a:cs typeface="+mn-cs"/>
              </a:rPr>
              <a:t>　があったらどうする？</a:t>
            </a:r>
            <a:endParaRPr kumimoji="1" lang="ja-JP" altLang="en-US" sz="36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endParaRPr>
          </a:p>
        </p:txBody>
      </p:sp>
    </p:spTree>
    <p:extLst>
      <p:ext uri="{BB962C8B-B14F-4D97-AF65-F5344CB8AC3E}">
        <p14:creationId xmlns:p14="http://schemas.microsoft.com/office/powerpoint/2010/main" val="56191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txBox="1">
            <a:spLocks noChangeArrowheads="1"/>
          </p:cNvSpPr>
          <p:nvPr/>
        </p:nvSpPr>
        <p:spPr bwMode="auto">
          <a:xfrm>
            <a:off x="0" y="1628800"/>
            <a:ext cx="9144000" cy="3384376"/>
          </a:xfrm>
          <a:prstGeom prst="rect">
            <a:avLst/>
          </a:prstGeom>
          <a:gradFill rotWithShape="1">
            <a:gsLst>
              <a:gs pos="0">
                <a:srgbClr val="00FFFF"/>
              </a:gs>
              <a:gs pos="50000">
                <a:srgbClr val="FFFFFF"/>
              </a:gs>
              <a:gs pos="100000">
                <a:srgbClr val="00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ja-JP" altLang="en-US" sz="7200" dirty="0" smtClean="0">
                <a:solidFill>
                  <a:prstClr val="black"/>
                </a:solidFill>
                <a:latin typeface="HGP創英角ﾎﾟｯﾌﾟ体" pitchFamily="50" charset="-128"/>
                <a:ea typeface="HGP創英角ﾎﾟｯﾌﾟ体" pitchFamily="50" charset="-128"/>
              </a:rPr>
              <a:t>じしんの後は何に</a:t>
            </a:r>
            <a:endParaRPr kumimoji="1" lang="en-US" altLang="ja-JP" sz="7200" b="0" i="0" u="none" strike="noStrike" kern="1200" cap="none" spc="0" normalizeH="0" baseline="0" noProof="0" dirty="0" smtClean="0">
              <a:ln>
                <a:noFill/>
              </a:ln>
              <a:solidFill>
                <a:prstClr val="black"/>
              </a:solidFill>
              <a:effectLst/>
              <a:uLnTx/>
              <a:uFillTx/>
              <a:latin typeface="HGP創英角ﾎﾟｯﾌﾟ体" pitchFamily="50" charset="-128"/>
              <a:ea typeface="HGP創英角ﾎﾟｯﾌﾟ体" pitchFamily="50" charset="-128"/>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lang="ja-JP" altLang="en-US" sz="7200" dirty="0">
                <a:solidFill>
                  <a:prstClr val="black"/>
                </a:solidFill>
                <a:latin typeface="HGP創英角ﾎﾟｯﾌﾟ体" pitchFamily="50" charset="-128"/>
                <a:ea typeface="HGP創英角ﾎﾟｯﾌﾟ体" pitchFamily="50" charset="-128"/>
              </a:rPr>
              <a:t>気</a:t>
            </a:r>
            <a:r>
              <a:rPr lang="ja-JP" altLang="en-US" sz="7200" dirty="0" smtClean="0">
                <a:solidFill>
                  <a:prstClr val="black"/>
                </a:solidFill>
                <a:latin typeface="HGP創英角ﾎﾟｯﾌﾟ体" pitchFamily="50" charset="-128"/>
                <a:ea typeface="HGP創英角ﾎﾟｯﾌﾟ体" pitchFamily="50" charset="-128"/>
              </a:rPr>
              <a:t>をつける</a:t>
            </a:r>
            <a:r>
              <a:rPr kumimoji="1" lang="ja-JP" altLang="en-US" sz="7200" b="0" i="0" u="none" strike="noStrike" kern="1200" cap="none" spc="0" normalizeH="0" baseline="0" noProof="0" dirty="0" smtClean="0">
                <a:ln>
                  <a:noFill/>
                </a:ln>
                <a:solidFill>
                  <a:prstClr val="black"/>
                </a:solidFill>
                <a:effectLst/>
                <a:uLnTx/>
                <a:uFillTx/>
                <a:latin typeface="HGP創英角ﾎﾟｯﾌﾟ体" pitchFamily="50" charset="-128"/>
                <a:ea typeface="HGP創英角ﾎﾟｯﾌﾟ体" pitchFamily="50" charset="-128"/>
                <a:cs typeface="+mn-cs"/>
              </a:rPr>
              <a:t>？</a:t>
            </a:r>
            <a:endParaRPr kumimoji="1" lang="ja-JP" altLang="en-US" sz="72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endParaRPr>
          </a:p>
        </p:txBody>
      </p:sp>
    </p:spTree>
    <p:extLst>
      <p:ext uri="{BB962C8B-B14F-4D97-AF65-F5344CB8AC3E}">
        <p14:creationId xmlns:p14="http://schemas.microsoft.com/office/powerpoint/2010/main" val="19376665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95250" y="438150"/>
            <a:ext cx="8953500" cy="5981700"/>
          </a:xfrm>
          <a:prstGeom prst="rect">
            <a:avLst/>
          </a:prstGeom>
        </p:spPr>
      </p:pic>
      <p:sp>
        <p:nvSpPr>
          <p:cNvPr id="3" name="Rectangle 9"/>
          <p:cNvSpPr txBox="1">
            <a:spLocks noChangeArrowheads="1"/>
          </p:cNvSpPr>
          <p:nvPr/>
        </p:nvSpPr>
        <p:spPr bwMode="auto">
          <a:xfrm>
            <a:off x="0" y="0"/>
            <a:ext cx="9144000" cy="765175"/>
          </a:xfrm>
          <a:prstGeom prst="rect">
            <a:avLst/>
          </a:prstGeom>
          <a:gradFill rotWithShape="1">
            <a:gsLst>
              <a:gs pos="0">
                <a:srgbClr val="00FFFF"/>
              </a:gs>
              <a:gs pos="50000">
                <a:srgbClr val="FFFFFF"/>
              </a:gs>
              <a:gs pos="100000">
                <a:srgbClr val="00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ja-JP" altLang="en-US" sz="3600" dirty="0" smtClean="0">
                <a:solidFill>
                  <a:prstClr val="black"/>
                </a:solidFill>
                <a:latin typeface="HGP創英角ﾎﾟｯﾌﾟ体" pitchFamily="50" charset="-128"/>
                <a:ea typeface="HGP創英角ﾎﾟｯﾌﾟ体" pitchFamily="50" charset="-128"/>
              </a:rPr>
              <a:t>大</a:t>
            </a:r>
            <a:r>
              <a:rPr kumimoji="1" lang="ja-JP" altLang="en-US" sz="3600" b="0" i="0" u="none" strike="noStrike" kern="1200" cap="none" spc="0" normalizeH="0" baseline="0" noProof="0" dirty="0" smtClean="0">
                <a:ln>
                  <a:noFill/>
                </a:ln>
                <a:solidFill>
                  <a:prstClr val="black"/>
                </a:solidFill>
                <a:effectLst/>
                <a:uLnTx/>
                <a:uFillTx/>
                <a:latin typeface="HGP創英角ﾎﾟｯﾌﾟ体" pitchFamily="50" charset="-128"/>
                <a:ea typeface="HGP創英角ﾎﾟｯﾌﾟ体" pitchFamily="50" charset="-128"/>
              </a:rPr>
              <a:t>きな　じしん　が　海でおこると？</a:t>
            </a:r>
            <a:endParaRPr kumimoji="1" lang="ja-JP" altLang="en-US" sz="36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endParaRPr>
          </a:p>
        </p:txBody>
      </p:sp>
      <p:sp>
        <p:nvSpPr>
          <p:cNvPr id="4" name="テキスト ボックス 3"/>
          <p:cNvSpPr txBox="1"/>
          <p:nvPr/>
        </p:nvSpPr>
        <p:spPr>
          <a:xfrm>
            <a:off x="467544" y="6237312"/>
            <a:ext cx="2031325"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仙台管区気象台作成「防災紙芝居」より</a:t>
            </a:r>
            <a:endPar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0897481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190500" y="744810"/>
            <a:ext cx="8763000" cy="5924550"/>
          </a:xfrm>
          <a:prstGeom prst="rect">
            <a:avLst/>
          </a:prstGeom>
        </p:spPr>
      </p:pic>
      <p:sp>
        <p:nvSpPr>
          <p:cNvPr id="5" name="テキスト ボックス 4"/>
          <p:cNvSpPr txBox="1"/>
          <p:nvPr/>
        </p:nvSpPr>
        <p:spPr>
          <a:xfrm>
            <a:off x="467544" y="6237312"/>
            <a:ext cx="2031325"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仙台管区気象台作成「防災紙芝居」より</a:t>
            </a:r>
            <a:endPar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テキスト ボックス 1"/>
          <p:cNvSpPr txBox="1"/>
          <p:nvPr/>
        </p:nvSpPr>
        <p:spPr>
          <a:xfrm>
            <a:off x="5292080" y="1844824"/>
            <a:ext cx="1877437" cy="769441"/>
          </a:xfrm>
          <a:prstGeom prst="rect">
            <a:avLst/>
          </a:prstGeom>
          <a:noFill/>
        </p:spPr>
        <p:txBody>
          <a:bodyPr wrap="none" rtlCol="0">
            <a:spAutoFit/>
          </a:bodyPr>
          <a:lstStyle/>
          <a:p>
            <a:r>
              <a:rPr kumimoji="1" lang="ja-JP" altLang="en-US" sz="4400" b="1" dirty="0" smtClean="0">
                <a:solidFill>
                  <a:srgbClr val="FF0000"/>
                </a:solidFill>
                <a:latin typeface="HG丸ｺﾞｼｯｸM-PRO" panose="020F0600000000000000" pitchFamily="50" charset="-128"/>
                <a:ea typeface="HG丸ｺﾞｼｯｸM-PRO" panose="020F0600000000000000" pitchFamily="50" charset="-128"/>
              </a:rPr>
              <a:t>つなみ</a:t>
            </a:r>
            <a:endParaRPr kumimoji="1" lang="en-US" altLang="ja-JP" sz="4400" b="1" dirty="0" smtClean="0">
              <a:solidFill>
                <a:srgbClr val="FF0000"/>
              </a:solidFill>
              <a:latin typeface="HG丸ｺﾞｼｯｸM-PRO" panose="020F0600000000000000" pitchFamily="50" charset="-128"/>
              <a:ea typeface="HG丸ｺﾞｼｯｸM-PRO" panose="020F0600000000000000" pitchFamily="50" charset="-128"/>
            </a:endParaRPr>
          </a:p>
        </p:txBody>
      </p:sp>
      <p:sp>
        <p:nvSpPr>
          <p:cNvPr id="6" name="Rectangle 9"/>
          <p:cNvSpPr txBox="1">
            <a:spLocks noChangeArrowheads="1"/>
          </p:cNvSpPr>
          <p:nvPr/>
        </p:nvSpPr>
        <p:spPr bwMode="auto">
          <a:xfrm>
            <a:off x="0" y="0"/>
            <a:ext cx="9144000" cy="765175"/>
          </a:xfrm>
          <a:prstGeom prst="rect">
            <a:avLst/>
          </a:prstGeom>
          <a:gradFill rotWithShape="1">
            <a:gsLst>
              <a:gs pos="0">
                <a:srgbClr val="00FFFF"/>
              </a:gs>
              <a:gs pos="50000">
                <a:srgbClr val="FFFFFF"/>
              </a:gs>
              <a:gs pos="100000">
                <a:srgbClr val="00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ja-JP" altLang="en-US" sz="3600" dirty="0" smtClean="0">
                <a:solidFill>
                  <a:prstClr val="black"/>
                </a:solidFill>
                <a:latin typeface="HGP創英角ﾎﾟｯﾌﾟ体" pitchFamily="50" charset="-128"/>
                <a:ea typeface="HGP創英角ﾎﾟｯﾌﾟ体" pitchFamily="50" charset="-128"/>
              </a:rPr>
              <a:t>大</a:t>
            </a:r>
            <a:r>
              <a:rPr kumimoji="1" lang="ja-JP" altLang="en-US" sz="3600" b="0" i="0" u="none" strike="noStrike" kern="1200" cap="none" spc="0" normalizeH="0" baseline="0" noProof="0" dirty="0" smtClean="0">
                <a:ln>
                  <a:noFill/>
                </a:ln>
                <a:solidFill>
                  <a:prstClr val="black"/>
                </a:solidFill>
                <a:effectLst/>
                <a:uLnTx/>
                <a:uFillTx/>
                <a:latin typeface="HGP創英角ﾎﾟｯﾌﾟ体" pitchFamily="50" charset="-128"/>
                <a:ea typeface="HGP創英角ﾎﾟｯﾌﾟ体" pitchFamily="50" charset="-128"/>
              </a:rPr>
              <a:t>きな　じしん　が　海でおこると？</a:t>
            </a:r>
            <a:endParaRPr kumimoji="1" lang="ja-JP" altLang="en-US" sz="36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endParaRPr>
          </a:p>
        </p:txBody>
      </p:sp>
    </p:spTree>
    <p:extLst>
      <p:ext uri="{BB962C8B-B14F-4D97-AF65-F5344CB8AC3E}">
        <p14:creationId xmlns:p14="http://schemas.microsoft.com/office/powerpoint/2010/main" val="426827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258638" y="845393"/>
            <a:ext cx="8705850" cy="5895975"/>
          </a:xfrm>
          <a:prstGeom prst="rect">
            <a:avLst/>
          </a:prstGeom>
        </p:spPr>
      </p:pic>
      <p:sp>
        <p:nvSpPr>
          <p:cNvPr id="3" name="Rectangle 9"/>
          <p:cNvSpPr txBox="1">
            <a:spLocks noChangeArrowheads="1"/>
          </p:cNvSpPr>
          <p:nvPr/>
        </p:nvSpPr>
        <p:spPr bwMode="auto">
          <a:xfrm>
            <a:off x="0" y="0"/>
            <a:ext cx="9144000" cy="765175"/>
          </a:xfrm>
          <a:prstGeom prst="rect">
            <a:avLst/>
          </a:prstGeom>
          <a:gradFill rotWithShape="1">
            <a:gsLst>
              <a:gs pos="0">
                <a:srgbClr val="00FFFF"/>
              </a:gs>
              <a:gs pos="50000">
                <a:srgbClr val="FFFFFF"/>
              </a:gs>
              <a:gs pos="100000">
                <a:srgbClr val="00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ja-JP" altLang="en-US" sz="3600" dirty="0" smtClean="0">
                <a:solidFill>
                  <a:prstClr val="black"/>
                </a:solidFill>
                <a:latin typeface="HGP創英角ﾎﾟｯﾌﾟ体" pitchFamily="50" charset="-128"/>
                <a:ea typeface="HGP創英角ﾎﾟｯﾌﾟ体" pitchFamily="50" charset="-128"/>
              </a:rPr>
              <a:t>大</a:t>
            </a:r>
            <a:r>
              <a:rPr kumimoji="1" lang="ja-JP" altLang="en-US" sz="3600" b="0" i="0" u="none" strike="noStrike" kern="1200" cap="none" spc="0" normalizeH="0" baseline="0" noProof="0" dirty="0" smtClean="0">
                <a:ln>
                  <a:noFill/>
                </a:ln>
                <a:solidFill>
                  <a:prstClr val="black"/>
                </a:solidFill>
                <a:effectLst/>
                <a:uLnTx/>
                <a:uFillTx/>
                <a:latin typeface="HGP創英角ﾎﾟｯﾌﾟ体" pitchFamily="50" charset="-128"/>
                <a:ea typeface="HGP創英角ﾎﾟｯﾌﾟ体" pitchFamily="50" charset="-128"/>
              </a:rPr>
              <a:t>きな　じしん　が　海でおこると？</a:t>
            </a:r>
            <a:endParaRPr kumimoji="1" lang="ja-JP" altLang="en-US" sz="36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endParaRPr>
          </a:p>
        </p:txBody>
      </p:sp>
      <p:sp>
        <p:nvSpPr>
          <p:cNvPr id="6" name="テキスト ボックス 5"/>
          <p:cNvSpPr txBox="1"/>
          <p:nvPr/>
        </p:nvSpPr>
        <p:spPr>
          <a:xfrm>
            <a:off x="467544" y="6237312"/>
            <a:ext cx="2031325"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仙台管区気象台作成「防災紙芝居」より</a:t>
            </a:r>
            <a:endPar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4806936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vert="eaVert" wrap="square" rtlCol="0">
        <a:spAutoFit/>
      </a:bodyPr>
      <a:lstStyle>
        <a:defPPr fontAlgn="base">
          <a:lnSpc>
            <a:spcPct val="150000"/>
          </a:lnSpc>
          <a:spcBef>
            <a:spcPct val="0"/>
          </a:spcBef>
          <a:spcAft>
            <a:spcPct val="0"/>
          </a:spcAft>
          <a:defRPr sz="3600" b="1" dirty="0">
            <a:solidFill>
              <a:srgbClr val="000000"/>
            </a:solidFill>
            <a:latin typeface="HG丸ｺﾞｼｯｸM-PRO" pitchFamily="50" charset="-128"/>
            <a:ea typeface="HG丸ｺﾞｼｯｸM-PRO" pitchFamily="50" charset="-128"/>
          </a:defRPr>
        </a:defPPr>
      </a:lstStyle>
    </a:tx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D046D15F0594AD4EB18DC7058A3EEAB3" ma:contentTypeVersion="12" ma:contentTypeDescription="新しいドキュメントを作成します。" ma:contentTypeScope="" ma:versionID="dc5477d85068046f25ae6700bff047a5">
  <xsd:schema xmlns:xsd="http://www.w3.org/2001/XMLSchema" xmlns:xs="http://www.w3.org/2001/XMLSchema" xmlns:p="http://schemas.microsoft.com/office/2006/metadata/properties" xmlns:ns2="b2fc4706-8c3e-485c-afb9-2bb9c52e639e" xmlns:ns3="49049d87-1936-43b8-9355-0871607bc9e0" targetNamespace="http://schemas.microsoft.com/office/2006/metadata/properties" ma:root="true" ma:fieldsID="0e08251318e9eae598dd01f3683b2fee" ns2:_="" ns3:_="">
    <xsd:import namespace="b2fc4706-8c3e-485c-afb9-2bb9c52e639e"/>
    <xsd:import namespace="49049d87-1936-43b8-9355-0871607bc9e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fc4706-8c3e-485c-afb9-2bb9c52e63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9049d87-1936-43b8-9355-0871607bc9e0" elementFormDefault="qualified">
    <xsd:import namespace="http://schemas.microsoft.com/office/2006/documentManagement/types"/>
    <xsd:import namespace="http://schemas.microsoft.com/office/infopath/2007/PartnerControls"/>
    <xsd:element name="SharedWithUsers" ma:index="1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BC2092-0959-4E76-A4EC-5888E80A7BCD}">
  <ds:schemaRefs>
    <ds:schemaRef ds:uri="http://purl.org/dc/terms/"/>
    <ds:schemaRef ds:uri="http://schemas.microsoft.com/office/2006/documentManagement/types"/>
    <ds:schemaRef ds:uri="b2fc4706-8c3e-485c-afb9-2bb9c52e639e"/>
    <ds:schemaRef ds:uri="http://purl.org/dc/elements/1.1/"/>
    <ds:schemaRef ds:uri="49049d87-1936-43b8-9355-0871607bc9e0"/>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005EED04-D7DA-4CBC-84A9-3A3CCE8AA1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fc4706-8c3e-485c-afb9-2bb9c52e639e"/>
    <ds:schemaRef ds:uri="49049d87-1936-43b8-9355-0871607bc9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7FE3421-EFBE-4A06-9F56-EA7D8EA38B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2503</TotalTime>
  <Words>2428</Words>
  <Application>Microsoft Office PowerPoint</Application>
  <PresentationFormat>画面に合わせる (4:3)</PresentationFormat>
  <Paragraphs>262</Paragraphs>
  <Slides>18</Slides>
  <Notes>18</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18</vt:i4>
      </vt:variant>
    </vt:vector>
  </HeadingPairs>
  <TitlesOfParts>
    <vt:vector size="28" baseType="lpstr">
      <vt:lpstr>HGP創英角ﾎﾟｯﾌﾟ体</vt:lpstr>
      <vt:lpstr>HG丸ｺﾞｼｯｸM-PRO</vt:lpstr>
      <vt:lpstr>HG創英角ﾎﾟｯﾌﾟ体</vt:lpstr>
      <vt:lpstr>ＭＳ Ｐゴシック</vt:lpstr>
      <vt:lpstr>ＭＳ ゴシック</vt:lpstr>
      <vt:lpstr>メイリオ</vt:lpstr>
      <vt:lpstr>Arial</vt:lpstr>
      <vt:lpstr>Calibri</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気象庁</cp:lastModifiedBy>
  <cp:revision>81</cp:revision>
  <cp:lastPrinted>2020-12-14T01:08:13Z</cp:lastPrinted>
  <dcterms:created xsi:type="dcterms:W3CDTF">2015-04-10T07:05:52Z</dcterms:created>
  <dcterms:modified xsi:type="dcterms:W3CDTF">2023-03-27T05:30:36Z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0x010100D046D15F0594AD4EB18DC7058A3EEAB3</vt:lpwstr>
  </property>
</Properties>
</file>