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3" r:id="rId5"/>
  </p:sldMasterIdLst>
  <p:notesMasterIdLst>
    <p:notesMasterId r:id="rId23"/>
  </p:notesMasterIdLst>
  <p:sldIdLst>
    <p:sldId id="271" r:id="rId6"/>
    <p:sldId id="322" r:id="rId7"/>
    <p:sldId id="331" r:id="rId8"/>
    <p:sldId id="337" r:id="rId9"/>
    <p:sldId id="374" r:id="rId10"/>
    <p:sldId id="361" r:id="rId11"/>
    <p:sldId id="363" r:id="rId12"/>
    <p:sldId id="364" r:id="rId13"/>
    <p:sldId id="365" r:id="rId14"/>
    <p:sldId id="375" r:id="rId15"/>
    <p:sldId id="368" r:id="rId16"/>
    <p:sldId id="369" r:id="rId17"/>
    <p:sldId id="373" r:id="rId18"/>
    <p:sldId id="372" r:id="rId19"/>
    <p:sldId id="301" r:id="rId20"/>
    <p:sldId id="302" r:id="rId21"/>
    <p:sldId id="323" r:id="rId22"/>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00FFFF"/>
    <a:srgbClr val="CCCCFF"/>
    <a:srgbClr val="00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1E0F19-8B2A-473F-ABB8-7C941E7C76C9}" v="11" dt="2021-02-17T08:05:31.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72759" autoAdjust="0"/>
  </p:normalViewPr>
  <p:slideViewPr>
    <p:cSldViewPr>
      <p:cViewPr varScale="1">
        <p:scale>
          <a:sx n="84" d="100"/>
          <a:sy n="84" d="100"/>
        </p:scale>
        <p:origin x="240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matsu-yack9u5i0jp" userId="S::komatsu-yack9u5i0jp_outlook.com#ext#@terejma.onmicrosoft.com::2cacb7b4-cf5f-458d-8691-750cbe83829d" providerId="AD" clId="Web-{8A1E0F19-8B2A-473F-ABB8-7C941E7C76C9}"/>
    <pc:docChg chg="addSld delSld modSld">
      <pc:chgData name="komatsu-yack9u5i0jp" userId="S::komatsu-yack9u5i0jp_outlook.com#ext#@terejma.onmicrosoft.com::2cacb7b4-cf5f-458d-8691-750cbe83829d" providerId="AD" clId="Web-{8A1E0F19-8B2A-473F-ABB8-7C941E7C76C9}" dt="2021-02-17T08:05:31.590" v="10" actId="14100"/>
      <pc:docMkLst>
        <pc:docMk/>
      </pc:docMkLst>
      <pc:sldChg chg="addSp delSp modSp">
        <pc:chgData name="komatsu-yack9u5i0jp" userId="S::komatsu-yack9u5i0jp_outlook.com#ext#@terejma.onmicrosoft.com::2cacb7b4-cf5f-458d-8691-750cbe83829d" providerId="AD" clId="Web-{8A1E0F19-8B2A-473F-ABB8-7C941E7C76C9}" dt="2021-02-17T08:04:45.261" v="2"/>
        <pc:sldMkLst>
          <pc:docMk/>
          <pc:sldMk cId="2411835061" sldId="328"/>
        </pc:sldMkLst>
        <pc:picChg chg="add del mod">
          <ac:chgData name="komatsu-yack9u5i0jp" userId="S::komatsu-yack9u5i0jp_outlook.com#ext#@terejma.onmicrosoft.com::2cacb7b4-cf5f-458d-8691-750cbe83829d" providerId="AD" clId="Web-{8A1E0F19-8B2A-473F-ABB8-7C941E7C76C9}" dt="2021-02-17T08:04:45.261" v="2"/>
          <ac:picMkLst>
            <pc:docMk/>
            <pc:sldMk cId="2411835061" sldId="328"/>
            <ac:picMk id="14" creationId="{116DC111-E8A2-4A20-AFE6-56FB57FE34AD}"/>
          </ac:picMkLst>
        </pc:picChg>
      </pc:sldChg>
      <pc:sldChg chg="del">
        <pc:chgData name="komatsu-yack9u5i0jp" userId="S::komatsu-yack9u5i0jp_outlook.com#ext#@terejma.onmicrosoft.com::2cacb7b4-cf5f-458d-8691-750cbe83829d" providerId="AD" clId="Web-{8A1E0F19-8B2A-473F-ABB8-7C941E7C76C9}" dt="2021-02-17T08:04:33.214" v="0"/>
        <pc:sldMkLst>
          <pc:docMk/>
          <pc:sldMk cId="427877894" sldId="336"/>
        </pc:sldMkLst>
      </pc:sldChg>
      <pc:sldChg chg="addSp delSp modSp new">
        <pc:chgData name="komatsu-yack9u5i0jp" userId="S::komatsu-yack9u5i0jp_outlook.com#ext#@terejma.onmicrosoft.com::2cacb7b4-cf5f-458d-8691-750cbe83829d" providerId="AD" clId="Web-{8A1E0F19-8B2A-473F-ABB8-7C941E7C76C9}" dt="2021-02-17T08:05:31.590" v="10" actId="14100"/>
        <pc:sldMkLst>
          <pc:docMk/>
          <pc:sldMk cId="1593553133" sldId="374"/>
        </pc:sldMkLst>
        <pc:picChg chg="add del mod">
          <ac:chgData name="komatsu-yack9u5i0jp" userId="S::komatsu-yack9u5i0jp_outlook.com#ext#@terejma.onmicrosoft.com::2cacb7b4-cf5f-458d-8691-750cbe83829d" providerId="AD" clId="Web-{8A1E0F19-8B2A-473F-ABB8-7C941E7C76C9}" dt="2021-02-17T08:05:16.637" v="7"/>
          <ac:picMkLst>
            <pc:docMk/>
            <pc:sldMk cId="1593553133" sldId="374"/>
            <ac:picMk id="2" creationId="{989E5638-AC89-4906-879F-B1981FD2339B}"/>
          </ac:picMkLst>
        </pc:picChg>
        <pc:picChg chg="add mod">
          <ac:chgData name="komatsu-yack9u5i0jp" userId="S::komatsu-yack9u5i0jp_outlook.com#ext#@terejma.onmicrosoft.com::2cacb7b4-cf5f-458d-8691-750cbe83829d" providerId="AD" clId="Web-{8A1E0F19-8B2A-473F-ABB8-7C941E7C76C9}" dt="2021-02-17T08:05:31.590" v="10" actId="14100"/>
          <ac:picMkLst>
            <pc:docMk/>
            <pc:sldMk cId="1593553133" sldId="374"/>
            <ac:picMk id="3" creationId="{ACDABA7D-978A-4C37-A6A9-0F7278BDAA9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0" cy="493316"/>
          </a:xfrm>
          <a:prstGeom prst="rect">
            <a:avLst/>
          </a:prstGeom>
        </p:spPr>
        <p:txBody>
          <a:bodyPr vert="horz" lIns="94843" tIns="47421" rIns="94843" bIns="474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0" cy="493316"/>
          </a:xfrm>
          <a:prstGeom prst="rect">
            <a:avLst/>
          </a:prstGeom>
        </p:spPr>
        <p:txBody>
          <a:bodyPr vert="horz" lIns="94843" tIns="47421" rIns="94843" bIns="47421" rtlCol="0"/>
          <a:lstStyle>
            <a:lvl1pPr algn="r">
              <a:defRPr sz="1200"/>
            </a:lvl1pPr>
          </a:lstStyle>
          <a:p>
            <a:fld id="{7B5FB2E4-DB88-434F-BBCE-1BDA3AA2FD37}" type="datetimeFigureOut">
              <a:rPr kumimoji="1" lang="ja-JP" altLang="en-US" smtClean="0"/>
              <a:t>2023/3/27</a:t>
            </a:fld>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94843" tIns="47421" rIns="94843" bIns="47421"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4843" tIns="47421" rIns="94843" bIns="474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5"/>
            <a:ext cx="2918830" cy="493316"/>
          </a:xfrm>
          <a:prstGeom prst="rect">
            <a:avLst/>
          </a:prstGeom>
        </p:spPr>
        <p:txBody>
          <a:bodyPr vert="horz" lIns="94843" tIns="47421" rIns="94843" bIns="474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5"/>
            <a:ext cx="2918830" cy="493316"/>
          </a:xfrm>
          <a:prstGeom prst="rect">
            <a:avLst/>
          </a:prstGeom>
        </p:spPr>
        <p:txBody>
          <a:bodyPr vert="horz" lIns="94843" tIns="47421" rIns="94843" bIns="47421" rtlCol="0" anchor="b"/>
          <a:lstStyle>
            <a:lvl1pPr algn="r">
              <a:defRPr sz="1200"/>
            </a:lvl1pPr>
          </a:lstStyle>
          <a:p>
            <a:fld id="{B95AD4AD-2E2A-4988-9209-2846F30B8F1F}" type="slidenum">
              <a:rPr kumimoji="1" lang="ja-JP" altLang="en-US" smtClean="0"/>
              <a:t>‹#›</a:t>
            </a:fld>
            <a:endParaRPr kumimoji="1" lang="ja-JP" altLang="en-US"/>
          </a:p>
        </p:txBody>
      </p:sp>
    </p:spTree>
    <p:extLst>
      <p:ext uri="{BB962C8B-B14F-4D97-AF65-F5344CB8AC3E}">
        <p14:creationId xmlns:p14="http://schemas.microsoft.com/office/powerpoint/2010/main" val="41215573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０分（０分）経過　　（）内は累計</a:t>
            </a:r>
            <a:endParaRPr kumimoji="1" lang="en-US" altLang="ja-JP" sz="1200" dirty="0" smtClean="0"/>
          </a:p>
          <a:p>
            <a:endParaRPr kumimoji="1" lang="en-US" altLang="ja-JP" sz="1200" dirty="0" smtClean="0"/>
          </a:p>
          <a:p>
            <a:r>
              <a:rPr kumimoji="1" lang="ja-JP" altLang="en-US" sz="1200" dirty="0" smtClean="0"/>
              <a:t>（講義が始まるまで映しておいてください。）</a:t>
            </a:r>
            <a:endParaRPr kumimoji="1" lang="en-US" altLang="ja-JP" sz="1200" dirty="0" smtClean="0"/>
          </a:p>
          <a:p>
            <a:r>
              <a:rPr kumimoji="1" lang="ja-JP" altLang="en-US" sz="1200" dirty="0" smtClean="0"/>
              <a:t>（</a:t>
            </a:r>
            <a:r>
              <a:rPr kumimoji="1" lang="en-US" altLang="ja-JP" sz="1200" dirty="0" smtClean="0"/>
              <a:t>※</a:t>
            </a:r>
            <a:r>
              <a:rPr kumimoji="1" lang="ja-JP" altLang="en-US" sz="1200" dirty="0" smtClean="0"/>
              <a:t>各スライドの〇〇となっている箇所は地域や学校に合わせて編集してください。）</a:t>
            </a: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1" dirty="0" smtClean="0">
                <a:latin typeface="ＭＳ ゴシック" panose="020B0609070205080204" pitchFamily="49" charset="-128"/>
                <a:ea typeface="ＭＳ ゴシック" panose="020B0609070205080204" pitchFamily="49" charset="-128"/>
              </a:rPr>
              <a:t>（</a:t>
            </a:r>
            <a:r>
              <a:rPr lang="en-US" altLang="ja-JP" sz="1200" i="1" dirty="0" smtClean="0">
                <a:latin typeface="ＭＳ ゴシック" panose="020B0609070205080204" pitchFamily="49" charset="-128"/>
                <a:ea typeface="ＭＳ ゴシック" panose="020B0609070205080204" pitchFamily="49" charset="-128"/>
              </a:rPr>
              <a:t>※</a:t>
            </a:r>
            <a:r>
              <a:rPr lang="ja-JP" altLang="en-US" sz="1200" i="1" dirty="0" smtClean="0">
                <a:latin typeface="ＭＳ ゴシック" panose="020B0609070205080204" pitchFamily="49" charset="-128"/>
                <a:ea typeface="ＭＳ ゴシック" panose="020B0609070205080204" pitchFamily="49" charset="-128"/>
              </a:rPr>
              <a:t>（☆クリック）は画面をクリックしてパワーポイントのアニメーションを動かしていただく場面です。）</a:t>
            </a:r>
            <a:endParaRPr kumimoji="1" lang="en-US" altLang="ja-JP" sz="1200" dirty="0" smtClean="0"/>
          </a:p>
          <a:p>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今日</a:t>
            </a:r>
            <a:r>
              <a:rPr kumimoji="1" lang="ja-JP" altLang="en-US" dirty="0">
                <a:latin typeface="ＭＳ ゴシック" panose="020B0609070205080204" pitchFamily="49" charset="-128"/>
                <a:ea typeface="ＭＳ ゴシック" panose="020B0609070205080204" pitchFamily="49" charset="-128"/>
              </a:rPr>
              <a:t>は、地震や津波から命を守るために、という題名でお話をします。</a:t>
            </a:r>
            <a:endParaRPr kumimoji="1" lang="en-US" altLang="ja-JP" dirty="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みなさん</a:t>
            </a:r>
            <a:r>
              <a:rPr lang="ja-JP" altLang="en-US" sz="1200" dirty="0">
                <a:latin typeface="ＭＳ ゴシック" panose="020B0609070205080204" pitchFamily="49" charset="-128"/>
                <a:ea typeface="ＭＳ ゴシック" panose="020B0609070205080204" pitchFamily="49" charset="-128"/>
              </a:rPr>
              <a:t>、今まで地震にあったことはありますか？</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（自由に答えてもらえればよい。）</a:t>
            </a:r>
            <a:endParaRPr lang="en-US" altLang="ja-JP" sz="1200" dirty="0" smtClean="0">
              <a:latin typeface="ＭＳ ゴシック" panose="020B0609070205080204" pitchFamily="49" charset="-128"/>
              <a:ea typeface="ＭＳ ゴシック" panose="020B0609070205080204" pitchFamily="49" charset="-128"/>
            </a:endParaRPr>
          </a:p>
          <a:p>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この近くだと、</a:t>
            </a:r>
            <a:r>
              <a:rPr lang="en-US" altLang="ja-JP" sz="1200" dirty="0" smtClean="0">
                <a:latin typeface="ＭＳ ゴシック" panose="020B0609070205080204" pitchFamily="49" charset="-128"/>
                <a:ea typeface="ＭＳ ゴシック" panose="020B0609070205080204" pitchFamily="49" charset="-128"/>
              </a:rPr>
              <a:t>2018</a:t>
            </a:r>
            <a:r>
              <a:rPr lang="ja-JP" altLang="en-US" sz="1200" dirty="0" smtClean="0">
                <a:latin typeface="ＭＳ ゴシック" panose="020B0609070205080204" pitchFamily="49" charset="-128"/>
                <a:ea typeface="ＭＳ ゴシック" panose="020B0609070205080204" pitchFamily="49" charset="-128"/>
              </a:rPr>
              <a:t>年に大阪の北の方で大きな地震がありました。地震が起きたところの近くでは、立っているのが難しいほど大きく揺れました。</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日本はとても地震が多い国です。あのくらい大きな地震が、いつどこで起きてもおかしくありません。今、私たちがいる街でも起きるかもしれません。</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なので、今日はどうやって自分たちを守ったら良いのかを学びます。</a:t>
            </a:r>
            <a:endParaRPr lang="en-US" altLang="ja-JP" sz="1200" dirty="0" smtClean="0">
              <a:latin typeface="ＭＳ ゴシック" panose="020B0609070205080204" pitchFamily="49" charset="-128"/>
              <a:ea typeface="ＭＳ ゴシック" panose="020B0609070205080204" pitchFamily="49" charset="-128"/>
            </a:endParaRPr>
          </a:p>
          <a:p>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ＭＳ ゴシック" panose="020B0609070205080204" pitchFamily="49" charset="-128"/>
                <a:ea typeface="ＭＳ ゴシック" panose="020B0609070205080204" pitchFamily="49" charset="-128"/>
              </a:rPr>
              <a:t>（補足：</a:t>
            </a:r>
            <a:r>
              <a:rPr lang="en-US" altLang="ja-JP" sz="1200" dirty="0" smtClean="0">
                <a:latin typeface="ＭＳ ゴシック" panose="020B0609070205080204" pitchFamily="49" charset="-128"/>
                <a:ea typeface="ＭＳ ゴシック" panose="020B0609070205080204" pitchFamily="49" charset="-128"/>
              </a:rPr>
              <a:t>2018</a:t>
            </a:r>
            <a:r>
              <a:rPr lang="ja-JP" altLang="en-US" sz="1200" dirty="0" smtClean="0">
                <a:latin typeface="ＭＳ ゴシック" panose="020B0609070205080204" pitchFamily="49" charset="-128"/>
                <a:ea typeface="ＭＳ ゴシック" panose="020B0609070205080204" pitchFamily="49" charset="-128"/>
              </a:rPr>
              <a:t>年</a:t>
            </a:r>
            <a:r>
              <a:rPr lang="en-US" altLang="ja-JP" sz="1200" dirty="0" smtClean="0">
                <a:latin typeface="ＭＳ ゴシック" panose="020B0609070205080204" pitchFamily="49" charset="-128"/>
                <a:ea typeface="ＭＳ ゴシック" panose="020B0609070205080204" pitchFamily="49" charset="-128"/>
              </a:rPr>
              <a:t>6</a:t>
            </a:r>
            <a:r>
              <a:rPr lang="ja-JP" altLang="en-US" sz="1200" dirty="0" smtClean="0">
                <a:latin typeface="ＭＳ ゴシック" panose="020B0609070205080204" pitchFamily="49" charset="-128"/>
                <a:ea typeface="ＭＳ ゴシック" panose="020B0609070205080204" pitchFamily="49" charset="-128"/>
              </a:rPr>
              <a:t>月</a:t>
            </a:r>
            <a:r>
              <a:rPr lang="en-US" altLang="ja-JP" sz="1200" dirty="0" smtClean="0">
                <a:latin typeface="ＭＳ ゴシック" panose="020B0609070205080204" pitchFamily="49" charset="-128"/>
                <a:ea typeface="ＭＳ ゴシック" panose="020B0609070205080204" pitchFamily="49" charset="-128"/>
              </a:rPr>
              <a:t>18</a:t>
            </a:r>
            <a:r>
              <a:rPr lang="ja-JP" altLang="en-US" sz="1200" dirty="0" smtClean="0">
                <a:latin typeface="ＭＳ ゴシック" panose="020B0609070205080204" pitchFamily="49" charset="-128"/>
                <a:ea typeface="ＭＳ ゴシック" panose="020B0609070205080204" pitchFamily="49" charset="-128"/>
              </a:rPr>
              <a:t>日　大阪府北部の地震　マグニチュード</a:t>
            </a:r>
            <a:r>
              <a:rPr lang="en-US" altLang="ja-JP" sz="1200" dirty="0" smtClean="0">
                <a:latin typeface="ＭＳ ゴシック" panose="020B0609070205080204" pitchFamily="49" charset="-128"/>
                <a:ea typeface="ＭＳ ゴシック" panose="020B0609070205080204" pitchFamily="49" charset="-128"/>
              </a:rPr>
              <a:t>6.1</a:t>
            </a:r>
            <a:r>
              <a:rPr lang="ja-JP" altLang="en-US" sz="1200" dirty="0" smtClean="0">
                <a:latin typeface="ＭＳ ゴシック" panose="020B0609070205080204" pitchFamily="49" charset="-128"/>
                <a:ea typeface="ＭＳ ゴシック" panose="020B0609070205080204" pitchFamily="49" charset="-128"/>
              </a:rPr>
              <a:t>　最大震度</a:t>
            </a:r>
            <a:r>
              <a:rPr lang="en-US" altLang="ja-JP" sz="1200" dirty="0" smtClean="0">
                <a:latin typeface="ＭＳ ゴシック" panose="020B0609070205080204" pitchFamily="49" charset="-128"/>
                <a:ea typeface="ＭＳ ゴシック" panose="020B0609070205080204" pitchFamily="49" charset="-128"/>
              </a:rPr>
              <a:t>6</a:t>
            </a:r>
            <a:r>
              <a:rPr lang="ja-JP" altLang="en-US" sz="1200" dirty="0" smtClean="0">
                <a:latin typeface="ＭＳ ゴシック" panose="020B0609070205080204" pitchFamily="49" charset="-128"/>
                <a:ea typeface="ＭＳ ゴシック" panose="020B0609070205080204" pitchFamily="49" charset="-128"/>
              </a:rPr>
              <a:t>弱）</a:t>
            </a:r>
            <a:endParaRPr lang="en-US" altLang="ja-JP" sz="12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DC8D06B-BB38-41B1-B600-852588E74BEE}"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413201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dirty="0" smtClean="0"/>
              <a:t>3</a:t>
            </a:r>
            <a:r>
              <a:rPr kumimoji="1" lang="ja-JP" altLang="en-US" dirty="0" smtClean="0"/>
              <a:t>分（</a:t>
            </a:r>
            <a:r>
              <a:rPr kumimoji="1" lang="en-US" altLang="ja-JP" dirty="0" smtClean="0"/>
              <a:t>23</a:t>
            </a:r>
            <a:r>
              <a:rPr kumimoji="1" lang="ja-JP" altLang="en-US" dirty="0" smtClean="0"/>
              <a:t>分）経過</a:t>
            </a:r>
            <a:endParaRPr kumimoji="1" lang="en-US" altLang="ja-JP" dirty="0" smtClean="0"/>
          </a:p>
          <a:p>
            <a:endParaRPr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この</a:t>
            </a:r>
            <a:r>
              <a:rPr kumimoji="1" lang="en-US" altLang="ja-JP" dirty="0" smtClean="0">
                <a:latin typeface="ＭＳ ゴシック" panose="020B0609070205080204" pitchFamily="49" charset="-128"/>
                <a:ea typeface="ＭＳ ゴシック" panose="020B0609070205080204" pitchFamily="49" charset="-128"/>
              </a:rPr>
              <a:t>3</a:t>
            </a:r>
            <a:r>
              <a:rPr kumimoji="1" lang="ja-JP" altLang="en-US" dirty="0" err="1" smtClean="0">
                <a:latin typeface="ＭＳ ゴシック" panose="020B0609070205080204" pitchFamily="49" charset="-128"/>
                <a:ea typeface="ＭＳ ゴシック" panose="020B0609070205080204" pitchFamily="49" charset="-128"/>
              </a:rPr>
              <a:t>つで</a:t>
            </a:r>
            <a:r>
              <a:rPr kumimoji="1" lang="ja-JP" altLang="en-US" dirty="0" smtClean="0">
                <a:latin typeface="ＭＳ ゴシック" panose="020B0609070205080204" pitchFamily="49" charset="-128"/>
                <a:ea typeface="ＭＳ ゴシック" panose="020B0609070205080204" pitchFamily="49" charset="-128"/>
              </a:rPr>
              <a:t>したね。</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baseline="0" dirty="0" smtClean="0">
                <a:latin typeface="ＭＳ ゴシック" panose="020B0609070205080204" pitchFamily="49" charset="-128"/>
                <a:ea typeface="ＭＳ ゴシック" panose="020B0609070205080204" pitchFamily="49" charset="-128"/>
              </a:rPr>
              <a:t>みなさん</a:t>
            </a:r>
            <a:r>
              <a:rPr kumimoji="1" lang="ja-JP" altLang="en-US" baseline="0" dirty="0" smtClean="0">
                <a:latin typeface="ＭＳ ゴシック" panose="020B0609070205080204" pitchFamily="49" charset="-128"/>
                <a:ea typeface="ＭＳ ゴシック" panose="020B0609070205080204" pitchFamily="49" charset="-128"/>
              </a:rPr>
              <a:t>、ぜひ</a:t>
            </a:r>
            <a:r>
              <a:rPr kumimoji="1" lang="ja-JP" altLang="en-US" baseline="0" dirty="0" smtClean="0">
                <a:latin typeface="ＭＳ ゴシック" panose="020B0609070205080204" pitchFamily="49" charset="-128"/>
                <a:ea typeface="ＭＳ ゴシック" panose="020B0609070205080204" pitchFamily="49" charset="-128"/>
              </a:rPr>
              <a:t>お家の人にも教えてあげてください。</a:t>
            </a:r>
            <a:endParaRPr kumimoji="1" lang="en-US" altLang="ja-JP" baseline="0"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では、最後に津波クイズに挑戦です。今日学んだことも出てくるので</a:t>
            </a:r>
            <a:r>
              <a:rPr lang="ja-JP" altLang="en-US" dirty="0" smtClean="0">
                <a:latin typeface="ＭＳ ゴシック" panose="020B0609070205080204" pitchFamily="49" charset="-128"/>
                <a:ea typeface="ＭＳ ゴシック" panose="020B0609070205080204" pitchFamily="49" charset="-128"/>
              </a:rPr>
              <a:t>、思い出しながら</a:t>
            </a:r>
            <a:r>
              <a:rPr lang="ja-JP" altLang="en-US" dirty="0" smtClean="0">
                <a:latin typeface="ＭＳ ゴシック" panose="020B0609070205080204" pitchFamily="49" charset="-128"/>
                <a:ea typeface="ＭＳ ゴシック" panose="020B0609070205080204" pitchFamily="49" charset="-128"/>
              </a:rPr>
              <a:t>答えてみましょう。</a:t>
            </a:r>
            <a:endParaRPr lang="en-US" altLang="ja-JP" dirty="0">
              <a:latin typeface="ＭＳ ゴシック" panose="020B0609070205080204" pitchFamily="49" charset="-128"/>
              <a:ea typeface="ＭＳ ゴシック" panose="020B0609070205080204" pitchFamily="49" charset="-128"/>
            </a:endParaRPr>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011D34-23AF-48C2-B5CF-3D447EB3916A}"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8589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a:t>
            </a:r>
            <a:r>
              <a:rPr kumimoji="1" lang="ja-JP" altLang="en-US" dirty="0" smtClean="0"/>
              <a:t>分（</a:t>
            </a:r>
            <a:r>
              <a:rPr kumimoji="1" lang="en-US" altLang="ja-JP" dirty="0" smtClean="0"/>
              <a:t>24</a:t>
            </a:r>
            <a:r>
              <a:rPr kumimoji="1" lang="ja-JP" altLang="en-US" dirty="0" smtClean="0"/>
              <a:t>分）経過</a:t>
            </a:r>
            <a:endParaRPr kumimoji="1" lang="en-US" altLang="ja-JP" dirty="0" smtClean="0"/>
          </a:p>
          <a:p>
            <a:pPr defTabSz="946781">
              <a:spcBef>
                <a:spcPct val="0"/>
              </a:spcBef>
            </a:pPr>
            <a:endParaRPr lang="en-US" altLang="ja-JP" dirty="0" smtClean="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第１問、</a:t>
            </a:r>
            <a:r>
              <a:rPr lang="ja-JP" altLang="en-US" dirty="0">
                <a:latin typeface="ＭＳ ゴシック" panose="020B0609070205080204" pitchFamily="49" charset="-128"/>
                <a:ea typeface="ＭＳ ゴシック" panose="020B0609070205080204" pitchFamily="49" charset="-128"/>
              </a:rPr>
              <a:t>津波は、普通の波と同じくらいの力である。</a:t>
            </a:r>
            <a:r>
              <a:rPr lang="ja-JP" altLang="en-US" dirty="0" smtClean="0">
                <a:latin typeface="ＭＳ ゴシック" panose="020B0609070205080204" pitchFamily="49" charset="-128"/>
                <a:ea typeface="ＭＳ ゴシック" panose="020B0609070205080204" pitchFamily="49" charset="-128"/>
              </a:rPr>
              <a:t>○か</a:t>
            </a:r>
            <a:r>
              <a:rPr lang="en-US" altLang="ja-JP" dirty="0" smtClean="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か</a:t>
            </a:r>
            <a:r>
              <a:rPr lang="ja-JP" altLang="en-US" dirty="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普通</a:t>
            </a:r>
            <a:r>
              <a:rPr lang="ja-JP" altLang="en-US" dirty="0">
                <a:latin typeface="ＭＳ ゴシック" panose="020B0609070205080204" pitchFamily="49" charset="-128"/>
                <a:ea typeface="ＭＳ ゴシック" panose="020B0609070205080204" pitchFamily="49" charset="-128"/>
              </a:rPr>
              <a:t>の波というのは、海に行くといつも見ることができる波のことです。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例えば</a:t>
            </a:r>
            <a:r>
              <a:rPr lang="ja-JP" altLang="en-US" dirty="0">
                <a:latin typeface="ＭＳ ゴシック" panose="020B0609070205080204" pitchFamily="49" charset="-128"/>
                <a:ea typeface="ＭＳ ゴシック" panose="020B0609070205080204" pitchFamily="49" charset="-128"/>
              </a:rPr>
              <a:t>、皆さん、</a:t>
            </a:r>
            <a:r>
              <a:rPr lang="en-US" altLang="ja-JP" dirty="0">
                <a:latin typeface="ＭＳ ゴシック" panose="020B0609070205080204" pitchFamily="49" charset="-128"/>
                <a:ea typeface="ＭＳ ゴシック" panose="020B0609070205080204" pitchFamily="49" charset="-128"/>
              </a:rPr>
              <a:t>1</a:t>
            </a:r>
            <a:r>
              <a:rPr lang="ja-JP" altLang="en-US" dirty="0">
                <a:latin typeface="ＭＳ ゴシック" panose="020B0609070205080204" pitchFamily="49" charset="-128"/>
                <a:ea typeface="ＭＳ ゴシック" panose="020B0609070205080204" pitchFamily="49" charset="-128"/>
              </a:rPr>
              <a:t>メートルの高さの津波と、</a:t>
            </a:r>
            <a:r>
              <a:rPr lang="en-US" altLang="ja-JP" dirty="0">
                <a:latin typeface="ＭＳ ゴシック" panose="020B0609070205080204" pitchFamily="49" charset="-128"/>
                <a:ea typeface="ＭＳ ゴシック" panose="020B0609070205080204" pitchFamily="49" charset="-128"/>
              </a:rPr>
              <a:t>1</a:t>
            </a:r>
            <a:r>
              <a:rPr lang="ja-JP" altLang="en-US" dirty="0">
                <a:latin typeface="ＭＳ ゴシック" panose="020B0609070205080204" pitchFamily="49" charset="-128"/>
                <a:ea typeface="ＭＳ ゴシック" panose="020B0609070205080204" pitchFamily="49" charset="-128"/>
              </a:rPr>
              <a:t>メートルの高さの波、同じくらい危ないと思いますか？</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だと思う人？　</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だと思う人？</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クリック</a:t>
            </a:r>
            <a:r>
              <a:rPr lang="ja-JP" altLang="en-US" dirty="0">
                <a:latin typeface="ＭＳ ゴシック" panose="020B0609070205080204" pitchFamily="49" charset="-128"/>
                <a:ea typeface="ＭＳ ゴシック" panose="020B0609070205080204" pitchFamily="49" charset="-128"/>
              </a:rPr>
              <a:t>）答えは</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です</a:t>
            </a:r>
            <a:r>
              <a:rPr lang="ja-JP" altLang="en-US" dirty="0" smtClean="0">
                <a:latin typeface="ＭＳ ゴシック" panose="020B0609070205080204" pitchFamily="49" charset="-128"/>
                <a:ea typeface="ＭＳ ゴシック" panose="020B0609070205080204" pitchFamily="49" charset="-128"/>
              </a:rPr>
              <a:t>。</a:t>
            </a:r>
            <a:endParaRPr lang="en-US" altLang="ja-JP" dirty="0" smtClean="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津波は普通の波よりもとっても危ないです。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津波</a:t>
            </a:r>
            <a:r>
              <a:rPr lang="ja-JP" altLang="en-US" dirty="0" smtClean="0">
                <a:latin typeface="ＭＳ ゴシック" panose="020B0609070205080204" pitchFamily="49" charset="-128"/>
                <a:ea typeface="ＭＳ ゴシック" panose="020B0609070205080204" pitchFamily="49" charset="-128"/>
              </a:rPr>
              <a:t>と普通の</a:t>
            </a:r>
            <a:r>
              <a:rPr lang="ja-JP" altLang="en-US" dirty="0">
                <a:latin typeface="ＭＳ ゴシック" panose="020B0609070205080204" pitchFamily="49" charset="-128"/>
                <a:ea typeface="ＭＳ ゴシック" panose="020B0609070205080204" pitchFamily="49" charset="-128"/>
              </a:rPr>
              <a:t>波の違いを見てみましょう</a:t>
            </a:r>
            <a:r>
              <a:rPr lang="ja-JP" altLang="en-US" dirty="0" smtClean="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11</a:t>
            </a:fld>
            <a:endParaRPr kumimoji="1" lang="ja-JP" altLang="en-US"/>
          </a:p>
        </p:txBody>
      </p:sp>
    </p:spTree>
    <p:extLst>
      <p:ext uri="{BB962C8B-B14F-4D97-AF65-F5344CB8AC3E}">
        <p14:creationId xmlns:p14="http://schemas.microsoft.com/office/powerpoint/2010/main" val="1542295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a:t>
            </a:r>
            <a:r>
              <a:rPr kumimoji="1" lang="ja-JP" altLang="en-US" dirty="0" smtClean="0"/>
              <a:t>分（</a:t>
            </a:r>
            <a:r>
              <a:rPr kumimoji="1" lang="en-US" altLang="ja-JP" dirty="0" smtClean="0"/>
              <a:t>25</a:t>
            </a:r>
            <a:r>
              <a:rPr kumimoji="1" lang="ja-JP" altLang="en-US" dirty="0" smtClean="0"/>
              <a:t>分）経過</a:t>
            </a:r>
            <a:endParaRPr kumimoji="1" lang="en-US" altLang="ja-JP" dirty="0" smtClean="0"/>
          </a:p>
          <a:p>
            <a:pPr defTabSz="946781">
              <a:spcBef>
                <a:spcPct val="0"/>
              </a:spcBef>
            </a:pP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kumimoji="1" lang="ja-JP" altLang="en-US" dirty="0" smtClean="0">
                <a:latin typeface="+mn-ea"/>
                <a:ea typeface="+mn-ea"/>
              </a:rPr>
              <a:t>（☆画像クリック で動画開始）</a:t>
            </a:r>
            <a:endParaRPr kumimoji="1" lang="en-US" altLang="ja-JP" dirty="0" smtClean="0">
              <a:latin typeface="+mn-ea"/>
              <a:ea typeface="+mn-ea"/>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上</a:t>
            </a:r>
            <a:r>
              <a:rPr lang="ja-JP" altLang="en-US" dirty="0">
                <a:latin typeface="ＭＳ ゴシック" panose="020B0609070205080204" pitchFamily="49" charset="-128"/>
                <a:ea typeface="ＭＳ ゴシック" panose="020B0609070205080204" pitchFamily="49" charset="-128"/>
              </a:rPr>
              <a:t>が津波、下が寄せては返す普通の波です。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津波</a:t>
            </a:r>
            <a:r>
              <a:rPr lang="ja-JP" altLang="en-US" dirty="0">
                <a:latin typeface="ＭＳ ゴシック" panose="020B0609070205080204" pitchFamily="49" charset="-128"/>
                <a:ea typeface="ＭＳ ゴシック" panose="020B0609070205080204" pitchFamily="49" charset="-128"/>
              </a:rPr>
              <a:t>の方が、ひとつの波が長くて分厚く、力もとても強いです。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人</a:t>
            </a:r>
            <a:r>
              <a:rPr lang="ja-JP" altLang="en-US" dirty="0">
                <a:latin typeface="ＭＳ ゴシック" panose="020B0609070205080204" pitchFamily="49" charset="-128"/>
                <a:ea typeface="ＭＳ ゴシック" panose="020B0609070205080204" pitchFamily="49" charset="-128"/>
              </a:rPr>
              <a:t>や車や家などを押し流してしまいます。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皆さん</a:t>
            </a:r>
            <a:r>
              <a:rPr lang="ja-JP" altLang="en-US" dirty="0">
                <a:latin typeface="ＭＳ ゴシック" panose="020B0609070205080204" pitchFamily="49" charset="-128"/>
                <a:ea typeface="ＭＳ ゴシック" panose="020B0609070205080204" pitchFamily="49" charset="-128"/>
              </a:rPr>
              <a:t>の中で、東日本大震災の津波の映像を見たことがある人はいますか？</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波と</a:t>
            </a:r>
            <a:r>
              <a:rPr lang="ja-JP" altLang="en-US" dirty="0">
                <a:latin typeface="ＭＳ ゴシック" panose="020B0609070205080204" pitchFamily="49" charset="-128"/>
                <a:ea typeface="ＭＳ ゴシック" panose="020B0609070205080204" pitchFamily="49" charset="-128"/>
              </a:rPr>
              <a:t>いうよりは、海の水の高さがどんどん上がったり、逆に下がったりするようなイメージです。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雨</a:t>
            </a:r>
            <a:r>
              <a:rPr lang="ja-JP" altLang="en-US" dirty="0">
                <a:latin typeface="ＭＳ ゴシック" panose="020B0609070205080204" pitchFamily="49" charset="-128"/>
                <a:ea typeface="ＭＳ ゴシック" panose="020B0609070205080204" pitchFamily="49" charset="-128"/>
              </a:rPr>
              <a:t>による洪水の時よりも、もっともっとたくさんの水が入ってきて、とても怖いものです。</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なの</a:t>
            </a:r>
            <a:r>
              <a:rPr lang="ja-JP" altLang="en-US" dirty="0">
                <a:latin typeface="ＭＳ ゴシック" panose="020B0609070205080204" pitchFamily="49" charset="-128"/>
                <a:ea typeface="ＭＳ ゴシック" panose="020B0609070205080204" pitchFamily="49" charset="-128"/>
              </a:rPr>
              <a:t>で、すぐに逃げましょう</a:t>
            </a:r>
            <a:r>
              <a:rPr lang="ja-JP" altLang="en-US" dirty="0" smtClean="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12</a:t>
            </a:fld>
            <a:endParaRPr kumimoji="1" lang="ja-JP" altLang="en-US"/>
          </a:p>
        </p:txBody>
      </p:sp>
    </p:spTree>
    <p:extLst>
      <p:ext uri="{BB962C8B-B14F-4D97-AF65-F5344CB8AC3E}">
        <p14:creationId xmlns:p14="http://schemas.microsoft.com/office/powerpoint/2010/main" val="2611604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en-US" altLang="ja-JP" dirty="0" smtClean="0"/>
              <a:t>1</a:t>
            </a:r>
            <a:r>
              <a:rPr kumimoji="1" lang="ja-JP" altLang="en-US" dirty="0" smtClean="0"/>
              <a:t>分（</a:t>
            </a:r>
            <a:r>
              <a:rPr kumimoji="1" lang="en-US" altLang="ja-JP" dirty="0" smtClean="0"/>
              <a:t>26</a:t>
            </a:r>
            <a:r>
              <a:rPr kumimoji="1" lang="ja-JP" altLang="en-US" dirty="0" smtClean="0"/>
              <a:t>分）経過</a:t>
            </a:r>
            <a:endParaRPr kumimoji="1" lang="en-US" altLang="ja-JP" dirty="0" smtClean="0"/>
          </a:p>
          <a:p>
            <a:pPr defTabSz="946781">
              <a:spcBef>
                <a:spcPct val="0"/>
              </a:spcBef>
            </a:pP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第２問</a:t>
            </a:r>
            <a:r>
              <a:rPr lang="ja-JP" altLang="en-US" dirty="0" smtClean="0">
                <a:latin typeface="ＭＳ ゴシック" panose="020B0609070205080204" pitchFamily="49" charset="-128"/>
                <a:ea typeface="ＭＳ ゴシック" panose="020B0609070205080204" pitchFamily="49" charset="-128"/>
              </a:rPr>
              <a:t>、膝くらい</a:t>
            </a:r>
            <a:r>
              <a:rPr lang="ja-JP" altLang="en-US" dirty="0">
                <a:latin typeface="ＭＳ ゴシック" panose="020B0609070205080204" pitchFamily="49" charset="-128"/>
                <a:ea typeface="ＭＳ ゴシック" panose="020B0609070205080204" pitchFamily="49" charset="-128"/>
              </a:rPr>
              <a:t>の高さの津波がきたら、みんな立っていられるでしょうか</a:t>
            </a:r>
            <a:r>
              <a:rPr lang="ja-JP" altLang="en-US" dirty="0" smtClean="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pPr>
            <a:r>
              <a:rPr lang="ja-JP" altLang="en-US" dirty="0" smtClean="0">
                <a:latin typeface="ＭＳ ゴシック" panose="020B0609070205080204" pitchFamily="49" charset="-128"/>
                <a:ea typeface="ＭＳ ゴシック" panose="020B0609070205080204" pitchFamily="49" charset="-128"/>
              </a:rPr>
              <a:t>①</a:t>
            </a:r>
            <a:r>
              <a:rPr lang="ja-JP" altLang="en-US" dirty="0">
                <a:latin typeface="ＭＳ ゴシック" panose="020B0609070205080204" pitchFamily="49" charset="-128"/>
                <a:ea typeface="ＭＳ ゴシック" panose="020B0609070205080204" pitchFamily="49" charset="-128"/>
              </a:rPr>
              <a:t>だと思う人。②だと思う人。③だと思う人。</a:t>
            </a:r>
            <a:endParaRPr lang="en-US" altLang="ja-JP" dirty="0">
              <a:latin typeface="ＭＳ ゴシック" panose="020B0609070205080204" pitchFamily="49" charset="-128"/>
              <a:ea typeface="ＭＳ ゴシック" panose="020B0609070205080204" pitchFamily="49" charset="-128"/>
            </a:endParaRPr>
          </a:p>
          <a:p>
            <a:pPr defTabSz="946781">
              <a:spcBef>
                <a:spcPct val="0"/>
              </a:spcBef>
              <a:defRPr/>
            </a:pPr>
            <a:endParaRPr lang="en-US" altLang="ja-JP" dirty="0">
              <a:latin typeface="ＭＳ ゴシック" panose="020B0609070205080204" pitchFamily="49" charset="-128"/>
              <a:ea typeface="ＭＳ ゴシック" panose="020B0609070205080204" pitchFamily="49" charset="-128"/>
            </a:endParaRPr>
          </a:p>
          <a:p>
            <a:pPr marL="0" marR="0" lvl="0" indent="0" algn="l" defTabSz="946781" rtl="0" eaLnBrk="1" fontAlgn="auto" latinLnBrk="0" hangingPunct="1">
              <a:lnSpc>
                <a:spcPct val="100000"/>
              </a:lnSpc>
              <a:spcBef>
                <a:spcPct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（☆クリック）</a:t>
            </a:r>
            <a:endParaRPr lang="en-US" altLang="ja-JP" dirty="0" smtClean="0">
              <a:latin typeface="ＭＳ ゴシック" panose="020B0609070205080204" pitchFamily="49" charset="-128"/>
              <a:ea typeface="ＭＳ ゴシック" panose="020B0609070205080204" pitchFamily="49" charset="-128"/>
            </a:endParaRPr>
          </a:p>
          <a:p>
            <a:pPr defTabSz="946781">
              <a:spcBef>
                <a:spcPct val="0"/>
              </a:spcBef>
              <a:defRPr/>
            </a:pPr>
            <a:r>
              <a:rPr lang="ja-JP" altLang="en-US" dirty="0" smtClean="0">
                <a:latin typeface="ＭＳ ゴシック" panose="020B0609070205080204" pitchFamily="49" charset="-128"/>
                <a:ea typeface="ＭＳ ゴシック" panose="020B0609070205080204" pitchFamily="49" charset="-128"/>
              </a:rPr>
              <a:t>正解</a:t>
            </a:r>
            <a:r>
              <a:rPr lang="ja-JP" altLang="en-US" dirty="0">
                <a:latin typeface="ＭＳ ゴシック" panose="020B0609070205080204" pitchFamily="49" charset="-128"/>
                <a:ea typeface="ＭＳ ゴシック" panose="020B0609070205080204" pitchFamily="49" charset="-128"/>
              </a:rPr>
              <a:t>は、③です</a:t>
            </a:r>
            <a:r>
              <a:rPr lang="ja-JP" altLang="en-US" dirty="0" smtClean="0">
                <a:latin typeface="ＭＳ ゴシック" panose="020B0609070205080204" pitchFamily="49" charset="-128"/>
                <a:ea typeface="ＭＳ ゴシック" panose="020B0609070205080204" pitchFamily="49" charset="-128"/>
              </a:rPr>
              <a:t>。</a:t>
            </a:r>
            <a:r>
              <a:rPr kumimoji="1" lang="ja-JP" altLang="en-US" i="1" dirty="0">
                <a:latin typeface="ＭＳ ゴシック" panose="020B0609070205080204" pitchFamily="49" charset="-128"/>
                <a:ea typeface="ＭＳ ゴシック" panose="020B0609070205080204" pitchFamily="49" charset="-128"/>
              </a:rPr>
              <a:t>　人</a:t>
            </a:r>
            <a:r>
              <a:rPr kumimoji="1" lang="ja-JP" altLang="en-US" i="1" dirty="0" smtClean="0">
                <a:latin typeface="ＭＳ ゴシック" panose="020B0609070205080204" pitchFamily="49" charset="-128"/>
                <a:ea typeface="ＭＳ ゴシック" panose="020B0609070205080204" pitchFamily="49" charset="-128"/>
              </a:rPr>
              <a:t>は膝</a:t>
            </a:r>
            <a:r>
              <a:rPr kumimoji="1" lang="ja-JP" altLang="en-US" i="1" dirty="0">
                <a:latin typeface="ＭＳ ゴシック" panose="020B0609070205080204" pitchFamily="49" charset="-128"/>
                <a:ea typeface="ＭＳ ゴシック" panose="020B0609070205080204" pitchFamily="49" charset="-128"/>
              </a:rPr>
              <a:t>くらいの高さの水で押されると、すぐに倒れて流されてしまいます。</a:t>
            </a:r>
            <a:endParaRPr kumimoji="1" lang="en-US" altLang="ja-JP" i="1" dirty="0">
              <a:latin typeface="ＭＳ ゴシック" panose="020B0609070205080204" pitchFamily="49" charset="-128"/>
              <a:ea typeface="ＭＳ ゴシック" panose="020B0609070205080204" pitchFamily="49" charset="-128"/>
            </a:endParaRPr>
          </a:p>
          <a:p>
            <a:r>
              <a:rPr kumimoji="1" lang="ja-JP" altLang="en-US" i="1" dirty="0" smtClean="0">
                <a:latin typeface="ＭＳ ゴシック" panose="020B0609070205080204" pitchFamily="49" charset="-128"/>
                <a:ea typeface="ＭＳ ゴシック" panose="020B0609070205080204" pitchFamily="49" charset="-128"/>
              </a:rPr>
              <a:t>皆さん</a:t>
            </a:r>
            <a:r>
              <a:rPr kumimoji="1" lang="ja-JP" altLang="en-US" i="1" dirty="0">
                <a:latin typeface="ＭＳ ゴシック" panose="020B0609070205080204" pitchFamily="49" charset="-128"/>
                <a:ea typeface="ＭＳ ゴシック" panose="020B0609070205080204" pitchFamily="49" charset="-128"/>
              </a:rPr>
              <a:t>くらいの身長だ</a:t>
            </a:r>
            <a:r>
              <a:rPr kumimoji="1" lang="ja-JP" altLang="en-US" i="0" dirty="0">
                <a:latin typeface="ＭＳ ゴシック" panose="020B0609070205080204" pitchFamily="49" charset="-128"/>
                <a:ea typeface="ＭＳ ゴシック" panose="020B0609070205080204" pitchFamily="49" charset="-128"/>
              </a:rPr>
              <a:t>と、</a:t>
            </a:r>
            <a:r>
              <a:rPr kumimoji="1" lang="en-US" altLang="ja-JP" i="0" dirty="0">
                <a:latin typeface="ＭＳ ゴシック" panose="020B0609070205080204" pitchFamily="49" charset="-128"/>
                <a:ea typeface="ＭＳ ゴシック" panose="020B0609070205080204" pitchFamily="49" charset="-128"/>
              </a:rPr>
              <a:t>20</a:t>
            </a:r>
            <a:r>
              <a:rPr kumimoji="1" lang="ja-JP" altLang="en-US" i="0" dirty="0">
                <a:latin typeface="ＭＳ ゴシック" panose="020B0609070205080204" pitchFamily="49" charset="-128"/>
                <a:ea typeface="ＭＳ ゴシック" panose="020B0609070205080204" pitchFamily="49" charset="-128"/>
              </a:rPr>
              <a:t>センチくらいの高さの津波でも立っていられないのだと思っておいてください</a:t>
            </a:r>
            <a:r>
              <a:rPr kumimoji="1" lang="ja-JP" altLang="en-US" i="0" dirty="0" smtClean="0">
                <a:latin typeface="ＭＳ ゴシック" panose="020B0609070205080204" pitchFamily="49" charset="-128"/>
                <a:ea typeface="ＭＳ ゴシック" panose="020B0609070205080204" pitchFamily="49" charset="-128"/>
              </a:rPr>
              <a:t>。</a:t>
            </a:r>
            <a:endParaRPr kumimoji="1" lang="en-US" altLang="ja-JP" i="0" dirty="0">
              <a:latin typeface="ＭＳ ゴシック" panose="020B0609070205080204" pitchFamily="49" charset="-128"/>
              <a:ea typeface="ＭＳ ゴシック" panose="020B0609070205080204" pitchFamily="49" charset="-128"/>
            </a:endParaRPr>
          </a:p>
        </p:txBody>
      </p:sp>
      <p:sp>
        <p:nvSpPr>
          <p:cNvPr id="399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70598" indent="-296383" eaLnBrk="0" hangingPunct="0">
              <a:spcBef>
                <a:spcPct val="30000"/>
              </a:spcBef>
              <a:defRPr kumimoji="1" sz="1200">
                <a:solidFill>
                  <a:schemeClr val="tx1"/>
                </a:solidFill>
                <a:latin typeface="Calibri" pitchFamily="34" charset="0"/>
                <a:ea typeface="ＭＳ Ｐゴシック" charset="-128"/>
              </a:defRPr>
            </a:lvl2pPr>
            <a:lvl3pPr marL="1185535" indent="-237107" eaLnBrk="0" hangingPunct="0">
              <a:spcBef>
                <a:spcPct val="30000"/>
              </a:spcBef>
              <a:defRPr kumimoji="1" sz="1200">
                <a:solidFill>
                  <a:schemeClr val="tx1"/>
                </a:solidFill>
                <a:latin typeface="Calibri" pitchFamily="34" charset="0"/>
                <a:ea typeface="ＭＳ Ｐゴシック" charset="-128"/>
              </a:defRPr>
            </a:lvl3pPr>
            <a:lvl4pPr marL="1659750" indent="-237107" eaLnBrk="0" hangingPunct="0">
              <a:spcBef>
                <a:spcPct val="30000"/>
              </a:spcBef>
              <a:defRPr kumimoji="1" sz="1200">
                <a:solidFill>
                  <a:schemeClr val="tx1"/>
                </a:solidFill>
                <a:latin typeface="Calibri" pitchFamily="34" charset="0"/>
                <a:ea typeface="ＭＳ Ｐゴシック" charset="-128"/>
              </a:defRPr>
            </a:lvl4pPr>
            <a:lvl5pPr marL="2133963" indent="-237107" eaLnBrk="0" hangingPunct="0">
              <a:spcBef>
                <a:spcPct val="30000"/>
              </a:spcBef>
              <a:defRPr kumimoji="1" sz="1200">
                <a:solidFill>
                  <a:schemeClr val="tx1"/>
                </a:solidFill>
                <a:latin typeface="Calibri" pitchFamily="34" charset="0"/>
                <a:ea typeface="ＭＳ Ｐゴシック" charset="-128"/>
              </a:defRPr>
            </a:lvl5pPr>
            <a:lvl6pPr marL="2608177" indent="-237107"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3082391" indent="-237107"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556605" indent="-237107"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4030819" indent="-237107"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fontAlgn="base" hangingPunct="1">
              <a:spcBef>
                <a:spcPct val="0"/>
              </a:spcBef>
              <a:spcAft>
                <a:spcPct val="0"/>
              </a:spcAft>
            </a:pPr>
            <a:fld id="{E68B298B-D023-46B6-988E-5F0EE0BF6113}" type="slidenum">
              <a:rPr lang="en-US" altLang="ja-JP" smtClean="0">
                <a:solidFill>
                  <a:prstClr val="black"/>
                </a:solidFill>
              </a:rPr>
              <a:pPr eaLnBrk="1" fontAlgn="base" hangingPunct="1">
                <a:spcBef>
                  <a:spcPct val="0"/>
                </a:spcBef>
                <a:spcAft>
                  <a:spcPct val="0"/>
                </a:spcAft>
              </a:pPr>
              <a:t>13</a:t>
            </a:fld>
            <a:endParaRPr lang="en-US" altLang="ja-JP">
              <a:solidFill>
                <a:prstClr val="black"/>
              </a:solidFill>
            </a:endParaRPr>
          </a:p>
        </p:txBody>
      </p:sp>
    </p:spTree>
    <p:extLst>
      <p:ext uri="{BB962C8B-B14F-4D97-AF65-F5344CB8AC3E}">
        <p14:creationId xmlns:p14="http://schemas.microsoft.com/office/powerpoint/2010/main" val="1901351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a:ln/>
        </p:spPr>
      </p:sp>
      <p:sp>
        <p:nvSpPr>
          <p:cNvPr id="450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dirty="0" smtClean="0"/>
              <a:t>1</a:t>
            </a:r>
            <a:r>
              <a:rPr kumimoji="1" lang="ja-JP" altLang="en-US" dirty="0" smtClean="0"/>
              <a:t>分（</a:t>
            </a:r>
            <a:r>
              <a:rPr kumimoji="1" lang="en-US" altLang="ja-JP" dirty="0" smtClean="0"/>
              <a:t>27</a:t>
            </a:r>
            <a:r>
              <a:rPr kumimoji="1" lang="ja-JP" altLang="en-US" dirty="0" smtClean="0"/>
              <a:t>分）経過</a:t>
            </a:r>
            <a:endParaRPr kumimoji="1" lang="en-US" altLang="ja-JP" dirty="0" smtClean="0"/>
          </a:p>
          <a:p>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最後</a:t>
            </a:r>
            <a:r>
              <a:rPr lang="ja-JP" altLang="en-US" dirty="0">
                <a:latin typeface="ＭＳ ゴシック" panose="020B0609070205080204" pitchFamily="49" charset="-128"/>
                <a:ea typeface="ＭＳ ゴシック" panose="020B0609070205080204" pitchFamily="49" charset="-128"/>
              </a:rPr>
              <a:t>のクイズです。</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海</a:t>
            </a:r>
            <a:r>
              <a:rPr lang="ja-JP" altLang="en-US" dirty="0">
                <a:latin typeface="ＭＳ ゴシック" panose="020B0609070205080204" pitchFamily="49" charset="-128"/>
                <a:ea typeface="ＭＳ ゴシック" panose="020B0609070205080204" pitchFamily="49" charset="-128"/>
              </a:rPr>
              <a:t>に遊びに来ていたみんなは、揺れを感じたので、海から離れ、高いところに避難しました。</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その後</a:t>
            </a:r>
            <a:r>
              <a:rPr lang="ja-JP" altLang="en-US" dirty="0">
                <a:latin typeface="ＭＳ ゴシック" panose="020B0609070205080204" pitchFamily="49" charset="-128"/>
                <a:ea typeface="ＭＳ ゴシック" panose="020B0609070205080204" pitchFamily="49" charset="-128"/>
              </a:rPr>
              <a:t>、「津波警報」という、津波から避難してくださいという情報が発表されていることも知りました。</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やがて</a:t>
            </a:r>
            <a:r>
              <a:rPr lang="ja-JP" altLang="en-US" dirty="0">
                <a:latin typeface="ＭＳ ゴシック" panose="020B0609070205080204" pitchFamily="49" charset="-128"/>
                <a:ea typeface="ＭＳ ゴシック" panose="020B0609070205080204" pitchFamily="49" charset="-128"/>
              </a:rPr>
              <a:t>、海の水の高さがどんどん高くなり、これが津波なのだと思いました。</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津波</a:t>
            </a:r>
            <a:r>
              <a:rPr lang="ja-JP" altLang="en-US" dirty="0">
                <a:latin typeface="ＭＳ ゴシック" panose="020B0609070205080204" pitchFamily="49" charset="-128"/>
                <a:ea typeface="ＭＳ ゴシック" panose="020B0609070205080204" pitchFamily="49" charset="-128"/>
              </a:rPr>
              <a:t>は町を飲み込んだ後、次はどんどん海の方へと水が引いていきました</a:t>
            </a:r>
            <a:r>
              <a:rPr lang="ja-JP" altLang="en-US" dirty="0" smtClean="0">
                <a:latin typeface="ＭＳ ゴシック" panose="020B0609070205080204" pitchFamily="49" charset="-128"/>
                <a:ea typeface="ＭＳ ゴシック" panose="020B0609070205080204" pitchFamily="49" charset="-128"/>
              </a:rPr>
              <a:t>。</a:t>
            </a:r>
            <a:endParaRPr lang="en-US" altLang="ja-JP" dirty="0" smtClean="0">
              <a:latin typeface="ＭＳ ゴシック" panose="020B0609070205080204" pitchFamily="49" charset="-128"/>
              <a:ea typeface="ＭＳ ゴシック" panose="020B0609070205080204" pitchFamily="49" charset="-128"/>
            </a:endParaRPr>
          </a:p>
          <a:p>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ここ</a:t>
            </a:r>
            <a:r>
              <a:rPr lang="ja-JP" altLang="en-US" dirty="0">
                <a:latin typeface="ＭＳ ゴシック" panose="020B0609070205080204" pitchFamily="49" charset="-128"/>
                <a:ea typeface="ＭＳ ゴシック" panose="020B0609070205080204" pitchFamily="49" charset="-128"/>
              </a:rPr>
              <a:t>でクイズです</a:t>
            </a:r>
            <a:r>
              <a:rPr lang="ja-JP" altLang="en-US" dirty="0" smtClean="0">
                <a:latin typeface="ＭＳ ゴシック" panose="020B0609070205080204" pitchFamily="49" charset="-128"/>
                <a:ea typeface="ＭＳ ゴシック" panose="020B0609070205080204" pitchFamily="49" charset="-128"/>
              </a:rPr>
              <a:t>。もう</a:t>
            </a:r>
            <a:r>
              <a:rPr lang="ja-JP" altLang="en-US" dirty="0">
                <a:latin typeface="ＭＳ ゴシック" panose="020B0609070205080204" pitchFamily="49" charset="-128"/>
                <a:ea typeface="ＭＳ ゴシック" panose="020B0609070205080204" pitchFamily="49" charset="-128"/>
              </a:rPr>
              <a:t>、避難している場所から帰ってもいいでしょうか？〇か</a:t>
            </a:r>
            <a:r>
              <a:rPr lang="en-US" altLang="ja-JP" dirty="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か？</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〇</a:t>
            </a:r>
            <a:r>
              <a:rPr lang="ja-JP" altLang="en-US" dirty="0">
                <a:latin typeface="ＭＳ ゴシック" panose="020B0609070205080204" pitchFamily="49" charset="-128"/>
                <a:ea typeface="ＭＳ ゴシック" panose="020B0609070205080204" pitchFamily="49" charset="-128"/>
              </a:rPr>
              <a:t>の人？</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の人？</a:t>
            </a:r>
            <a:endParaRPr lang="en-US" altLang="ja-JP" dirty="0">
              <a:latin typeface="ＭＳ ゴシック" panose="020B0609070205080204" pitchFamily="49" charset="-128"/>
              <a:ea typeface="ＭＳ ゴシック" panose="020B0609070205080204" pitchFamily="49" charset="-128"/>
            </a:endParaRPr>
          </a:p>
          <a:p>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（☆クリック）</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正解は</a:t>
            </a:r>
            <a:r>
              <a:rPr lang="en-US" altLang="ja-JP" dirty="0" smtClean="0">
                <a:latin typeface="ＭＳ ゴシック" panose="020B0609070205080204" pitchFamily="49" charset="-128"/>
                <a:ea typeface="ＭＳ ゴシック" panose="020B0609070205080204" pitchFamily="49" charset="-128"/>
              </a:rPr>
              <a:t>×</a:t>
            </a:r>
            <a:r>
              <a:rPr lang="ja-JP" altLang="en-US" dirty="0" err="1" smtClean="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絶対</a:t>
            </a:r>
            <a:r>
              <a:rPr lang="ja-JP" altLang="en-US" dirty="0">
                <a:latin typeface="ＭＳ ゴシック" panose="020B0609070205080204" pitchFamily="49" charset="-128"/>
                <a:ea typeface="ＭＳ ゴシック" panose="020B0609070205080204" pitchFamily="49" charset="-128"/>
              </a:rPr>
              <a:t>にダメです。</a:t>
            </a:r>
            <a:endParaRPr lang="en-US" altLang="ja-JP"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東日本</a:t>
            </a:r>
            <a:r>
              <a:rPr lang="ja-JP" altLang="en-US" dirty="0">
                <a:latin typeface="ＭＳ ゴシック" panose="020B0609070205080204" pitchFamily="49" charset="-128"/>
                <a:ea typeface="ＭＳ ゴシック" panose="020B0609070205080204" pitchFamily="49" charset="-128"/>
              </a:rPr>
              <a:t>大震災での津波の例を紹介します。</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（☆クリック）</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地震</a:t>
            </a:r>
            <a:r>
              <a:rPr lang="ja-JP" altLang="en-US" dirty="0">
                <a:latin typeface="ＭＳ ゴシック" panose="020B0609070205080204" pitchFamily="49" charset="-128"/>
                <a:ea typeface="ＭＳ ゴシック" panose="020B0609070205080204" pitchFamily="49" charset="-128"/>
              </a:rPr>
              <a:t>は</a:t>
            </a:r>
            <a:r>
              <a:rPr lang="en-US" altLang="ja-JP" dirty="0">
                <a:latin typeface="ＭＳ ゴシック" panose="020B0609070205080204" pitchFamily="49" charset="-128"/>
                <a:ea typeface="ＭＳ ゴシック" panose="020B0609070205080204" pitchFamily="49" charset="-128"/>
              </a:rPr>
              <a:t>14</a:t>
            </a:r>
            <a:r>
              <a:rPr lang="ja-JP" altLang="en-US" dirty="0">
                <a:latin typeface="ＭＳ ゴシック" panose="020B0609070205080204" pitchFamily="49" charset="-128"/>
                <a:ea typeface="ＭＳ ゴシック" panose="020B0609070205080204" pitchFamily="49" charset="-128"/>
              </a:rPr>
              <a:t>時</a:t>
            </a:r>
            <a:r>
              <a:rPr lang="en-US" altLang="ja-JP" dirty="0">
                <a:latin typeface="ＭＳ ゴシック" panose="020B0609070205080204" pitchFamily="49" charset="-128"/>
                <a:ea typeface="ＭＳ ゴシック" panose="020B0609070205080204" pitchFamily="49" charset="-128"/>
              </a:rPr>
              <a:t>46</a:t>
            </a:r>
            <a:r>
              <a:rPr lang="ja-JP" altLang="en-US" dirty="0">
                <a:latin typeface="ＭＳ ゴシック" panose="020B0609070205080204" pitchFamily="49" charset="-128"/>
                <a:ea typeface="ＭＳ ゴシック" panose="020B0609070205080204" pitchFamily="49" charset="-128"/>
              </a:rPr>
              <a:t>分に発生し</a:t>
            </a:r>
            <a:r>
              <a:rPr lang="ja-JP" altLang="en-US" dirty="0" smtClean="0">
                <a:latin typeface="ＭＳ ゴシック" panose="020B0609070205080204" pitchFamily="49" charset="-128"/>
                <a:ea typeface="ＭＳ ゴシック" panose="020B0609070205080204" pitchFamily="49" charset="-128"/>
              </a:rPr>
              <a:t>、ある</a:t>
            </a:r>
            <a:r>
              <a:rPr lang="ja-JP" altLang="en-US" dirty="0">
                <a:latin typeface="ＭＳ ゴシック" panose="020B0609070205080204" pitchFamily="49" charset="-128"/>
                <a:ea typeface="ＭＳ ゴシック" panose="020B0609070205080204" pitchFamily="49" charset="-128"/>
              </a:rPr>
              <a:t>海岸では、その約</a:t>
            </a:r>
            <a:r>
              <a:rPr lang="en-US" altLang="ja-JP" dirty="0">
                <a:latin typeface="ＭＳ ゴシック" panose="020B0609070205080204" pitchFamily="49" charset="-128"/>
                <a:ea typeface="ＭＳ ゴシック" panose="020B0609070205080204" pitchFamily="49" charset="-128"/>
              </a:rPr>
              <a:t>30</a:t>
            </a:r>
            <a:r>
              <a:rPr lang="ja-JP" altLang="en-US" dirty="0">
                <a:latin typeface="ＭＳ ゴシック" panose="020B0609070205080204" pitchFamily="49" charset="-128"/>
                <a:ea typeface="ＭＳ ゴシック" panose="020B0609070205080204" pitchFamily="49" charset="-128"/>
              </a:rPr>
              <a:t>分後に津波に襲われましたが、一旦海の水が引いていきました。</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そして</a:t>
            </a:r>
            <a:r>
              <a:rPr lang="ja-JP" altLang="en-US" dirty="0" smtClean="0">
                <a:latin typeface="ＭＳ ゴシック" panose="020B0609070205080204" pitchFamily="49" charset="-128"/>
                <a:ea typeface="ＭＳ ゴシック" panose="020B0609070205080204" pitchFamily="49" charset="-128"/>
              </a:rPr>
              <a:t>さらに１時間後、先ほど</a:t>
            </a:r>
            <a:r>
              <a:rPr lang="ja-JP" altLang="en-US" dirty="0">
                <a:latin typeface="ＭＳ ゴシック" panose="020B0609070205080204" pitchFamily="49" charset="-128"/>
                <a:ea typeface="ＭＳ ゴシック" panose="020B0609070205080204" pitchFamily="49" charset="-128"/>
              </a:rPr>
              <a:t>よりは低い津波が来て、やはり引いていき</a:t>
            </a:r>
            <a:r>
              <a:rPr lang="ja-JP" altLang="en-US" dirty="0" smtClean="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さらに</a:t>
            </a:r>
            <a:r>
              <a:rPr lang="ja-JP" altLang="en-US" dirty="0">
                <a:latin typeface="ＭＳ ゴシック" panose="020B0609070205080204" pitchFamily="49" charset="-128"/>
                <a:ea typeface="ＭＳ ゴシック" panose="020B0609070205080204" pitchFamily="49" charset="-128"/>
              </a:rPr>
              <a:t>１</a:t>
            </a:r>
            <a:r>
              <a:rPr lang="ja-JP" altLang="en-US" dirty="0" smtClean="0">
                <a:latin typeface="ＭＳ ゴシック" panose="020B0609070205080204" pitchFamily="49" charset="-128"/>
                <a:ea typeface="ＭＳ ゴシック" panose="020B0609070205080204" pitchFamily="49" charset="-128"/>
              </a:rPr>
              <a:t>時間後</a:t>
            </a:r>
            <a:r>
              <a:rPr lang="ja-JP" altLang="en-US" dirty="0">
                <a:latin typeface="ＭＳ ゴシック" panose="020B0609070205080204" pitchFamily="49" charset="-128"/>
                <a:ea typeface="ＭＳ ゴシック" panose="020B0609070205080204" pitchFamily="49" charset="-128"/>
              </a:rPr>
              <a:t>に、一番高い津波が来ました。</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この</a:t>
            </a:r>
            <a:r>
              <a:rPr lang="ja-JP" altLang="en-US" dirty="0">
                <a:latin typeface="ＭＳ ゴシック" panose="020B0609070205080204" pitchFamily="49" charset="-128"/>
                <a:ea typeface="ＭＳ ゴシック" panose="020B0609070205080204" pitchFamily="49" charset="-128"/>
              </a:rPr>
              <a:t>ように、大きな地震の場合、何度も津波が町を襲います。</a:t>
            </a:r>
            <a:endParaRPr lang="en-US" altLang="ja-JP"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津波警報等が</a:t>
            </a:r>
            <a:r>
              <a:rPr lang="ja-JP" altLang="en-US" dirty="0">
                <a:latin typeface="ＭＳ ゴシック" panose="020B0609070205080204" pitchFamily="49" charset="-128"/>
                <a:ea typeface="ＭＳ ゴシック" panose="020B0609070205080204" pitchFamily="49" charset="-128"/>
              </a:rPr>
              <a:t>出された後は、気象庁が安全を確認してから、警報を解除します。</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解除</a:t>
            </a:r>
            <a:r>
              <a:rPr lang="ja-JP" altLang="en-US" dirty="0">
                <a:latin typeface="ＭＳ ゴシック" panose="020B0609070205080204" pitchFamily="49" charset="-128"/>
                <a:ea typeface="ＭＳ ゴシック" panose="020B0609070205080204" pitchFamily="49" charset="-128"/>
              </a:rPr>
              <a:t>されるまでは、絶対に避難場所に</a:t>
            </a:r>
            <a:r>
              <a:rPr lang="ja-JP" altLang="en-US" dirty="0" smtClean="0">
                <a:latin typeface="ＭＳ ゴシック" panose="020B0609070205080204" pitchFamily="49" charset="-128"/>
                <a:ea typeface="ＭＳ ゴシック" panose="020B0609070205080204" pitchFamily="49" charset="-128"/>
              </a:rPr>
              <a:t>いましょう。</a:t>
            </a:r>
            <a:endParaRPr lang="en-US" altLang="ja-JP" dirty="0">
              <a:latin typeface="ＭＳ ゴシック" panose="020B0609070205080204" pitchFamily="49" charset="-128"/>
              <a:ea typeface="ＭＳ ゴシック" panose="020B0609070205080204" pitchFamily="49" charset="-128"/>
            </a:endParaRPr>
          </a:p>
        </p:txBody>
      </p:sp>
      <p:sp>
        <p:nvSpPr>
          <p:cNvPr id="450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4FC49D-1859-4981-AAD4-B4223170AAC5}"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690606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99403" indent="-307463" eaLnBrk="0" hangingPunct="0">
              <a:spcBef>
                <a:spcPct val="30000"/>
              </a:spcBef>
              <a:defRPr kumimoji="1" sz="1200">
                <a:solidFill>
                  <a:schemeClr val="tx1"/>
                </a:solidFill>
                <a:latin typeface="Calibri" pitchFamily="34" charset="0"/>
                <a:ea typeface="ＭＳ Ｐゴシック" charset="-128"/>
              </a:defRPr>
            </a:lvl2pPr>
            <a:lvl3pPr marL="1229851" indent="-245971" eaLnBrk="0" hangingPunct="0">
              <a:spcBef>
                <a:spcPct val="30000"/>
              </a:spcBef>
              <a:defRPr kumimoji="1" sz="1200">
                <a:solidFill>
                  <a:schemeClr val="tx1"/>
                </a:solidFill>
                <a:latin typeface="Calibri" pitchFamily="34" charset="0"/>
                <a:ea typeface="ＭＳ Ｐゴシック" charset="-128"/>
              </a:defRPr>
            </a:lvl3pPr>
            <a:lvl4pPr marL="1721791" indent="-245971" eaLnBrk="0" hangingPunct="0">
              <a:spcBef>
                <a:spcPct val="30000"/>
              </a:spcBef>
              <a:defRPr kumimoji="1" sz="1200">
                <a:solidFill>
                  <a:schemeClr val="tx1"/>
                </a:solidFill>
                <a:latin typeface="Calibri" pitchFamily="34" charset="0"/>
                <a:ea typeface="ＭＳ Ｐゴシック" charset="-128"/>
              </a:defRPr>
            </a:lvl4pPr>
            <a:lvl5pPr marL="2213731" indent="-245971" eaLnBrk="0" hangingPunct="0">
              <a:spcBef>
                <a:spcPct val="30000"/>
              </a:spcBef>
              <a:defRPr kumimoji="1" sz="1200">
                <a:solidFill>
                  <a:schemeClr val="tx1"/>
                </a:solidFill>
                <a:latin typeface="Calibri" pitchFamily="34" charset="0"/>
                <a:ea typeface="ＭＳ Ｐゴシック" charset="-128"/>
              </a:defRPr>
            </a:lvl5pPr>
            <a:lvl6pPr marL="270567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319761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689552"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418149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1B6F0356-E430-45EC-A761-FE714DDB7A45}" type="slidenum">
              <a:rPr lang="en-US" altLang="ja-JP" smtClean="0">
                <a:solidFill>
                  <a:prstClr val="black"/>
                </a:solidFill>
              </a:rPr>
              <a:pPr eaLnBrk="1" hangingPunct="1">
                <a:spcBef>
                  <a:spcPct val="0"/>
                </a:spcBef>
              </a:pPr>
              <a:t>15</a:t>
            </a:fld>
            <a:endParaRPr lang="en-US" altLang="ja-JP">
              <a:solidFill>
                <a:prstClr val="black"/>
              </a:solidFill>
            </a:endParaRPr>
          </a:p>
        </p:txBody>
      </p:sp>
      <p:sp>
        <p:nvSpPr>
          <p:cNvPr id="45059" name="Rectangle 2"/>
          <p:cNvSpPr>
            <a:spLocks noGrp="1" noRot="1" noChangeAspect="1" noChangeArrowheads="1" noTextEdit="1"/>
          </p:cNvSpPr>
          <p:nvPr>
            <p:ph type="sldImg"/>
          </p:nvPr>
        </p:nvSpPr>
        <p:spPr bwMode="auto">
          <a:xfrm>
            <a:off x="906463" y="742950"/>
            <a:ext cx="4932362"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p:txBody>
          <a:bodyPr/>
          <a:lstStyle/>
          <a:p>
            <a:r>
              <a:rPr kumimoji="1" lang="en-US" altLang="ja-JP" dirty="0" smtClean="0"/>
              <a:t>2</a:t>
            </a:r>
            <a:r>
              <a:rPr kumimoji="1" lang="ja-JP" altLang="en-US" dirty="0" smtClean="0"/>
              <a:t>分（</a:t>
            </a:r>
            <a:r>
              <a:rPr kumimoji="1" lang="en-US" altLang="ja-JP" dirty="0" smtClean="0"/>
              <a:t>29</a:t>
            </a:r>
            <a:r>
              <a:rPr kumimoji="1" lang="ja-JP" altLang="en-US" dirty="0" smtClean="0"/>
              <a:t>分）経過</a:t>
            </a:r>
            <a:endParaRPr kumimoji="1" lang="en-US" altLang="ja-JP" dirty="0" smtClean="0"/>
          </a:p>
          <a:p>
            <a:pPr defTabSz="983882">
              <a:defRPr/>
            </a:pP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みなさん</a:t>
            </a:r>
            <a:r>
              <a:rPr kumimoji="1" lang="ja-JP" altLang="en-US" dirty="0">
                <a:latin typeface="ＭＳ ゴシック" panose="020B0609070205080204" pitchFamily="49" charset="-128"/>
                <a:ea typeface="ＭＳ ゴシック" panose="020B0609070205080204" pitchFamily="49" charset="-128"/>
              </a:rPr>
              <a:t>、今日は地震や津波についてたくさん学びましたね。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では</a:t>
            </a:r>
            <a:r>
              <a:rPr kumimoji="1" lang="ja-JP" altLang="en-US" dirty="0">
                <a:latin typeface="ＭＳ ゴシック" panose="020B0609070205080204" pitchFamily="49" charset="-128"/>
                <a:ea typeface="ＭＳ ゴシック" panose="020B0609070205080204" pitchFamily="49" charset="-128"/>
              </a:rPr>
              <a:t>、最初の質問に戻ります。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１</a:t>
            </a:r>
            <a:r>
              <a:rPr kumimoji="1" lang="ja-JP" altLang="en-US" dirty="0" smtClean="0">
                <a:latin typeface="ＭＳ ゴシック" panose="020B0609070205080204" pitchFamily="49" charset="-128"/>
                <a:ea typeface="ＭＳ ゴシック" panose="020B0609070205080204" pitchFamily="49" charset="-128"/>
              </a:rPr>
              <a:t>つ目</a:t>
            </a:r>
            <a:r>
              <a:rPr kumimoji="1" lang="ja-JP" altLang="en-US" dirty="0">
                <a:latin typeface="ＭＳ ゴシック" panose="020B0609070205080204" pitchFamily="49" charset="-128"/>
                <a:ea typeface="ＭＳ ゴシック" panose="020B0609070205080204" pitchFamily="49" charset="-128"/>
              </a:rPr>
              <a:t>、地震や津波から命を守るために、どうしたらいいですか？</a:t>
            </a:r>
            <a:endParaRPr kumimoji="1"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（自由に答えてもらえればよい。）</a:t>
            </a:r>
            <a:endParaRPr lang="en-US" altLang="ja-JP" dirty="0" smtClean="0">
              <a:latin typeface="ＭＳ ゴシック" panose="020B0609070205080204" pitchFamily="49" charset="-128"/>
              <a:ea typeface="ＭＳ ゴシック" panose="020B0609070205080204" pitchFamily="49" charset="-128"/>
            </a:endParaRPr>
          </a:p>
          <a:p>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（☆クリック）</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そう</a:t>
            </a:r>
            <a:r>
              <a:rPr kumimoji="1" lang="ja-JP" altLang="en-US" dirty="0">
                <a:latin typeface="ＭＳ ゴシック" panose="020B0609070205080204" pitchFamily="49" charset="-128"/>
                <a:ea typeface="ＭＳ ゴシック" panose="020B0609070205080204" pitchFamily="49" charset="-128"/>
              </a:rPr>
              <a:t>で</a:t>
            </a:r>
            <a:r>
              <a:rPr kumimoji="1" lang="ja-JP" altLang="en-US" dirty="0" smtClean="0">
                <a:latin typeface="ＭＳ ゴシック" panose="020B0609070205080204" pitchFamily="49" charset="-128"/>
                <a:ea typeface="ＭＳ ゴシック" panose="020B0609070205080204" pitchFamily="49" charset="-128"/>
              </a:rPr>
              <a:t>すね、大きな揺れを感じたときは倒れてきそうな物</a:t>
            </a:r>
            <a:r>
              <a:rPr kumimoji="1" lang="ja-JP" altLang="en-US" dirty="0" smtClean="0">
                <a:latin typeface="ＭＳ ゴシック" panose="020B0609070205080204" pitchFamily="49" charset="-128"/>
                <a:ea typeface="ＭＳ ゴシック" panose="020B0609070205080204" pitchFamily="49" charset="-128"/>
              </a:rPr>
              <a:t>から身を</a:t>
            </a:r>
            <a:r>
              <a:rPr kumimoji="1" lang="ja-JP" altLang="en-US" dirty="0" smtClean="0">
                <a:latin typeface="ＭＳ ゴシック" panose="020B0609070205080204" pitchFamily="49" charset="-128"/>
                <a:ea typeface="ＭＳ ゴシック" panose="020B0609070205080204" pitchFamily="49" charset="-128"/>
              </a:rPr>
              <a:t>守ってください。</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津波が発生したときは海から離れて高いところへ避難してください。</a:t>
            </a:r>
            <a:endParaRPr kumimoji="1" lang="en-US" altLang="ja-JP" dirty="0">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99403" indent="-307463" eaLnBrk="0" hangingPunct="0">
              <a:spcBef>
                <a:spcPct val="30000"/>
              </a:spcBef>
              <a:defRPr kumimoji="1" sz="1200">
                <a:solidFill>
                  <a:schemeClr val="tx1"/>
                </a:solidFill>
                <a:latin typeface="Calibri" pitchFamily="34" charset="0"/>
                <a:ea typeface="ＭＳ Ｐゴシック" charset="-128"/>
              </a:defRPr>
            </a:lvl2pPr>
            <a:lvl3pPr marL="1229851" indent="-245971" eaLnBrk="0" hangingPunct="0">
              <a:spcBef>
                <a:spcPct val="30000"/>
              </a:spcBef>
              <a:defRPr kumimoji="1" sz="1200">
                <a:solidFill>
                  <a:schemeClr val="tx1"/>
                </a:solidFill>
                <a:latin typeface="Calibri" pitchFamily="34" charset="0"/>
                <a:ea typeface="ＭＳ Ｐゴシック" charset="-128"/>
              </a:defRPr>
            </a:lvl3pPr>
            <a:lvl4pPr marL="1721791" indent="-245971" eaLnBrk="0" hangingPunct="0">
              <a:spcBef>
                <a:spcPct val="30000"/>
              </a:spcBef>
              <a:defRPr kumimoji="1" sz="1200">
                <a:solidFill>
                  <a:schemeClr val="tx1"/>
                </a:solidFill>
                <a:latin typeface="Calibri" pitchFamily="34" charset="0"/>
                <a:ea typeface="ＭＳ Ｐゴシック" charset="-128"/>
              </a:defRPr>
            </a:lvl4pPr>
            <a:lvl5pPr marL="2213731" indent="-245971" eaLnBrk="0" hangingPunct="0">
              <a:spcBef>
                <a:spcPct val="30000"/>
              </a:spcBef>
              <a:defRPr kumimoji="1" sz="1200">
                <a:solidFill>
                  <a:schemeClr val="tx1"/>
                </a:solidFill>
                <a:latin typeface="Calibri" pitchFamily="34" charset="0"/>
                <a:ea typeface="ＭＳ Ｐゴシック" charset="-128"/>
              </a:defRPr>
            </a:lvl5pPr>
            <a:lvl6pPr marL="270567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319761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689552"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4181493" indent="-245971"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1B6F0356-E430-45EC-A761-FE714DDB7A45}" type="slidenum">
              <a:rPr lang="en-US" altLang="ja-JP" smtClean="0">
                <a:solidFill>
                  <a:prstClr val="black"/>
                </a:solidFill>
              </a:rPr>
              <a:pPr eaLnBrk="1" hangingPunct="1">
                <a:spcBef>
                  <a:spcPct val="0"/>
                </a:spcBef>
              </a:pPr>
              <a:t>16</a:t>
            </a:fld>
            <a:endParaRPr lang="en-US" altLang="ja-JP">
              <a:solidFill>
                <a:prstClr val="black"/>
              </a:solidFill>
            </a:endParaRPr>
          </a:p>
        </p:txBody>
      </p:sp>
      <p:sp>
        <p:nvSpPr>
          <p:cNvPr id="45059" name="Rectangle 2"/>
          <p:cNvSpPr>
            <a:spLocks noGrp="1" noRot="1" noChangeAspect="1" noChangeArrowheads="1" noTextEdit="1"/>
          </p:cNvSpPr>
          <p:nvPr>
            <p:ph type="sldImg"/>
          </p:nvPr>
        </p:nvSpPr>
        <p:spPr bwMode="auto">
          <a:xfrm>
            <a:off x="906463" y="742950"/>
            <a:ext cx="4932362"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p:txBody>
          <a:bodyPr/>
          <a:lstStyle/>
          <a:p>
            <a:r>
              <a:rPr kumimoji="1" lang="en-US" altLang="ja-JP" dirty="0" smtClean="0"/>
              <a:t>1</a:t>
            </a:r>
            <a:r>
              <a:rPr kumimoji="1" lang="ja-JP" altLang="en-US" dirty="0" smtClean="0"/>
              <a:t>分（</a:t>
            </a:r>
            <a:r>
              <a:rPr kumimoji="1" lang="en-US" altLang="ja-JP" dirty="0" smtClean="0"/>
              <a:t>30</a:t>
            </a:r>
            <a:r>
              <a:rPr kumimoji="1" lang="ja-JP" altLang="en-US" dirty="0" smtClean="0"/>
              <a:t>分）経過</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２つ目、どうして</a:t>
            </a:r>
            <a:r>
              <a:rPr kumimoji="1" lang="ja-JP" altLang="en-US" dirty="0">
                <a:latin typeface="ＭＳ ゴシック" panose="020B0609070205080204" pitchFamily="49" charset="-128"/>
                <a:ea typeface="ＭＳ ゴシック" panose="020B0609070205080204" pitchFamily="49" charset="-128"/>
              </a:rPr>
              <a:t>避難訓練するのでしょう？</a:t>
            </a:r>
            <a:endParaRPr kumimoji="1"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（自由に答えてもらえればよい。）</a:t>
            </a:r>
            <a:endParaRPr lang="en-US" altLang="ja-JP" dirty="0" smtClean="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a:t>
            </a:r>
            <a:r>
              <a:rPr kumimoji="1" lang="ja-JP" altLang="en-US" dirty="0" smtClean="0">
                <a:latin typeface="ＭＳ ゴシック" panose="020B0609070205080204" pitchFamily="49" charset="-128"/>
                <a:ea typeface="ＭＳ ゴシック" panose="020B0609070205080204" pitchFamily="49" charset="-128"/>
              </a:rPr>
              <a:t>クリック）</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練習</a:t>
            </a:r>
            <a:r>
              <a:rPr kumimoji="1" lang="ja-JP" altLang="en-US" dirty="0">
                <a:latin typeface="ＭＳ ゴシック" panose="020B0609070205080204" pitchFamily="49" charset="-128"/>
                <a:ea typeface="ＭＳ ゴシック" panose="020B0609070205080204" pitchFamily="49" charset="-128"/>
              </a:rPr>
              <a:t>しておくと、本番でもできるようになりますよね。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避難</a:t>
            </a:r>
            <a:r>
              <a:rPr kumimoji="1" lang="ja-JP" altLang="en-US" dirty="0">
                <a:latin typeface="ＭＳ ゴシック" panose="020B0609070205080204" pitchFamily="49" charset="-128"/>
                <a:ea typeface="ＭＳ ゴシック" panose="020B0609070205080204" pitchFamily="49" charset="-128"/>
              </a:rPr>
              <a:t>も同じです。避難訓練することで、本当に大きな地震が起きても、</a:t>
            </a:r>
            <a:r>
              <a:rPr kumimoji="1" lang="ja-JP" altLang="en-US" dirty="0" smtClean="0">
                <a:latin typeface="ＭＳ ゴシック" panose="020B0609070205080204" pitchFamily="49" charset="-128"/>
                <a:ea typeface="ＭＳ ゴシック" panose="020B0609070205080204" pitchFamily="49" charset="-128"/>
              </a:rPr>
              <a:t>落ち着いて身を</a:t>
            </a:r>
            <a:r>
              <a:rPr kumimoji="1" lang="ja-JP" altLang="en-US" dirty="0">
                <a:latin typeface="ＭＳ ゴシック" panose="020B0609070205080204" pitchFamily="49" charset="-128"/>
                <a:ea typeface="ＭＳ ゴシック" panose="020B0609070205080204" pitchFamily="49" charset="-128"/>
              </a:rPr>
              <a:t>守れるようになります。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地震</a:t>
            </a:r>
            <a:r>
              <a:rPr kumimoji="1" lang="ja-JP" altLang="en-US" dirty="0">
                <a:latin typeface="ＭＳ ゴシック" panose="020B0609070205080204" pitchFamily="49" charset="-128"/>
                <a:ea typeface="ＭＳ ゴシック" panose="020B0609070205080204" pitchFamily="49" charset="-128"/>
              </a:rPr>
              <a:t>のことを怖いと思っている人もたくさんいるかもしれませんが、しっかり正しい知識を身に着けて、自分を守る方法を考えておけば、またみんなで楽しく過ごすことができます。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今日</a:t>
            </a:r>
            <a:r>
              <a:rPr kumimoji="1" lang="ja-JP" altLang="en-US" dirty="0">
                <a:latin typeface="ＭＳ ゴシック" panose="020B0609070205080204" pitchFamily="49" charset="-128"/>
                <a:ea typeface="ＭＳ ゴシック" panose="020B0609070205080204" pitchFamily="49" charset="-128"/>
              </a:rPr>
              <a:t>の話は、ぜひお家の方にも教えてあげてくださいね。</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これでお話</a:t>
            </a:r>
            <a:r>
              <a:rPr kumimoji="1" lang="ja-JP" altLang="en-US" dirty="0">
                <a:latin typeface="ＭＳ ゴシック" panose="020B0609070205080204" pitchFamily="49" charset="-128"/>
                <a:ea typeface="ＭＳ ゴシック" panose="020B0609070205080204" pitchFamily="49" charset="-128"/>
              </a:rPr>
              <a:t>を終わります</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BBD782D-9396-43B3-96B3-8C8765582F13}"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78525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830" indent="-285704" eaLnBrk="0" hangingPunct="0">
              <a:spcBef>
                <a:spcPct val="30000"/>
              </a:spcBef>
              <a:defRPr kumimoji="1" sz="1200">
                <a:solidFill>
                  <a:schemeClr val="tx1"/>
                </a:solidFill>
                <a:latin typeface="Calibri" pitchFamily="34" charset="0"/>
                <a:ea typeface="ＭＳ Ｐゴシック" charset="-128"/>
              </a:defRPr>
            </a:lvl2pPr>
            <a:lvl3pPr marL="1142816" indent="-228563" eaLnBrk="0" hangingPunct="0">
              <a:spcBef>
                <a:spcPct val="30000"/>
              </a:spcBef>
              <a:defRPr kumimoji="1" sz="1200">
                <a:solidFill>
                  <a:schemeClr val="tx1"/>
                </a:solidFill>
                <a:latin typeface="Calibri" pitchFamily="34" charset="0"/>
                <a:ea typeface="ＭＳ Ｐゴシック" charset="-128"/>
              </a:defRPr>
            </a:lvl3pPr>
            <a:lvl4pPr marL="1599942" indent="-228563" eaLnBrk="0" hangingPunct="0">
              <a:spcBef>
                <a:spcPct val="30000"/>
              </a:spcBef>
              <a:defRPr kumimoji="1" sz="1200">
                <a:solidFill>
                  <a:schemeClr val="tx1"/>
                </a:solidFill>
                <a:latin typeface="Calibri" pitchFamily="34" charset="0"/>
                <a:ea typeface="ＭＳ Ｐゴシック" charset="-128"/>
              </a:defRPr>
            </a:lvl4pPr>
            <a:lvl5pPr marL="2057069" indent="-228563" eaLnBrk="0" hangingPunct="0">
              <a:spcBef>
                <a:spcPct val="30000"/>
              </a:spcBef>
              <a:defRPr kumimoji="1" sz="1200">
                <a:solidFill>
                  <a:schemeClr val="tx1"/>
                </a:solidFill>
                <a:latin typeface="Calibri" pitchFamily="34" charset="0"/>
                <a:ea typeface="ＭＳ Ｐゴシック" charset="-128"/>
              </a:defRPr>
            </a:lvl5pPr>
            <a:lvl6pPr marL="251419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321"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8447"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5574" indent="-228563"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1B6F0356-E430-45EC-A761-FE714DDB7A45}" type="slidenum">
              <a:rPr lang="en-US" altLang="ja-JP" smtClean="0">
                <a:solidFill>
                  <a:prstClr val="black"/>
                </a:solidFill>
              </a:rPr>
              <a:pPr eaLnBrk="1" hangingPunct="1">
                <a:spcBef>
                  <a:spcPct val="0"/>
                </a:spcBef>
              </a:pPr>
              <a:t>2</a:t>
            </a:fld>
            <a:endParaRPr lang="en-US" altLang="ja-JP">
              <a:solidFill>
                <a:prstClr val="black"/>
              </a:solidFill>
            </a:endParaRPr>
          </a:p>
        </p:txBody>
      </p:sp>
      <p:sp>
        <p:nvSpPr>
          <p:cNvPr id="45059" name="Rectangle 2"/>
          <p:cNvSpPr>
            <a:spLocks noGrp="1" noRot="1" noChangeAspect="1" noChangeArrowheads="1" noTextEdit="1"/>
          </p:cNvSpPr>
          <p:nvPr>
            <p:ph type="sldImg"/>
          </p:nvPr>
        </p:nvSpPr>
        <p:spPr bwMode="auto">
          <a:xfrm>
            <a:off x="904875" y="739775"/>
            <a:ext cx="4935538"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p:txBody>
          <a:bodyPr/>
          <a:lstStyle/>
          <a:p>
            <a:r>
              <a:rPr kumimoji="1" lang="en-US" altLang="ja-JP" dirty="0" smtClean="0"/>
              <a:t>2</a:t>
            </a:r>
            <a:r>
              <a:rPr kumimoji="1" lang="ja-JP" altLang="en-US" dirty="0" smtClean="0"/>
              <a:t>分（</a:t>
            </a:r>
            <a:r>
              <a:rPr kumimoji="1" lang="en-US" altLang="ja-JP" dirty="0" smtClean="0"/>
              <a:t>2</a:t>
            </a:r>
            <a:r>
              <a:rPr kumimoji="1" lang="ja-JP" altLang="en-US" dirty="0" smtClean="0"/>
              <a:t>分）経過</a:t>
            </a:r>
            <a:endParaRPr kumimoji="1" lang="en-US" altLang="ja-JP" dirty="0" smtClean="0"/>
          </a:p>
          <a:p>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今日、先生の話を聞くときに、２つのことに気をつけながら聞いてください。</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（☆クリック）</a:t>
            </a:r>
            <a:endParaRPr lang="en-US" altLang="ja-JP" dirty="0" smtClean="0">
              <a:latin typeface="ＭＳ ゴシック" panose="020B0609070205080204" pitchFamily="49" charset="-128"/>
              <a:ea typeface="ＭＳ ゴシック" panose="020B0609070205080204" pitchFamily="49" charset="-128"/>
            </a:endParaRPr>
          </a:p>
          <a:p>
            <a:pPr>
              <a:lnSpc>
                <a:spcPct val="150000"/>
              </a:lnSpc>
              <a:defRPr/>
            </a:pPr>
            <a:r>
              <a:rPr lang="ja-JP" altLang="en-US" dirty="0" smtClean="0">
                <a:latin typeface="ＭＳ ゴシック" panose="020B0609070205080204" pitchFamily="49" charset="-128"/>
                <a:ea typeface="ＭＳ ゴシック" panose="020B0609070205080204" pitchFamily="49" charset="-128"/>
              </a:rPr>
              <a:t>１つ目：地震や津波から</a:t>
            </a:r>
            <a:r>
              <a:rPr lang="ja-JP" altLang="en-US" sz="1200" kern="0" dirty="0" smtClean="0">
                <a:solidFill>
                  <a:prstClr val="black"/>
                </a:solidFill>
                <a:latin typeface="HGP創英角ﾎﾟｯﾌﾟ体" pitchFamily="50" charset="-128"/>
                <a:ea typeface="HGP創英角ﾎﾟｯﾌﾟ体" pitchFamily="50" charset="-128"/>
              </a:rPr>
              <a:t>命を守るためにどうしたら いいのかな？</a:t>
            </a:r>
            <a:endParaRPr lang="en-US" altLang="ja-JP" sz="1200" kern="0" dirty="0" smtClean="0">
              <a:solidFill>
                <a:prstClr val="black"/>
              </a:solidFill>
              <a:latin typeface="HGP創英角ﾎﾟｯﾌﾟ体" pitchFamily="50" charset="-128"/>
              <a:ea typeface="HGP創英角ﾎﾟｯﾌﾟ体" pitchFamily="50" charset="-128"/>
            </a:endParaRPr>
          </a:p>
          <a:p>
            <a:pPr defTabSz="914253">
              <a:defRPr/>
            </a:pPr>
            <a:r>
              <a:rPr lang="ja-JP" altLang="en-US" dirty="0" smtClean="0">
                <a:latin typeface="ＭＳ ゴシック" panose="020B0609070205080204" pitchFamily="49" charset="-128"/>
                <a:ea typeface="ＭＳ ゴシック" panose="020B0609070205080204" pitchFamily="49" charset="-128"/>
              </a:rPr>
              <a:t>（☆クリック）</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２つ目：どうして避難訓練をするのかな？学校では避難訓練がありますね。</a:t>
            </a:r>
            <a:endParaRPr lang="en-US" altLang="ja-JP" dirty="0" smtClean="0">
              <a:latin typeface="ＭＳ ゴシック" panose="020B0609070205080204" pitchFamily="49" charset="-128"/>
              <a:ea typeface="ＭＳ ゴシック" panose="020B0609070205080204" pitchFamily="49" charset="-128"/>
            </a:endParaRPr>
          </a:p>
          <a:p>
            <a:r>
              <a:rPr lang="ja-JP" altLang="ja-JP" dirty="0" smtClean="0">
                <a:latin typeface="ＭＳ ゴシック" panose="020B0609070205080204" pitchFamily="49" charset="-128"/>
                <a:ea typeface="ＭＳ ゴシック" panose="020B0609070205080204" pitchFamily="49" charset="-128"/>
              </a:rPr>
              <a:t>みなさん、訓練好きですか？</a:t>
            </a:r>
            <a:r>
              <a:rPr lang="ja-JP" altLang="en-US" dirty="0" smtClean="0">
                <a:latin typeface="ＭＳ ゴシック" panose="020B0609070205080204" pitchFamily="49" charset="-128"/>
                <a:ea typeface="ＭＳ ゴシック" panose="020B0609070205080204" pitchFamily="49" charset="-128"/>
              </a:rPr>
              <a:t>怖い</a:t>
            </a:r>
            <a:r>
              <a:rPr lang="ja-JP" altLang="ja-JP" dirty="0" smtClean="0">
                <a:latin typeface="ＭＳ ゴシック" panose="020B0609070205080204" pitchFamily="49" charset="-128"/>
                <a:ea typeface="ＭＳ ゴシック" panose="020B0609070205080204" pitchFamily="49" charset="-128"/>
              </a:rPr>
              <a:t>ですか？</a:t>
            </a:r>
            <a:r>
              <a:rPr lang="ja-JP" altLang="en-US" dirty="0" smtClean="0">
                <a:latin typeface="ＭＳ ゴシック" panose="020B0609070205080204" pitchFamily="49" charset="-128"/>
                <a:ea typeface="ＭＳ ゴシック" panose="020B0609070205080204" pitchFamily="49" charset="-128"/>
              </a:rPr>
              <a:t>面倒</a:t>
            </a:r>
            <a:r>
              <a:rPr lang="ja-JP" altLang="ja-JP" dirty="0" smtClean="0">
                <a:latin typeface="ＭＳ ゴシック" panose="020B0609070205080204" pitchFamily="49" charset="-128"/>
                <a:ea typeface="ＭＳ ゴシック" panose="020B0609070205080204" pitchFamily="49" charset="-128"/>
              </a:rPr>
              <a:t>ですか？</a:t>
            </a:r>
          </a:p>
          <a:p>
            <a:r>
              <a:rPr lang="ja-JP" altLang="en-US" dirty="0" smtClean="0">
                <a:latin typeface="ＭＳ ゴシック" panose="020B0609070205080204" pitchFamily="49" charset="-128"/>
                <a:ea typeface="ＭＳ ゴシック" panose="020B0609070205080204" pitchFamily="49" charset="-128"/>
              </a:rPr>
              <a:t>どうして訓練するのでしょう。このお話の最後に同じ質問をしますね。</a:t>
            </a:r>
            <a:endParaRPr lang="en-US" altLang="ja-JP" dirty="0" smtClean="0">
              <a:latin typeface="ＭＳ ゴシック" panose="020B0609070205080204" pitchFamily="49" charset="-128"/>
              <a:ea typeface="ＭＳ ゴシック" panose="020B0609070205080204" pitchFamily="49" charset="-128"/>
            </a:endParaRPr>
          </a:p>
          <a:p>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今日はちょっと難しいお話もあるかもしれないけど、最後にこの</a:t>
            </a:r>
            <a:r>
              <a:rPr lang="en-US" altLang="ja-JP" dirty="0" smtClean="0">
                <a:latin typeface="ＭＳ ゴシック" panose="020B0609070205080204" pitchFamily="49" charset="-128"/>
                <a:ea typeface="ＭＳ ゴシック" panose="020B0609070205080204" pitchFamily="49" charset="-128"/>
              </a:rPr>
              <a:t>2</a:t>
            </a:r>
            <a:r>
              <a:rPr lang="ja-JP" altLang="en-US" dirty="0" err="1" smtClean="0">
                <a:latin typeface="ＭＳ ゴシック" panose="020B0609070205080204" pitchFamily="49" charset="-128"/>
                <a:ea typeface="ＭＳ ゴシック" panose="020B0609070205080204" pitchFamily="49" charset="-128"/>
              </a:rPr>
              <a:t>つの</a:t>
            </a:r>
            <a:r>
              <a:rPr lang="ja-JP" altLang="en-US" dirty="0" smtClean="0">
                <a:latin typeface="ＭＳ ゴシック" panose="020B0609070205080204" pitchFamily="49" charset="-128"/>
                <a:ea typeface="ＭＳ ゴシック" panose="020B0609070205080204" pitchFamily="49" charset="-128"/>
              </a:rPr>
              <a:t>答えをわかっていれば</a:t>
            </a:r>
            <a:r>
              <a:rPr lang="en-US" altLang="ja-JP" dirty="0" smtClean="0">
                <a:latin typeface="ＭＳ ゴシック" panose="020B0609070205080204" pitchFamily="49" charset="-128"/>
                <a:ea typeface="ＭＳ ゴシック" panose="020B0609070205080204" pitchFamily="49" charset="-128"/>
              </a:rPr>
              <a:t>100</a:t>
            </a:r>
            <a:r>
              <a:rPr lang="ja-JP" altLang="en-US" dirty="0" smtClean="0">
                <a:latin typeface="ＭＳ ゴシック" panose="020B0609070205080204" pitchFamily="49" charset="-128"/>
                <a:ea typeface="ＭＳ ゴシック" panose="020B0609070205080204" pitchFamily="49" charset="-128"/>
              </a:rPr>
              <a:t>点満点です。</a:t>
            </a:r>
            <a:endParaRPr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では始めます。まず、地震によってどんなことが起きるか、写真を見てみましょう。</a:t>
            </a:r>
            <a:endParaRPr lang="en-US" altLang="ja-JP" dirty="0" smtClean="0">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47981" rtl="0" eaLnBrk="1" fontAlgn="auto" latinLnBrk="0" hangingPunct="1">
              <a:lnSpc>
                <a:spcPct val="100000"/>
              </a:lnSpc>
              <a:spcBef>
                <a:spcPts val="0"/>
              </a:spcBef>
              <a:spcAft>
                <a:spcPts val="0"/>
              </a:spcAft>
              <a:buClrTx/>
              <a:buSzTx/>
              <a:buFontTx/>
              <a:buNone/>
              <a:tabLst/>
              <a:defRPr/>
            </a:pPr>
            <a:r>
              <a:rPr kumimoji="1" lang="en-US" altLang="ja-JP" dirty="0" smtClean="0"/>
              <a:t>2</a:t>
            </a:r>
            <a:r>
              <a:rPr kumimoji="1" lang="ja-JP" altLang="en-US" dirty="0" smtClean="0"/>
              <a:t>分（</a:t>
            </a:r>
            <a:r>
              <a:rPr kumimoji="1" lang="en-US" altLang="ja-JP" dirty="0" smtClean="0"/>
              <a:t>4</a:t>
            </a:r>
            <a:r>
              <a:rPr kumimoji="1" lang="ja-JP" altLang="en-US" dirty="0" smtClean="0"/>
              <a:t>分）経過</a:t>
            </a:r>
            <a:endParaRPr kumimoji="1" lang="en-US" altLang="ja-JP" dirty="0" smtClean="0"/>
          </a:p>
          <a:p>
            <a:pPr marL="0" marR="0" lvl="0" indent="0" algn="l" defTabSz="947981" rtl="0" eaLnBrk="1" fontAlgn="auto" latinLnBrk="0" hangingPunct="1">
              <a:lnSpc>
                <a:spcPct val="100000"/>
              </a:lnSpc>
              <a:spcBef>
                <a:spcPts val="0"/>
              </a:spcBef>
              <a:spcAft>
                <a:spcPts val="0"/>
              </a:spcAft>
              <a:buClrTx/>
              <a:buSzTx/>
              <a:buFontTx/>
              <a:buNone/>
              <a:tabLst/>
              <a:defRPr/>
            </a:pPr>
            <a:endParaRPr kumimoji="1" lang="en-US" altLang="ja-JP" b="0" dirty="0" smtClean="0">
              <a:latin typeface="ＭＳ ゴシック" panose="020B0609070205080204" pitchFamily="49" charset="-128"/>
              <a:ea typeface="ＭＳ ゴシック" panose="020B0609070205080204" pitchFamily="49" charset="-128"/>
            </a:endParaRPr>
          </a:p>
          <a:p>
            <a:pPr marL="0" marR="0" lvl="0" indent="0" algn="l" defTabSz="947981"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写真</a:t>
            </a:r>
            <a:r>
              <a:rPr kumimoji="1" lang="ja-JP" altLang="en-US" dirty="0">
                <a:latin typeface="ＭＳ ゴシック" panose="020B0609070205080204" pitchFamily="49" charset="-128"/>
                <a:ea typeface="ＭＳ ゴシック" panose="020B0609070205080204" pitchFamily="49" charset="-128"/>
              </a:rPr>
              <a:t>を見てください</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47981" rtl="0" eaLnBrk="1" fontAlgn="auto" latinLnBrk="0" hangingPunct="1">
              <a:lnSpc>
                <a:spcPct val="100000"/>
              </a:lnSpc>
              <a:spcBef>
                <a:spcPts val="0"/>
              </a:spcBef>
              <a:spcAft>
                <a:spcPts val="0"/>
              </a:spcAft>
              <a:buClrTx/>
              <a:buSzTx/>
              <a:buFontTx/>
              <a:buNone/>
              <a:tabLst/>
              <a:defRPr/>
            </a:pPr>
            <a:r>
              <a:rPr kumimoji="1" lang="en-US" altLang="ja-JP" dirty="0" smtClean="0">
                <a:latin typeface="ＭＳ ゴシック" panose="020B0609070205080204" pitchFamily="49" charset="-128"/>
                <a:ea typeface="ＭＳ ゴシック" panose="020B0609070205080204" pitchFamily="49" charset="-128"/>
              </a:rPr>
              <a:t>1995</a:t>
            </a:r>
            <a:r>
              <a:rPr kumimoji="1" lang="ja-JP" altLang="en-US" dirty="0">
                <a:latin typeface="ＭＳ ゴシック" panose="020B0609070205080204" pitchFamily="49" charset="-128"/>
                <a:ea typeface="ＭＳ ゴシック" panose="020B0609070205080204" pitchFamily="49" charset="-128"/>
              </a:rPr>
              <a:t>年に兵庫県で大きな地震が</a:t>
            </a:r>
            <a:r>
              <a:rPr kumimoji="1" lang="ja-JP" altLang="en-US" dirty="0" smtClean="0">
                <a:latin typeface="ＭＳ ゴシック" panose="020B0609070205080204" pitchFamily="49" charset="-128"/>
                <a:ea typeface="ＭＳ ゴシック" panose="020B0609070205080204" pitchFamily="49" charset="-128"/>
              </a:rPr>
              <a:t>起きました。その</a:t>
            </a:r>
            <a:r>
              <a:rPr kumimoji="1" lang="ja-JP" altLang="en-US" dirty="0">
                <a:latin typeface="ＭＳ ゴシック" panose="020B0609070205080204" pitchFamily="49" charset="-128"/>
                <a:ea typeface="ＭＳ ゴシック" panose="020B0609070205080204" pitchFamily="49" charset="-128"/>
              </a:rPr>
              <a:t>直後に神戸で撮影された写真です。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阪神</a:t>
            </a:r>
            <a:r>
              <a:rPr kumimoji="1" lang="ja-JP" altLang="en-US" dirty="0">
                <a:latin typeface="ＭＳ ゴシック" panose="020B0609070205080204" pitchFamily="49" charset="-128"/>
                <a:ea typeface="ＭＳ ゴシック" panose="020B0609070205080204" pitchFamily="49" charset="-128"/>
              </a:rPr>
              <a:t>淡路大震災、というのを聞いたことはありますか？</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兵庫県</a:t>
            </a:r>
            <a:r>
              <a:rPr kumimoji="1" lang="ja-JP" altLang="en-US" dirty="0">
                <a:latin typeface="ＭＳ ゴシック" panose="020B0609070205080204" pitchFamily="49" charset="-128"/>
                <a:ea typeface="ＭＳ ゴシック" panose="020B0609070205080204" pitchFamily="49" charset="-128"/>
              </a:rPr>
              <a:t>で起きた大きな</a:t>
            </a:r>
            <a:r>
              <a:rPr kumimoji="1" lang="ja-JP" altLang="en-US" dirty="0" smtClean="0">
                <a:latin typeface="ＭＳ ゴシック" panose="020B0609070205080204" pitchFamily="49" charset="-128"/>
                <a:ea typeface="ＭＳ ゴシック" panose="020B0609070205080204" pitchFamily="49" charset="-128"/>
              </a:rPr>
              <a:t>地震で</a:t>
            </a:r>
            <a:r>
              <a:rPr kumimoji="1" lang="ja-JP" altLang="en-US" dirty="0">
                <a:latin typeface="ＭＳ ゴシック" panose="020B0609070205080204" pitchFamily="49" charset="-128"/>
                <a:ea typeface="ＭＳ ゴシック" panose="020B0609070205080204" pitchFamily="49" charset="-128"/>
              </a:rPr>
              <a:t>、この写真のようにたくさんの建物がつぶれてしまい、</a:t>
            </a:r>
            <a:r>
              <a:rPr kumimoji="1" lang="en-US" altLang="ja-JP" dirty="0">
                <a:latin typeface="ＭＳ ゴシック" panose="020B0609070205080204" pitchFamily="49" charset="-128"/>
                <a:ea typeface="ＭＳ ゴシック" panose="020B0609070205080204" pitchFamily="49" charset="-128"/>
              </a:rPr>
              <a:t>6500</a:t>
            </a:r>
            <a:r>
              <a:rPr kumimoji="1" lang="ja-JP" altLang="en-US" dirty="0">
                <a:latin typeface="ＭＳ ゴシック" panose="020B0609070205080204" pitchFamily="49" charset="-128"/>
                <a:ea typeface="ＭＳ ゴシック" panose="020B0609070205080204" pitchFamily="49" charset="-128"/>
              </a:rPr>
              <a:t>人近くの人が亡くなってしまいました。</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a:t>
            </a:r>
            <a:r>
              <a:rPr kumimoji="1" lang="ja-JP" altLang="en-US" dirty="0" smtClean="0">
                <a:latin typeface="ＭＳ ゴシック" panose="020B0609070205080204" pitchFamily="49" charset="-128"/>
                <a:ea typeface="ＭＳ ゴシック" panose="020B0609070205080204" pitchFamily="49" charset="-128"/>
              </a:rPr>
              <a:t>クリック</a:t>
            </a:r>
            <a:r>
              <a:rPr kumimoji="1" lang="ja-JP" altLang="en-US" dirty="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右</a:t>
            </a:r>
            <a:r>
              <a:rPr kumimoji="1" lang="ja-JP" altLang="en-US" dirty="0">
                <a:latin typeface="ＭＳ ゴシック" panose="020B0609070205080204" pitchFamily="49" charset="-128"/>
                <a:ea typeface="ＭＳ ゴシック" panose="020B0609070205080204" pitchFamily="49" charset="-128"/>
              </a:rPr>
              <a:t>の写真は、大阪市で撮影された写真です。兵庫県からちょっと離れた大阪市でも、このように本棚が倒れるほど強く揺れました。</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本棚</a:t>
            </a:r>
            <a:r>
              <a:rPr kumimoji="1" lang="ja-JP" altLang="en-US" dirty="0">
                <a:latin typeface="ＭＳ ゴシック" panose="020B0609070205080204" pitchFamily="49" charset="-128"/>
                <a:ea typeface="ＭＳ ゴシック" panose="020B0609070205080204" pitchFamily="49" charset="-128"/>
              </a:rPr>
              <a:t>など、重いものが倒れてきてぶつかったら、とても危ないですよね。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「なので学校では耐震固定しています」など工夫がありましたら伝えてください</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smtClean="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皆さん</a:t>
            </a:r>
            <a:r>
              <a:rPr kumimoji="1" lang="ja-JP" altLang="en-US" dirty="0">
                <a:latin typeface="ＭＳ ゴシック" panose="020B0609070205080204" pitchFamily="49" charset="-128"/>
                <a:ea typeface="ＭＳ ゴシック" panose="020B0609070205080204" pitchFamily="49" charset="-128"/>
              </a:rPr>
              <a:t>も、今日お家に帰ったら、寝ている部屋やリビングなど</a:t>
            </a:r>
            <a:r>
              <a:rPr kumimoji="1" lang="ja-JP" altLang="en-US" dirty="0" smtClean="0">
                <a:latin typeface="ＭＳ ゴシック" panose="020B0609070205080204" pitchFamily="49" charset="-128"/>
                <a:ea typeface="ＭＳ ゴシック" panose="020B0609070205080204" pitchFamily="49" charset="-128"/>
              </a:rPr>
              <a:t>、揺れで</a:t>
            </a:r>
            <a:r>
              <a:rPr kumimoji="1" lang="ja-JP" altLang="en-US" dirty="0">
                <a:latin typeface="ＭＳ ゴシック" panose="020B0609070205080204" pitchFamily="49" charset="-128"/>
                <a:ea typeface="ＭＳ ゴシック" panose="020B0609070205080204" pitchFamily="49" charset="-128"/>
              </a:rPr>
              <a:t>倒れてきそうなものがないか確認してみてください。</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もし</a:t>
            </a:r>
            <a:r>
              <a:rPr kumimoji="1" lang="ja-JP" altLang="en-US" dirty="0">
                <a:latin typeface="ＭＳ ゴシック" panose="020B0609070205080204" pitchFamily="49" charset="-128"/>
                <a:ea typeface="ＭＳ ゴシック" panose="020B0609070205080204" pitchFamily="49" charset="-128"/>
              </a:rPr>
              <a:t>あったら、大人の方と相談して、壁に金具でくっつけるなどの工夫をしましょう。</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さて</a:t>
            </a:r>
            <a:r>
              <a:rPr kumimoji="1" lang="ja-JP" altLang="en-US" dirty="0">
                <a:latin typeface="ＭＳ ゴシック" panose="020B0609070205080204" pitchFamily="49" charset="-128"/>
                <a:ea typeface="ＭＳ ゴシック" panose="020B0609070205080204" pitchFamily="49" charset="-128"/>
              </a:rPr>
              <a:t>、地震で大きく揺れたり、緊急地震速報を聞いたりしたら、みなさんまずどうしますか？</a:t>
            </a:r>
            <a:endParaRPr kumimoji="1" lang="en-US" altLang="ja-JP" dirty="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（自由に答えてもらえればよい。）</a:t>
            </a:r>
            <a:endParaRPr lang="en-US" altLang="ja-JP" sz="1200" dirty="0" smtClean="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a:t>
            </a:r>
            <a:r>
              <a:rPr kumimoji="1" lang="ja-JP" altLang="en-US" dirty="0" smtClean="0">
                <a:latin typeface="ＭＳ ゴシック" panose="020B0609070205080204" pitchFamily="49" charset="-128"/>
                <a:ea typeface="ＭＳ ゴシック" panose="020B0609070205080204" pitchFamily="49" charset="-128"/>
              </a:rPr>
              <a:t>クリック）</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丈夫な</a:t>
            </a:r>
            <a:r>
              <a:rPr kumimoji="1" lang="ja-JP" altLang="en-US" dirty="0">
                <a:latin typeface="ＭＳ ゴシック" panose="020B0609070205080204" pitchFamily="49" charset="-128"/>
                <a:ea typeface="ＭＳ ゴシック" panose="020B0609070205080204" pitchFamily="49" charset="-128"/>
              </a:rPr>
              <a:t>机の下に入る、倒れてきそうなものから離れるなどして、頭や体を守ります。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さて</a:t>
            </a:r>
            <a:r>
              <a:rPr kumimoji="1" lang="ja-JP" altLang="en-US" dirty="0">
                <a:latin typeface="ＭＳ ゴシック" panose="020B0609070205080204" pitchFamily="49" charset="-128"/>
                <a:ea typeface="ＭＳ ゴシック" panose="020B0609070205080204" pitchFamily="49" charset="-128"/>
              </a:rPr>
              <a:t>、地震の後には、海辺ではあることに気を付けなければいけません。何だと思いますか？　</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（海から離れた学校の場合は、「海に遊びに行っていたときは、何に気を付けたら良いでしょうか？」など）</a:t>
            </a:r>
            <a:endParaRPr kumimoji="1" lang="en-US" altLang="ja-JP" dirty="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（自由に答えてもらえればよい。）</a:t>
            </a:r>
            <a:endParaRPr lang="en-US" altLang="ja-JP" sz="1200" dirty="0" smtClean="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（補足：阪神</a:t>
            </a:r>
            <a:r>
              <a:rPr kumimoji="1" lang="ja-JP" altLang="en-US" dirty="0">
                <a:latin typeface="ＭＳ ゴシック" panose="020B0609070205080204" pitchFamily="49" charset="-128"/>
                <a:ea typeface="ＭＳ ゴシック" panose="020B0609070205080204" pitchFamily="49" charset="-128"/>
              </a:rPr>
              <a:t>淡路大震災（兵庫県南部地震）</a:t>
            </a:r>
            <a:r>
              <a:rPr kumimoji="1" lang="en-US" altLang="zh-TW" dirty="0">
                <a:latin typeface="ＭＳ ゴシック" panose="020B0609070205080204" pitchFamily="49" charset="-128"/>
                <a:ea typeface="ＭＳ ゴシック" panose="020B0609070205080204" pitchFamily="49" charset="-128"/>
              </a:rPr>
              <a:t>1995</a:t>
            </a:r>
            <a:r>
              <a:rPr kumimoji="1" lang="zh-TW" altLang="en-US" dirty="0">
                <a:latin typeface="ＭＳ ゴシック" panose="020B0609070205080204" pitchFamily="49" charset="-128"/>
                <a:ea typeface="ＭＳ ゴシック" panose="020B0609070205080204" pitchFamily="49" charset="-128"/>
              </a:rPr>
              <a:t>年</a:t>
            </a:r>
            <a:r>
              <a:rPr kumimoji="1" lang="en-US" altLang="zh-TW" dirty="0">
                <a:latin typeface="ＭＳ ゴシック" panose="020B0609070205080204" pitchFamily="49" charset="-128"/>
                <a:ea typeface="ＭＳ ゴシック" panose="020B0609070205080204" pitchFamily="49" charset="-128"/>
              </a:rPr>
              <a:t>1</a:t>
            </a:r>
            <a:r>
              <a:rPr kumimoji="1" lang="zh-TW" altLang="en-US" dirty="0">
                <a:latin typeface="ＭＳ ゴシック" panose="020B0609070205080204" pitchFamily="49" charset="-128"/>
                <a:ea typeface="ＭＳ ゴシック" panose="020B0609070205080204" pitchFamily="49" charset="-128"/>
              </a:rPr>
              <a:t>月</a:t>
            </a:r>
            <a:r>
              <a:rPr kumimoji="1" lang="en-US" altLang="zh-TW" dirty="0">
                <a:latin typeface="ＭＳ ゴシック" panose="020B0609070205080204" pitchFamily="49" charset="-128"/>
                <a:ea typeface="ＭＳ ゴシック" panose="020B0609070205080204" pitchFamily="49" charset="-128"/>
              </a:rPr>
              <a:t>17</a:t>
            </a:r>
            <a:r>
              <a:rPr kumimoji="1" lang="zh-TW" altLang="en-US" dirty="0">
                <a:latin typeface="ＭＳ ゴシック" panose="020B0609070205080204" pitchFamily="49" charset="-128"/>
                <a:ea typeface="ＭＳ ゴシック" panose="020B0609070205080204" pitchFamily="49" charset="-128"/>
              </a:rPr>
              <a:t>日</a:t>
            </a:r>
            <a:r>
              <a:rPr kumimoji="1" lang="en-US" altLang="zh-TW" dirty="0">
                <a:latin typeface="ＭＳ ゴシック" panose="020B0609070205080204" pitchFamily="49" charset="-128"/>
                <a:ea typeface="ＭＳ ゴシック" panose="020B0609070205080204" pitchFamily="49" charset="-128"/>
              </a:rPr>
              <a:t>05</a:t>
            </a:r>
            <a:r>
              <a:rPr kumimoji="1" lang="zh-TW" altLang="en-US" dirty="0">
                <a:latin typeface="ＭＳ ゴシック" panose="020B0609070205080204" pitchFamily="49" charset="-128"/>
                <a:ea typeface="ＭＳ ゴシック" panose="020B0609070205080204" pitchFamily="49" charset="-128"/>
              </a:rPr>
              <a:t>時</a:t>
            </a:r>
            <a:r>
              <a:rPr kumimoji="1" lang="en-US" altLang="zh-TW" dirty="0">
                <a:latin typeface="ＭＳ ゴシック" panose="020B0609070205080204" pitchFamily="49" charset="-128"/>
                <a:ea typeface="ＭＳ ゴシック" panose="020B0609070205080204" pitchFamily="49" charset="-128"/>
              </a:rPr>
              <a:t>46</a:t>
            </a:r>
            <a:r>
              <a:rPr kumimoji="1" lang="zh-TW" altLang="en-US" dirty="0">
                <a:latin typeface="ＭＳ ゴシック" panose="020B0609070205080204" pitchFamily="49" charset="-128"/>
                <a:ea typeface="ＭＳ ゴシック" panose="020B0609070205080204" pitchFamily="49" charset="-128"/>
              </a:rPr>
              <a:t>分</a:t>
            </a:r>
            <a:r>
              <a:rPr kumimoji="1" lang="ja-JP" altLang="en-US" dirty="0">
                <a:latin typeface="ＭＳ ゴシック" panose="020B0609070205080204" pitchFamily="49" charset="-128"/>
                <a:ea typeface="ＭＳ ゴシック" panose="020B0609070205080204" pitchFamily="49" charset="-128"/>
              </a:rPr>
              <a:t>発生　マグニチュード（地震の規模）</a:t>
            </a:r>
            <a:r>
              <a:rPr lang="en-US" altLang="ja-JP" dirty="0">
                <a:effectLst/>
              </a:rPr>
              <a:t>7.3</a:t>
            </a:r>
            <a:r>
              <a:rPr lang="ja-JP" altLang="en-US" dirty="0">
                <a:effectLst/>
              </a:rPr>
              <a:t>　最大震度</a:t>
            </a:r>
            <a:r>
              <a:rPr lang="en-US" altLang="ja-JP" dirty="0">
                <a:effectLst/>
              </a:rPr>
              <a:t>7</a:t>
            </a:r>
          </a:p>
          <a:p>
            <a:r>
              <a:rPr lang="ja-JP" altLang="en-US" b="0" i="0" dirty="0" smtClean="0">
                <a:solidFill>
                  <a:srgbClr val="333333"/>
                </a:solidFill>
                <a:effectLst/>
                <a:latin typeface="Meiryo" panose="020B0604030504040204" pitchFamily="50" charset="-128"/>
                <a:ea typeface="Meiryo" panose="020B0604030504040204" pitchFamily="50" charset="-128"/>
              </a:rPr>
              <a:t>　総務省</a:t>
            </a:r>
            <a:r>
              <a:rPr lang="ja-JP" altLang="en-US" b="0" i="0" dirty="0">
                <a:solidFill>
                  <a:srgbClr val="333333"/>
                </a:solidFill>
                <a:effectLst/>
                <a:latin typeface="Meiryo" panose="020B0604030504040204" pitchFamily="50" charset="-128"/>
                <a:ea typeface="Meiryo" panose="020B0604030504040204" pitchFamily="50" charset="-128"/>
              </a:rPr>
              <a:t>消防庁の統計によると、この地震による被害は、死者</a:t>
            </a:r>
            <a:r>
              <a:rPr lang="en-US" altLang="ja-JP" b="0" i="0" dirty="0">
                <a:solidFill>
                  <a:srgbClr val="333333"/>
                </a:solidFill>
                <a:effectLst/>
                <a:latin typeface="Meiryo" panose="020B0604030504040204" pitchFamily="50" charset="-128"/>
                <a:ea typeface="Meiryo" panose="020B0604030504040204" pitchFamily="50" charset="-128"/>
              </a:rPr>
              <a:t>6,434</a:t>
            </a:r>
            <a:r>
              <a:rPr lang="ja-JP" altLang="en-US" b="0" i="0" dirty="0">
                <a:solidFill>
                  <a:srgbClr val="333333"/>
                </a:solidFill>
                <a:effectLst/>
                <a:latin typeface="Meiryo" panose="020B0604030504040204" pitchFamily="50" charset="-128"/>
                <a:ea typeface="Meiryo" panose="020B0604030504040204" pitchFamily="50" charset="-128"/>
              </a:rPr>
              <a:t>名、行方不明</a:t>
            </a:r>
            <a:r>
              <a:rPr lang="en-US" altLang="ja-JP" b="0" i="0" dirty="0">
                <a:solidFill>
                  <a:srgbClr val="333333"/>
                </a:solidFill>
                <a:effectLst/>
                <a:latin typeface="Meiryo" panose="020B0604030504040204" pitchFamily="50" charset="-128"/>
                <a:ea typeface="Meiryo" panose="020B0604030504040204" pitchFamily="50" charset="-128"/>
              </a:rPr>
              <a:t>3</a:t>
            </a:r>
            <a:r>
              <a:rPr lang="ja-JP" altLang="en-US" b="0" i="0" dirty="0">
                <a:solidFill>
                  <a:srgbClr val="333333"/>
                </a:solidFill>
                <a:effectLst/>
                <a:latin typeface="Meiryo" panose="020B0604030504040204" pitchFamily="50" charset="-128"/>
                <a:ea typeface="Meiryo" panose="020B0604030504040204" pitchFamily="50" charset="-128"/>
              </a:rPr>
              <a:t>名、負傷者</a:t>
            </a:r>
            <a:r>
              <a:rPr lang="en-US" altLang="ja-JP" b="0" i="0" dirty="0">
                <a:solidFill>
                  <a:srgbClr val="333333"/>
                </a:solidFill>
                <a:effectLst/>
                <a:latin typeface="Meiryo" panose="020B0604030504040204" pitchFamily="50" charset="-128"/>
                <a:ea typeface="Meiryo" panose="020B0604030504040204" pitchFamily="50" charset="-128"/>
              </a:rPr>
              <a:t>43,792</a:t>
            </a:r>
            <a:r>
              <a:rPr lang="ja-JP" altLang="en-US" b="0" i="0" dirty="0">
                <a:solidFill>
                  <a:srgbClr val="333333"/>
                </a:solidFill>
                <a:effectLst/>
                <a:latin typeface="Meiryo" panose="020B0604030504040204" pitchFamily="50" charset="-128"/>
                <a:ea typeface="Meiryo" panose="020B0604030504040204" pitchFamily="50" charset="-128"/>
              </a:rPr>
              <a:t>名、住家全壊</a:t>
            </a:r>
            <a:r>
              <a:rPr lang="en-US" altLang="ja-JP" b="0" i="0" dirty="0">
                <a:solidFill>
                  <a:srgbClr val="333333"/>
                </a:solidFill>
                <a:effectLst/>
                <a:latin typeface="Meiryo" panose="020B0604030504040204" pitchFamily="50" charset="-128"/>
                <a:ea typeface="Meiryo" panose="020B0604030504040204" pitchFamily="50" charset="-128"/>
              </a:rPr>
              <a:t>104,906</a:t>
            </a:r>
            <a:r>
              <a:rPr lang="ja-JP" altLang="en-US" b="0" i="0" dirty="0">
                <a:solidFill>
                  <a:srgbClr val="333333"/>
                </a:solidFill>
                <a:effectLst/>
                <a:latin typeface="Meiryo" panose="020B0604030504040204" pitchFamily="50" charset="-128"/>
                <a:ea typeface="Meiryo" panose="020B0604030504040204" pitchFamily="50" charset="-128"/>
              </a:rPr>
              <a:t>棟、住家半壊</a:t>
            </a:r>
            <a:r>
              <a:rPr lang="en-US" altLang="ja-JP" b="0" i="0" dirty="0">
                <a:solidFill>
                  <a:srgbClr val="333333"/>
                </a:solidFill>
                <a:effectLst/>
                <a:latin typeface="Meiryo" panose="020B0604030504040204" pitchFamily="50" charset="-128"/>
                <a:ea typeface="Meiryo" panose="020B0604030504040204" pitchFamily="50" charset="-128"/>
              </a:rPr>
              <a:t>144,274</a:t>
            </a:r>
            <a:r>
              <a:rPr lang="ja-JP" altLang="en-US" b="0" i="0" dirty="0">
                <a:solidFill>
                  <a:srgbClr val="333333"/>
                </a:solidFill>
                <a:effectLst/>
                <a:latin typeface="Meiryo" panose="020B0604030504040204" pitchFamily="50" charset="-128"/>
                <a:ea typeface="Meiryo" panose="020B0604030504040204" pitchFamily="50" charset="-128"/>
              </a:rPr>
              <a:t>棟、全半焼</a:t>
            </a:r>
            <a:r>
              <a:rPr lang="en-US" altLang="ja-JP" b="0" i="0" dirty="0">
                <a:solidFill>
                  <a:srgbClr val="333333"/>
                </a:solidFill>
                <a:effectLst/>
                <a:latin typeface="Meiryo" panose="020B0604030504040204" pitchFamily="50" charset="-128"/>
                <a:ea typeface="Meiryo" panose="020B0604030504040204" pitchFamily="50" charset="-128"/>
              </a:rPr>
              <a:t>7,132</a:t>
            </a:r>
            <a:r>
              <a:rPr lang="ja-JP" altLang="en-US" b="0" i="0" dirty="0">
                <a:solidFill>
                  <a:srgbClr val="333333"/>
                </a:solidFill>
                <a:effectLst/>
                <a:latin typeface="Meiryo" panose="020B0604030504040204" pitchFamily="50" charset="-128"/>
                <a:ea typeface="Meiryo" panose="020B0604030504040204" pitchFamily="50" charset="-128"/>
              </a:rPr>
              <a:t>棟にのぼりました</a:t>
            </a:r>
            <a:r>
              <a:rPr lang="ja-JP" altLang="en-US" b="0" i="0" dirty="0" smtClean="0">
                <a:solidFill>
                  <a:srgbClr val="333333"/>
                </a:solidFill>
                <a:effectLst/>
                <a:latin typeface="Meiryo" panose="020B0604030504040204" pitchFamily="50" charset="-128"/>
                <a:ea typeface="Meiryo" panose="020B0604030504040204" pitchFamily="50" charset="-128"/>
              </a:rPr>
              <a:t>。</a:t>
            </a:r>
            <a:r>
              <a:rPr kumimoji="1" lang="ja-JP" altLang="en-US" b="0" i="0" dirty="0">
                <a:solidFill>
                  <a:schemeClr val="tx1"/>
                </a:solidFill>
                <a:effectLst/>
                <a:latin typeface="ＭＳ ゴシック" panose="020B0609070205080204" pitchFamily="49" charset="-128"/>
                <a:ea typeface="ＭＳ ゴシック" panose="020B0609070205080204" pitchFamily="49" charset="-128"/>
              </a:rPr>
              <a:t>）</a:t>
            </a:r>
            <a:endParaRPr lang="en-US" altLang="ja-JP" b="0" i="0" dirty="0">
              <a:solidFill>
                <a:srgbClr val="333333"/>
              </a:solidFill>
              <a:effectLst/>
              <a:latin typeface="Meiryo" panose="020B0604030504040204" pitchFamily="50" charset="-128"/>
              <a:ea typeface="Meiryo"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3</a:t>
            </a:fld>
            <a:endParaRPr kumimoji="1" lang="ja-JP" altLang="en-US"/>
          </a:p>
        </p:txBody>
      </p:sp>
    </p:spTree>
    <p:extLst>
      <p:ext uri="{BB962C8B-B14F-4D97-AF65-F5344CB8AC3E}">
        <p14:creationId xmlns:p14="http://schemas.microsoft.com/office/powerpoint/2010/main" val="391699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47981" rtl="0" eaLnBrk="1" fontAlgn="auto" latinLnBrk="0" hangingPunct="1">
              <a:lnSpc>
                <a:spcPct val="100000"/>
              </a:lnSpc>
              <a:spcBef>
                <a:spcPts val="0"/>
              </a:spcBef>
              <a:spcAft>
                <a:spcPts val="0"/>
              </a:spcAft>
              <a:buClrTx/>
              <a:buSzTx/>
              <a:buFontTx/>
              <a:buNone/>
              <a:tabLst/>
              <a:defRPr/>
            </a:pPr>
            <a:r>
              <a:rPr kumimoji="1" lang="en-US" altLang="ja-JP" dirty="0" smtClean="0"/>
              <a:t>3</a:t>
            </a:r>
            <a:r>
              <a:rPr kumimoji="1" lang="ja-JP" altLang="en-US" dirty="0" smtClean="0"/>
              <a:t>分（</a:t>
            </a:r>
            <a:r>
              <a:rPr kumimoji="1" lang="en-US" altLang="ja-JP" dirty="0" smtClean="0"/>
              <a:t>7</a:t>
            </a:r>
            <a:r>
              <a:rPr kumimoji="1" lang="ja-JP" altLang="en-US" dirty="0" smtClean="0"/>
              <a:t>分）経過</a:t>
            </a:r>
            <a:endParaRPr kumimoji="1" lang="en-US" altLang="ja-JP" dirty="0" smtClean="0"/>
          </a:p>
          <a:p>
            <a:pPr defTabSz="947981">
              <a:defRPr/>
            </a:pPr>
            <a:endParaRPr kumimoji="1" lang="en-US" altLang="ja-JP" b="0" dirty="0" smtClean="0">
              <a:latin typeface="ＭＳ ゴシック" panose="020B0609070205080204" pitchFamily="49" charset="-128"/>
              <a:ea typeface="ＭＳ ゴシック" panose="020B0609070205080204" pitchFamily="49" charset="-128"/>
            </a:endParaRPr>
          </a:p>
          <a:p>
            <a:pPr defTabSz="947981">
              <a:defRPr/>
            </a:pPr>
            <a:r>
              <a:rPr kumimoji="1" lang="ja-JP" altLang="en-US" dirty="0" smtClean="0">
                <a:latin typeface="ＭＳ ゴシック" panose="020B0609070205080204" pitchFamily="49" charset="-128"/>
                <a:ea typeface="ＭＳ ゴシック" panose="020B0609070205080204" pitchFamily="49" charset="-128"/>
              </a:rPr>
              <a:t>もし</a:t>
            </a:r>
            <a:r>
              <a:rPr kumimoji="1" lang="ja-JP" altLang="en-US" dirty="0">
                <a:latin typeface="ＭＳ ゴシック" panose="020B0609070205080204" pitchFamily="49" charset="-128"/>
                <a:ea typeface="ＭＳ ゴシック" panose="020B0609070205080204" pitchFamily="49" charset="-128"/>
              </a:rPr>
              <a:t>地震が海で起こったものだったら、津波が襲ってくるかもしれません。</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これ</a:t>
            </a:r>
            <a:r>
              <a:rPr kumimoji="1" lang="ja-JP" altLang="en-US" dirty="0">
                <a:latin typeface="ＭＳ ゴシック" panose="020B0609070205080204" pitchFamily="49" charset="-128"/>
                <a:ea typeface="ＭＳ ゴシック" panose="020B0609070205080204" pitchFamily="49" charset="-128"/>
              </a:rPr>
              <a:t>は、東日本大震災</a:t>
            </a:r>
            <a:r>
              <a:rPr kumimoji="1" lang="ja-JP" altLang="en-US" dirty="0" smtClean="0">
                <a:latin typeface="ＭＳ ゴシック" panose="020B0609070205080204" pitchFamily="49" charset="-128"/>
                <a:ea typeface="ＭＳ ゴシック" panose="020B0609070205080204" pitchFamily="49" charset="-128"/>
              </a:rPr>
              <a:t>で街が</a:t>
            </a:r>
            <a:r>
              <a:rPr kumimoji="1" lang="ja-JP" altLang="en-US" dirty="0">
                <a:latin typeface="ＭＳ ゴシック" panose="020B0609070205080204" pitchFamily="49" charset="-128"/>
                <a:ea typeface="ＭＳ ゴシック" panose="020B0609070205080204" pitchFamily="49" charset="-128"/>
              </a:rPr>
              <a:t>津波に襲われた後の写真です。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東日本</a:t>
            </a:r>
            <a:r>
              <a:rPr kumimoji="1" lang="ja-JP" altLang="en-US" dirty="0">
                <a:latin typeface="ＭＳ ゴシック" panose="020B0609070205080204" pitchFamily="49" charset="-128"/>
                <a:ea typeface="ＭＳ ゴシック" panose="020B0609070205080204" pitchFamily="49" charset="-128"/>
              </a:rPr>
              <a:t>大震災というのは聞いたことがありますか？どのようなことを知っていますか？</a:t>
            </a:r>
            <a:endParaRPr kumimoji="1"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（自由に答えてもらえればよい。）</a:t>
            </a:r>
            <a:endParaRPr lang="en-US" altLang="ja-JP" dirty="0" smtClean="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smtClean="0">
                <a:latin typeface="ＭＳ ゴシック" panose="020B0609070205080204" pitchFamily="49" charset="-128"/>
                <a:ea typeface="ＭＳ ゴシック" panose="020B0609070205080204" pitchFamily="49" charset="-128"/>
              </a:rPr>
              <a:t>2011</a:t>
            </a:r>
            <a:r>
              <a:rPr kumimoji="1" lang="ja-JP" altLang="en-US" dirty="0">
                <a:latin typeface="ＭＳ ゴシック" panose="020B0609070205080204" pitchFamily="49" charset="-128"/>
                <a:ea typeface="ＭＳ ゴシック" panose="020B0609070205080204" pitchFamily="49" charset="-128"/>
              </a:rPr>
              <a:t>年に東日本で起きた、とても大きな地震で、遠く離れた大阪でも震度</a:t>
            </a:r>
            <a:r>
              <a:rPr kumimoji="1" lang="en-US" altLang="ja-JP" dirty="0">
                <a:latin typeface="ＭＳ ゴシック" panose="020B0609070205080204" pitchFamily="49" charset="-128"/>
                <a:ea typeface="ＭＳ ゴシック" panose="020B0609070205080204" pitchFamily="49" charset="-128"/>
              </a:rPr>
              <a:t>3</a:t>
            </a:r>
            <a:r>
              <a:rPr kumimoji="1" lang="ja-JP" altLang="en-US" dirty="0">
                <a:latin typeface="ＭＳ ゴシック" panose="020B0609070205080204" pitchFamily="49" charset="-128"/>
                <a:ea typeface="ＭＳ ゴシック" panose="020B0609070205080204" pitchFamily="49" charset="-128"/>
              </a:rPr>
              <a:t>が観測されました。</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震度</a:t>
            </a:r>
            <a:r>
              <a:rPr kumimoji="1" lang="ja-JP" altLang="en-US" dirty="0">
                <a:latin typeface="ＭＳ ゴシック" panose="020B0609070205080204" pitchFamily="49" charset="-128"/>
                <a:ea typeface="ＭＳ ゴシック" panose="020B0609070205080204" pitchFamily="49" charset="-128"/>
              </a:rPr>
              <a:t>というのは「ここの地点でこのくらい強く揺れましたよ」というものですね。震度</a:t>
            </a:r>
            <a:r>
              <a:rPr kumimoji="1" lang="en-US" altLang="ja-JP" dirty="0">
                <a:latin typeface="ＭＳ ゴシック" panose="020B0609070205080204" pitchFamily="49" charset="-128"/>
                <a:ea typeface="ＭＳ ゴシック" panose="020B0609070205080204" pitchFamily="49" charset="-128"/>
              </a:rPr>
              <a:t>3</a:t>
            </a:r>
            <a:r>
              <a:rPr kumimoji="1" lang="ja-JP" altLang="en-US" dirty="0">
                <a:latin typeface="ＭＳ ゴシック" panose="020B0609070205080204" pitchFamily="49" charset="-128"/>
                <a:ea typeface="ＭＳ ゴシック" panose="020B0609070205080204" pitchFamily="49" charset="-128"/>
              </a:rPr>
              <a:t>というと、寝ている人の大半が目を覚ますくらいの強さです。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大阪</a:t>
            </a:r>
            <a:r>
              <a:rPr kumimoji="1" lang="ja-JP" altLang="en-US" dirty="0">
                <a:latin typeface="ＭＳ ゴシック" panose="020B0609070205080204" pitchFamily="49" charset="-128"/>
                <a:ea typeface="ＭＳ ゴシック" panose="020B0609070205080204" pitchFamily="49" charset="-128"/>
              </a:rPr>
              <a:t>でも揺れるくらいなので、東日本ではもっともっと大きく揺れましたし、高い津波にも襲われて、</a:t>
            </a:r>
            <a:r>
              <a:rPr kumimoji="1" lang="en-US" altLang="ja-JP" dirty="0">
                <a:latin typeface="ＭＳ ゴシック" panose="020B0609070205080204" pitchFamily="49" charset="-128"/>
                <a:ea typeface="ＭＳ ゴシック" panose="020B0609070205080204" pitchFamily="49" charset="-128"/>
              </a:rPr>
              <a:t>2</a:t>
            </a:r>
            <a:r>
              <a:rPr kumimoji="1" lang="ja-JP" altLang="en-US" dirty="0">
                <a:latin typeface="ＭＳ ゴシック" panose="020B0609070205080204" pitchFamily="49" charset="-128"/>
                <a:ea typeface="ＭＳ ゴシック" panose="020B0609070205080204" pitchFamily="49" charset="-128"/>
              </a:rPr>
              <a:t>万人近くの人が亡くなってしまいました。</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（先生方も体験を話していただければと思います。）</a:t>
            </a:r>
            <a:endParaRPr lang="en-US" altLang="ja-JP" dirty="0" smtClean="0">
              <a:latin typeface="ＭＳ ゴシック" panose="020B0609070205080204" pitchFamily="49" charset="-128"/>
              <a:ea typeface="ＭＳ ゴシック" panose="020B0609070205080204" pitchFamily="49" charset="-128"/>
            </a:endParaRPr>
          </a:p>
          <a:p>
            <a:endParaRPr kumimoji="1"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この</a:t>
            </a:r>
            <a:r>
              <a:rPr lang="ja-JP" altLang="en-US" dirty="0">
                <a:latin typeface="ＭＳ ゴシック" panose="020B0609070205080204" pitchFamily="49" charset="-128"/>
                <a:ea typeface="ＭＳ ゴシック" panose="020B0609070205080204" pitchFamily="49" charset="-128"/>
              </a:rPr>
              <a:t>写真の近くの海岸では、津波の高さが</a:t>
            </a:r>
            <a:r>
              <a:rPr lang="en-US" altLang="ja-JP" dirty="0">
                <a:latin typeface="ＭＳ ゴシック" panose="020B0609070205080204" pitchFamily="49" charset="-128"/>
                <a:ea typeface="ＭＳ ゴシック" panose="020B0609070205080204" pitchFamily="49" charset="-128"/>
              </a:rPr>
              <a:t>15</a:t>
            </a:r>
            <a:r>
              <a:rPr lang="ja-JP" altLang="en-US" dirty="0">
                <a:latin typeface="ＭＳ ゴシック" panose="020B0609070205080204" pitchFamily="49" charset="-128"/>
                <a:ea typeface="ＭＳ ゴシック" panose="020B0609070205080204" pitchFamily="49" charset="-128"/>
              </a:rPr>
              <a:t>ｍを超えていました。</a:t>
            </a:r>
            <a:endParaRPr lang="en-US" altLang="ja-JP" dirty="0">
              <a:latin typeface="ＭＳ ゴシック" panose="020B0609070205080204" pitchFamily="49" charset="-128"/>
              <a:ea typeface="ＭＳ ゴシック" panose="020B0609070205080204" pitchFamily="49" charset="-128"/>
            </a:endParaRPr>
          </a:p>
          <a:p>
            <a:pPr defTabSz="875721">
              <a:defRPr/>
            </a:pPr>
            <a:r>
              <a:rPr lang="en-US" altLang="ja-JP" dirty="0" smtClean="0">
                <a:latin typeface="ＭＳ ゴシック" panose="020B0609070205080204" pitchFamily="49" charset="-128"/>
                <a:ea typeface="ＭＳ ゴシック" panose="020B0609070205080204" pitchFamily="49" charset="-128"/>
              </a:rPr>
              <a:t>15</a:t>
            </a:r>
            <a:r>
              <a:rPr lang="ja-JP" altLang="en-US" dirty="0">
                <a:latin typeface="ＭＳ ゴシック" panose="020B0609070205080204" pitchFamily="49" charset="-128"/>
                <a:ea typeface="ＭＳ ゴシック" panose="020B0609070205080204" pitchFamily="49" charset="-128"/>
              </a:rPr>
              <a:t>ｍというと、どのくらいの高さかな？　マンションの</a:t>
            </a:r>
            <a:r>
              <a:rPr lang="en-US" altLang="ja-JP" dirty="0">
                <a:latin typeface="ＭＳ ゴシック" panose="020B0609070205080204" pitchFamily="49" charset="-128"/>
                <a:ea typeface="ＭＳ ゴシック" panose="020B0609070205080204" pitchFamily="49" charset="-128"/>
              </a:rPr>
              <a:t>5</a:t>
            </a:r>
            <a:r>
              <a:rPr lang="ja-JP" altLang="en-US" dirty="0">
                <a:latin typeface="ＭＳ ゴシック" panose="020B0609070205080204" pitchFamily="49" charset="-128"/>
                <a:ea typeface="ＭＳ ゴシック" panose="020B0609070205080204" pitchFamily="49" charset="-128"/>
              </a:rPr>
              <a:t>階分くらいの高さです。</a:t>
            </a:r>
            <a:endParaRPr lang="en-US" altLang="ja-JP" dirty="0">
              <a:latin typeface="ＭＳ ゴシック" panose="020B0609070205080204" pitchFamily="49" charset="-128"/>
              <a:ea typeface="ＭＳ ゴシック" panose="020B0609070205080204" pitchFamily="49" charset="-128"/>
            </a:endParaRPr>
          </a:p>
          <a:p>
            <a:pPr defTabSz="875721">
              <a:defRPr/>
            </a:pPr>
            <a:r>
              <a:rPr lang="ja-JP" altLang="en-US" dirty="0" smtClean="0">
                <a:latin typeface="ＭＳ ゴシック" panose="020B0609070205080204" pitchFamily="49" charset="-128"/>
                <a:ea typeface="ＭＳ ゴシック" panose="020B0609070205080204" pitchFamily="49" charset="-128"/>
              </a:rPr>
              <a:t>そんな</a:t>
            </a:r>
            <a:r>
              <a:rPr lang="ja-JP" altLang="en-US" dirty="0">
                <a:latin typeface="ＭＳ ゴシック" panose="020B0609070205080204" pitchFamily="49" charset="-128"/>
                <a:ea typeface="ＭＳ ゴシック" panose="020B0609070205080204" pitchFamily="49" charset="-128"/>
              </a:rPr>
              <a:t>に高いところまで、海の水の高さが上がってしまったようなイメージです。とても怖いですね。</a:t>
            </a:r>
            <a:endParaRPr lang="en-US" altLang="ja-JP" dirty="0">
              <a:latin typeface="ＭＳ ゴシック" panose="020B0609070205080204" pitchFamily="49" charset="-128"/>
              <a:ea typeface="ＭＳ ゴシック" panose="020B0609070205080204" pitchFamily="49" charset="-128"/>
            </a:endParaRPr>
          </a:p>
          <a:p>
            <a:pPr defTabSz="875721">
              <a:defRPr/>
            </a:pPr>
            <a:r>
              <a:rPr lang="ja-JP" altLang="en-US" dirty="0" smtClean="0">
                <a:latin typeface="ＭＳ ゴシック" panose="020B0609070205080204" pitchFamily="49" charset="-128"/>
                <a:ea typeface="ＭＳ ゴシック" panose="020B0609070205080204" pitchFamily="49" charset="-128"/>
              </a:rPr>
              <a:t>しかし</a:t>
            </a:r>
            <a:r>
              <a:rPr lang="ja-JP" altLang="en-US" dirty="0">
                <a:latin typeface="ＭＳ ゴシック" panose="020B0609070205080204" pitchFamily="49" charset="-128"/>
                <a:ea typeface="ＭＳ ゴシック" panose="020B0609070205080204" pitchFamily="49" charset="-128"/>
              </a:rPr>
              <a:t>、必死に津波から逃げて助かった人</a:t>
            </a:r>
            <a:r>
              <a:rPr lang="ja-JP" altLang="en-US" dirty="0" smtClean="0">
                <a:latin typeface="ＭＳ ゴシック" panose="020B0609070205080204" pitchFamily="49" charset="-128"/>
                <a:ea typeface="ＭＳ ゴシック" panose="020B0609070205080204" pitchFamily="49" charset="-128"/>
              </a:rPr>
              <a:t>もたくさん</a:t>
            </a:r>
            <a:r>
              <a:rPr lang="ja-JP" altLang="en-US" dirty="0">
                <a:latin typeface="ＭＳ ゴシック" panose="020B0609070205080204" pitchFamily="49" charset="-128"/>
                <a:ea typeface="ＭＳ ゴシック" panose="020B0609070205080204" pitchFamily="49" charset="-128"/>
              </a:rPr>
              <a:t>います。</a:t>
            </a:r>
            <a:endParaRPr lang="en-US" altLang="ja-JP" dirty="0">
              <a:latin typeface="ＭＳ ゴシック" panose="020B0609070205080204" pitchFamily="49" charset="-128"/>
              <a:ea typeface="ＭＳ ゴシック" panose="020B0609070205080204" pitchFamily="49" charset="-128"/>
            </a:endParaRPr>
          </a:p>
          <a:p>
            <a:pPr defTabSz="875721">
              <a:defRPr/>
            </a:pPr>
            <a:r>
              <a:rPr lang="ja-JP" altLang="en-US" dirty="0" smtClean="0">
                <a:latin typeface="ＭＳ ゴシック" panose="020B0609070205080204" pitchFamily="49" charset="-128"/>
                <a:ea typeface="ＭＳ ゴシック" panose="020B0609070205080204" pitchFamily="49" charset="-128"/>
              </a:rPr>
              <a:t>学校</a:t>
            </a:r>
            <a:r>
              <a:rPr lang="ja-JP" altLang="en-US" dirty="0">
                <a:latin typeface="ＭＳ ゴシック" panose="020B0609070205080204" pitchFamily="49" charset="-128"/>
                <a:ea typeface="ＭＳ ゴシック" panose="020B0609070205080204" pitchFamily="49" charset="-128"/>
              </a:rPr>
              <a:t>の避難</a:t>
            </a:r>
            <a:r>
              <a:rPr lang="ja-JP" altLang="en-US" dirty="0" smtClean="0">
                <a:latin typeface="ＭＳ ゴシック" panose="020B0609070205080204" pitchFamily="49" charset="-128"/>
                <a:ea typeface="ＭＳ ゴシック" panose="020B0609070205080204" pitchFamily="49" charset="-128"/>
              </a:rPr>
              <a:t>訓練や町</a:t>
            </a:r>
            <a:r>
              <a:rPr lang="ja-JP" altLang="en-US" dirty="0">
                <a:latin typeface="ＭＳ ゴシック" panose="020B0609070205080204" pitchFamily="49" charset="-128"/>
                <a:ea typeface="ＭＳ ゴシック" panose="020B0609070205080204" pitchFamily="49" charset="-128"/>
              </a:rPr>
              <a:t>の避難訓練でやっていたことを思い出して、高いところへと逃げたのです。</a:t>
            </a:r>
            <a:endParaRPr lang="en-US" altLang="ja-JP" dirty="0">
              <a:latin typeface="ＭＳ ゴシック" panose="020B0609070205080204" pitchFamily="49" charset="-128"/>
              <a:ea typeface="ＭＳ ゴシック" panose="020B0609070205080204" pitchFamily="49" charset="-128"/>
            </a:endParaRPr>
          </a:p>
          <a:p>
            <a:pPr defTabSz="875721">
              <a:defRPr/>
            </a:pPr>
            <a:r>
              <a:rPr lang="ja-JP" altLang="en-US" dirty="0">
                <a:latin typeface="ＭＳ ゴシック" panose="020B0609070205080204" pitchFamily="49" charset="-128"/>
                <a:ea typeface="ＭＳ ゴシック" panose="020B0609070205080204" pitchFamily="49" charset="-128"/>
              </a:rPr>
              <a:t>　</a:t>
            </a:r>
            <a:endParaRPr lang="en-US" altLang="ja-JP" dirty="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津波</a:t>
            </a:r>
            <a:r>
              <a:rPr lang="ja-JP" altLang="en-US" dirty="0">
                <a:latin typeface="ＭＳ ゴシック" panose="020B0609070205080204" pitchFamily="49" charset="-128"/>
                <a:ea typeface="ＭＳ ゴシック" panose="020B0609070205080204" pitchFamily="49" charset="-128"/>
              </a:rPr>
              <a:t>は、</a:t>
            </a:r>
            <a:r>
              <a:rPr lang="ja-JP" altLang="en-US" sz="1200" dirty="0">
                <a:solidFill>
                  <a:srgbClr val="00B050"/>
                </a:solidFill>
                <a:latin typeface="ＭＳ ゴシック" panose="020B0609070205080204" pitchFamily="49" charset="-128"/>
                <a:ea typeface="ＭＳ ゴシック" panose="020B0609070205080204" pitchFamily="49" charset="-128"/>
              </a:rPr>
              <a:t>海岸近くでは、陸上のオリンピック選手並みの速さで襲ってくる</a:t>
            </a:r>
            <a:r>
              <a:rPr lang="ja-JP" altLang="en-US" sz="1200" dirty="0" smtClean="0">
                <a:solidFill>
                  <a:srgbClr val="00B050"/>
                </a:solidFill>
                <a:latin typeface="ＭＳ ゴシック" panose="020B0609070205080204" pitchFamily="49" charset="-128"/>
                <a:ea typeface="ＭＳ ゴシック" panose="020B0609070205080204" pitchFamily="49" charset="-128"/>
              </a:rPr>
              <a:t>ので「</a:t>
            </a:r>
            <a:r>
              <a:rPr lang="ja-JP" altLang="en-US" sz="1200" dirty="0">
                <a:solidFill>
                  <a:srgbClr val="00B050"/>
                </a:solidFill>
                <a:latin typeface="ＭＳ ゴシック" panose="020B0609070205080204" pitchFamily="49" charset="-128"/>
                <a:ea typeface="ＭＳ ゴシック" panose="020B0609070205080204" pitchFamily="49" charset="-128"/>
              </a:rPr>
              <a:t>津波が来るかもしれない！」と思ったらすぐに逃げるようにしましょう</a:t>
            </a:r>
            <a:r>
              <a:rPr lang="ja-JP" altLang="en-US" sz="1200" dirty="0" smtClean="0">
                <a:solidFill>
                  <a:srgbClr val="00B050"/>
                </a:solidFill>
                <a:latin typeface="ＭＳ ゴシック" panose="020B0609070205080204" pitchFamily="49" charset="-128"/>
                <a:ea typeface="ＭＳ ゴシック" panose="020B0609070205080204" pitchFamily="49" charset="-128"/>
              </a:rPr>
              <a:t>。</a:t>
            </a:r>
            <a:endParaRPr lang="en-US" altLang="ja-JP" sz="1200" dirty="0">
              <a:solidFill>
                <a:srgbClr val="00B050"/>
              </a:solidFill>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では</a:t>
            </a:r>
            <a:r>
              <a:rPr lang="ja-JP" altLang="en-US" sz="1200" dirty="0">
                <a:latin typeface="ＭＳ ゴシック" panose="020B0609070205080204" pitchFamily="49" charset="-128"/>
                <a:ea typeface="ＭＳ ゴシック" panose="020B0609070205080204" pitchFamily="49" charset="-128"/>
              </a:rPr>
              <a:t>、どういうときに「津波が来そうだ！」と考えたら良いでしょう？</a:t>
            </a:r>
            <a:endParaRPr lang="en-US" altLang="ja-JP" sz="1200" dirty="0">
              <a:latin typeface="ＭＳ ゴシック" panose="020B0609070205080204" pitchFamily="49" charset="-128"/>
              <a:ea typeface="ＭＳ ゴシック" panose="020B0609070205080204" pitchFamily="49" charset="-128"/>
            </a:endParaRPr>
          </a:p>
          <a:p>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（補足：東日本</a:t>
            </a:r>
            <a:r>
              <a:rPr kumimoji="1" lang="ja-JP" altLang="en-US" dirty="0">
                <a:latin typeface="ＭＳ ゴシック" panose="020B0609070205080204" pitchFamily="49" charset="-128"/>
                <a:ea typeface="ＭＳ ゴシック" panose="020B0609070205080204" pitchFamily="49" charset="-128"/>
              </a:rPr>
              <a:t>大震災（東北地方太平洋沖地震）</a:t>
            </a:r>
            <a:endParaRPr kumimoji="1" lang="en-US" altLang="ja-JP" dirty="0">
              <a:latin typeface="ＭＳ ゴシック" panose="020B0609070205080204" pitchFamily="49" charset="-128"/>
              <a:ea typeface="ＭＳ ゴシック" panose="020B0609070205080204" pitchFamily="49" charset="-128"/>
            </a:endParaRPr>
          </a:p>
          <a:p>
            <a:r>
              <a:rPr lang="ja-JP" altLang="en-US" b="0" i="0" dirty="0" smtClean="0">
                <a:solidFill>
                  <a:srgbClr val="333333"/>
                </a:solidFill>
                <a:effectLst/>
                <a:latin typeface="Meiryo" panose="020B0604030504040204" pitchFamily="50" charset="-128"/>
                <a:ea typeface="Meiryo" panose="020B0604030504040204" pitchFamily="50" charset="-128"/>
              </a:rPr>
              <a:t>　</a:t>
            </a:r>
            <a:r>
              <a:rPr lang="en-US" altLang="ja-JP" b="0" i="0" dirty="0" smtClean="0">
                <a:solidFill>
                  <a:srgbClr val="333333"/>
                </a:solidFill>
                <a:effectLst/>
                <a:latin typeface="Meiryo" panose="020B0604030504040204" pitchFamily="50" charset="-128"/>
                <a:ea typeface="Meiryo" panose="020B0604030504040204" pitchFamily="50" charset="-128"/>
              </a:rPr>
              <a:t>2011</a:t>
            </a:r>
            <a:r>
              <a:rPr lang="zh-TW" altLang="en-US" b="0" i="0" dirty="0">
                <a:solidFill>
                  <a:srgbClr val="333333"/>
                </a:solidFill>
                <a:effectLst/>
                <a:latin typeface="Meiryo" panose="020B0604030504040204" pitchFamily="50" charset="-128"/>
                <a:ea typeface="Meiryo" panose="020B0604030504040204" pitchFamily="50" charset="-128"/>
              </a:rPr>
              <a:t>年</a:t>
            </a:r>
            <a:r>
              <a:rPr lang="en-US" altLang="zh-TW" b="0" i="0" dirty="0">
                <a:solidFill>
                  <a:srgbClr val="333333"/>
                </a:solidFill>
                <a:effectLst/>
                <a:latin typeface="Meiryo" panose="020B0604030504040204" pitchFamily="50" charset="-128"/>
                <a:ea typeface="Meiryo" panose="020B0604030504040204" pitchFamily="50" charset="-128"/>
              </a:rPr>
              <a:t>3</a:t>
            </a:r>
            <a:r>
              <a:rPr lang="zh-TW" altLang="en-US" b="0" i="0" dirty="0">
                <a:solidFill>
                  <a:srgbClr val="333333"/>
                </a:solidFill>
                <a:effectLst/>
                <a:latin typeface="Meiryo" panose="020B0604030504040204" pitchFamily="50" charset="-128"/>
                <a:ea typeface="Meiryo" panose="020B0604030504040204" pitchFamily="50" charset="-128"/>
              </a:rPr>
              <a:t>月</a:t>
            </a:r>
            <a:r>
              <a:rPr lang="en-US" altLang="zh-TW" b="0" i="0" dirty="0">
                <a:solidFill>
                  <a:srgbClr val="333333"/>
                </a:solidFill>
                <a:effectLst/>
                <a:latin typeface="Meiryo" panose="020B0604030504040204" pitchFamily="50" charset="-128"/>
                <a:ea typeface="Meiryo" panose="020B0604030504040204" pitchFamily="50" charset="-128"/>
              </a:rPr>
              <a:t>11</a:t>
            </a:r>
            <a:r>
              <a:rPr lang="zh-TW" altLang="en-US" b="0" i="0" dirty="0">
                <a:solidFill>
                  <a:srgbClr val="333333"/>
                </a:solidFill>
                <a:effectLst/>
                <a:latin typeface="Meiryo" panose="020B0604030504040204" pitchFamily="50" charset="-128"/>
                <a:ea typeface="Meiryo" panose="020B0604030504040204" pitchFamily="50" charset="-128"/>
              </a:rPr>
              <a:t>日</a:t>
            </a:r>
            <a:r>
              <a:rPr lang="en-US" altLang="zh-TW" b="0" i="0" dirty="0">
                <a:solidFill>
                  <a:srgbClr val="333333"/>
                </a:solidFill>
                <a:effectLst/>
                <a:latin typeface="Meiryo" panose="020B0604030504040204" pitchFamily="50" charset="-128"/>
                <a:ea typeface="Meiryo" panose="020B0604030504040204" pitchFamily="50" charset="-128"/>
              </a:rPr>
              <a:t>14</a:t>
            </a:r>
            <a:r>
              <a:rPr lang="zh-TW" altLang="en-US" b="0" i="0" dirty="0">
                <a:solidFill>
                  <a:srgbClr val="333333"/>
                </a:solidFill>
                <a:effectLst/>
                <a:latin typeface="Meiryo" panose="020B0604030504040204" pitchFamily="50" charset="-128"/>
                <a:ea typeface="Meiryo" panose="020B0604030504040204" pitchFamily="50" charset="-128"/>
              </a:rPr>
              <a:t>時</a:t>
            </a:r>
            <a:r>
              <a:rPr lang="en-US" altLang="zh-TW" b="0" i="0" dirty="0">
                <a:solidFill>
                  <a:srgbClr val="333333"/>
                </a:solidFill>
                <a:effectLst/>
                <a:latin typeface="Meiryo" panose="020B0604030504040204" pitchFamily="50" charset="-128"/>
                <a:ea typeface="Meiryo" panose="020B0604030504040204" pitchFamily="50" charset="-128"/>
              </a:rPr>
              <a:t>46</a:t>
            </a:r>
            <a:r>
              <a:rPr lang="zh-TW" altLang="en-US" b="0" i="0" dirty="0">
                <a:solidFill>
                  <a:srgbClr val="333333"/>
                </a:solidFill>
                <a:effectLst/>
                <a:latin typeface="Meiryo" panose="020B0604030504040204" pitchFamily="50" charset="-128"/>
                <a:ea typeface="Meiryo" panose="020B0604030504040204" pitchFamily="50" charset="-128"/>
              </a:rPr>
              <a:t>分</a:t>
            </a:r>
            <a:r>
              <a:rPr kumimoji="1" lang="ja-JP" altLang="en-US" dirty="0">
                <a:latin typeface="ＭＳ ゴシック" panose="020B0609070205080204" pitchFamily="49" charset="-128"/>
                <a:ea typeface="ＭＳ ゴシック" panose="020B0609070205080204" pitchFamily="49" charset="-128"/>
              </a:rPr>
              <a:t>発生　マグニチュード（地震の規模）</a:t>
            </a:r>
            <a:r>
              <a:rPr lang="en-US" altLang="ja-JP" b="0" i="0" dirty="0">
                <a:solidFill>
                  <a:srgbClr val="333333"/>
                </a:solidFill>
                <a:effectLst/>
                <a:latin typeface="Meiryo" panose="020B0604030504040204" pitchFamily="50" charset="-128"/>
                <a:ea typeface="Meiryo" panose="020B0604030504040204" pitchFamily="50" charset="-128"/>
              </a:rPr>
              <a:t>9.0</a:t>
            </a:r>
            <a:r>
              <a:rPr lang="ja-JP" altLang="en-US" dirty="0">
                <a:effectLst/>
              </a:rPr>
              <a:t>　最大震度</a:t>
            </a:r>
            <a:r>
              <a:rPr lang="en-US" altLang="ja-JP" dirty="0">
                <a:effectLst/>
              </a:rPr>
              <a:t>7</a:t>
            </a:r>
          </a:p>
          <a:p>
            <a:r>
              <a:rPr lang="ja-JP" altLang="en-US" b="0" i="0" dirty="0" smtClean="0">
                <a:solidFill>
                  <a:srgbClr val="333333"/>
                </a:solidFill>
                <a:effectLst/>
                <a:latin typeface="Meiryo" panose="020B0604030504040204" pitchFamily="50" charset="-128"/>
                <a:ea typeface="Meiryo" panose="020B0604030504040204" pitchFamily="50" charset="-128"/>
              </a:rPr>
              <a:t>　総務省</a:t>
            </a:r>
            <a:r>
              <a:rPr lang="ja-JP" altLang="en-US" b="0" i="0" dirty="0">
                <a:solidFill>
                  <a:srgbClr val="333333"/>
                </a:solidFill>
                <a:effectLst/>
                <a:latin typeface="Meiryo" panose="020B0604030504040204" pitchFamily="50" charset="-128"/>
                <a:ea typeface="Meiryo" panose="020B0604030504040204" pitchFamily="50" charset="-128"/>
              </a:rPr>
              <a:t>消防庁の統計によると、この地震による被害は、死者</a:t>
            </a:r>
            <a:r>
              <a:rPr lang="en-US" altLang="ja-JP" b="0" i="0" dirty="0">
                <a:solidFill>
                  <a:srgbClr val="333333"/>
                </a:solidFill>
                <a:effectLst/>
                <a:latin typeface="Meiryo" panose="020B0604030504040204" pitchFamily="50" charset="-128"/>
                <a:ea typeface="Meiryo" panose="020B0604030504040204" pitchFamily="50" charset="-128"/>
              </a:rPr>
              <a:t>19,729</a:t>
            </a:r>
            <a:r>
              <a:rPr lang="ja-JP" altLang="en-US" b="0" i="0" dirty="0">
                <a:solidFill>
                  <a:srgbClr val="333333"/>
                </a:solidFill>
                <a:effectLst/>
                <a:latin typeface="Meiryo" panose="020B0604030504040204" pitchFamily="50" charset="-128"/>
                <a:ea typeface="Meiryo" panose="020B0604030504040204" pitchFamily="50" charset="-128"/>
              </a:rPr>
              <a:t>名、行方不明</a:t>
            </a:r>
            <a:r>
              <a:rPr lang="en-US" altLang="ja-JP" b="0" i="0" dirty="0">
                <a:solidFill>
                  <a:srgbClr val="333333"/>
                </a:solidFill>
                <a:effectLst/>
                <a:latin typeface="Meiryo" panose="020B0604030504040204" pitchFamily="50" charset="-128"/>
                <a:ea typeface="Meiryo" panose="020B0604030504040204" pitchFamily="50" charset="-128"/>
              </a:rPr>
              <a:t>2,559</a:t>
            </a:r>
            <a:r>
              <a:rPr lang="ja-JP" altLang="en-US" b="0" i="0" dirty="0">
                <a:solidFill>
                  <a:srgbClr val="333333"/>
                </a:solidFill>
                <a:effectLst/>
                <a:latin typeface="Meiryo" panose="020B0604030504040204" pitchFamily="50" charset="-128"/>
                <a:ea typeface="Meiryo" panose="020B0604030504040204" pitchFamily="50" charset="-128"/>
              </a:rPr>
              <a:t>名、負傷者</a:t>
            </a:r>
            <a:r>
              <a:rPr lang="en-US" altLang="ja-JP" dirty="0"/>
              <a:t>6,233</a:t>
            </a:r>
            <a:r>
              <a:rPr lang="ja-JP" altLang="en-US" b="0" i="0" dirty="0">
                <a:solidFill>
                  <a:srgbClr val="333333"/>
                </a:solidFill>
                <a:effectLst/>
                <a:latin typeface="Meiryo" panose="020B0604030504040204" pitchFamily="50" charset="-128"/>
                <a:ea typeface="Meiryo" panose="020B0604030504040204" pitchFamily="50" charset="-128"/>
              </a:rPr>
              <a:t>名、住家全壊</a:t>
            </a:r>
            <a:r>
              <a:rPr lang="en-US" altLang="ja-JP" dirty="0"/>
              <a:t>121,996</a:t>
            </a:r>
            <a:r>
              <a:rPr lang="ja-JP" altLang="en-US" b="0" i="0" dirty="0">
                <a:solidFill>
                  <a:srgbClr val="333333"/>
                </a:solidFill>
                <a:effectLst/>
                <a:latin typeface="Meiryo" panose="020B0604030504040204" pitchFamily="50" charset="-128"/>
                <a:ea typeface="Meiryo" panose="020B0604030504040204" pitchFamily="50" charset="-128"/>
              </a:rPr>
              <a:t>棟、住家半壊</a:t>
            </a:r>
            <a:r>
              <a:rPr lang="en-US" altLang="ja-JP" dirty="0"/>
              <a:t>282,941</a:t>
            </a:r>
            <a:r>
              <a:rPr lang="ja-JP" altLang="en-US" b="0" i="0" dirty="0">
                <a:solidFill>
                  <a:srgbClr val="333333"/>
                </a:solidFill>
                <a:effectLst/>
                <a:latin typeface="Meiryo" panose="020B0604030504040204" pitchFamily="50" charset="-128"/>
                <a:ea typeface="Meiryo" panose="020B0604030504040204" pitchFamily="50" charset="-128"/>
              </a:rPr>
              <a:t>棟にのぼります。（</a:t>
            </a:r>
            <a:r>
              <a:rPr lang="zh-TW" altLang="en-US" b="0" i="0" dirty="0">
                <a:solidFill>
                  <a:srgbClr val="333333"/>
                </a:solidFill>
                <a:effectLst/>
                <a:latin typeface="Meiryo" panose="020B0604030504040204" pitchFamily="50" charset="-128"/>
                <a:ea typeface="Meiryo" panose="020B0604030504040204" pitchFamily="50" charset="-128"/>
              </a:rPr>
              <a:t>令和 </a:t>
            </a:r>
            <a:r>
              <a:rPr lang="en-US" altLang="ja-JP" b="0" i="0" dirty="0">
                <a:solidFill>
                  <a:srgbClr val="333333"/>
                </a:solidFill>
                <a:effectLst/>
                <a:latin typeface="Meiryo" panose="020B0604030504040204" pitchFamily="50" charset="-128"/>
                <a:ea typeface="Meiryo" panose="020B0604030504040204" pitchFamily="50" charset="-128"/>
              </a:rPr>
              <a:t>2020</a:t>
            </a:r>
            <a:r>
              <a:rPr lang="en-US" altLang="zh-TW" b="0" i="0" dirty="0">
                <a:solidFill>
                  <a:srgbClr val="333333"/>
                </a:solidFill>
                <a:effectLst/>
                <a:latin typeface="Meiryo" panose="020B0604030504040204" pitchFamily="50" charset="-128"/>
                <a:ea typeface="Meiryo" panose="020B0604030504040204" pitchFamily="50" charset="-128"/>
              </a:rPr>
              <a:t> </a:t>
            </a:r>
            <a:r>
              <a:rPr lang="zh-TW" altLang="en-US" b="0" i="0" dirty="0">
                <a:solidFill>
                  <a:srgbClr val="333333"/>
                </a:solidFill>
                <a:effectLst/>
                <a:latin typeface="Meiryo" panose="020B0604030504040204" pitchFamily="50" charset="-128"/>
                <a:ea typeface="Meiryo" panose="020B0604030504040204" pitchFamily="50" charset="-128"/>
              </a:rPr>
              <a:t>年</a:t>
            </a:r>
            <a:r>
              <a:rPr lang="en-US" altLang="ja-JP" b="0" i="0" dirty="0">
                <a:solidFill>
                  <a:srgbClr val="333333"/>
                </a:solidFill>
                <a:effectLst/>
                <a:latin typeface="Meiryo" panose="020B0604030504040204" pitchFamily="50" charset="-128"/>
                <a:ea typeface="Meiryo" panose="020B0604030504040204" pitchFamily="50" charset="-128"/>
              </a:rPr>
              <a:t>3</a:t>
            </a:r>
            <a:r>
              <a:rPr lang="en-US" altLang="zh-TW" b="0" i="0" dirty="0">
                <a:solidFill>
                  <a:srgbClr val="333333"/>
                </a:solidFill>
                <a:effectLst/>
                <a:latin typeface="Meiryo" panose="020B0604030504040204" pitchFamily="50" charset="-128"/>
                <a:ea typeface="Meiryo" panose="020B0604030504040204" pitchFamily="50" charset="-128"/>
              </a:rPr>
              <a:t> </a:t>
            </a:r>
            <a:r>
              <a:rPr lang="zh-TW" altLang="en-US" b="0" i="0" dirty="0">
                <a:solidFill>
                  <a:srgbClr val="333333"/>
                </a:solidFill>
                <a:effectLst/>
                <a:latin typeface="Meiryo" panose="020B0604030504040204" pitchFamily="50" charset="-128"/>
                <a:ea typeface="Meiryo" panose="020B0604030504040204" pitchFamily="50" charset="-128"/>
              </a:rPr>
              <a:t>月 </a:t>
            </a:r>
            <a:r>
              <a:rPr lang="en-US" altLang="ja-JP" b="0" i="0" dirty="0">
                <a:solidFill>
                  <a:srgbClr val="333333"/>
                </a:solidFill>
                <a:effectLst/>
                <a:latin typeface="Meiryo" panose="020B0604030504040204" pitchFamily="50" charset="-128"/>
                <a:ea typeface="Meiryo" panose="020B0604030504040204" pitchFamily="50" charset="-128"/>
              </a:rPr>
              <a:t>1</a:t>
            </a:r>
            <a:r>
              <a:rPr lang="en-US" altLang="zh-TW" b="0" i="0" dirty="0">
                <a:solidFill>
                  <a:srgbClr val="333333"/>
                </a:solidFill>
                <a:effectLst/>
                <a:latin typeface="Meiryo" panose="020B0604030504040204" pitchFamily="50" charset="-128"/>
                <a:ea typeface="Meiryo" panose="020B0604030504040204" pitchFamily="50" charset="-128"/>
              </a:rPr>
              <a:t> </a:t>
            </a:r>
            <a:r>
              <a:rPr lang="zh-TW" altLang="en-US" b="0" i="0" dirty="0">
                <a:solidFill>
                  <a:srgbClr val="333333"/>
                </a:solidFill>
                <a:effectLst/>
                <a:latin typeface="Meiryo" panose="020B0604030504040204" pitchFamily="50" charset="-128"/>
                <a:ea typeface="Meiryo" panose="020B0604030504040204" pitchFamily="50" charset="-128"/>
              </a:rPr>
              <a:t>日現在</a:t>
            </a:r>
            <a:r>
              <a:rPr lang="zh-TW" altLang="en-US" b="0" i="0" dirty="0" smtClean="0">
                <a:solidFill>
                  <a:srgbClr val="333333"/>
                </a:solidFill>
                <a:effectLst/>
                <a:latin typeface="Meiryo" panose="020B0604030504040204" pitchFamily="50" charset="-128"/>
                <a:ea typeface="Meiryo" panose="020B0604030504040204" pitchFamily="50" charset="-128"/>
              </a:rPr>
              <a:t>）</a:t>
            </a:r>
            <a:r>
              <a:rPr lang="ja-JP" altLang="en-US" b="0" i="0" dirty="0" smtClean="0">
                <a:solidFill>
                  <a:srgbClr val="333333"/>
                </a:solidFill>
                <a:effectLst/>
                <a:latin typeface="Meiryo" panose="020B0604030504040204" pitchFamily="50" charset="-128"/>
                <a:ea typeface="Meiryo" panose="020B0604030504040204" pitchFamily="50" charset="-128"/>
              </a:rPr>
              <a:t>）</a:t>
            </a:r>
            <a:endParaRPr lang="en-US" altLang="ja-JP" b="0" i="0" dirty="0">
              <a:solidFill>
                <a:srgbClr val="333333"/>
              </a:solidFill>
              <a:effectLst/>
              <a:latin typeface="Meiryo" panose="020B0604030504040204" pitchFamily="50" charset="-128"/>
              <a:ea typeface="Meiryo"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4</a:t>
            </a:fld>
            <a:endParaRPr kumimoji="1" lang="ja-JP" altLang="en-US"/>
          </a:p>
        </p:txBody>
      </p:sp>
    </p:spTree>
    <p:extLst>
      <p:ext uri="{BB962C8B-B14F-4D97-AF65-F5344CB8AC3E}">
        <p14:creationId xmlns:p14="http://schemas.microsoft.com/office/powerpoint/2010/main" val="155164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dirty="0" smtClean="0"/>
              <a:t>3</a:t>
            </a:r>
            <a:r>
              <a:rPr kumimoji="1" lang="ja-JP" altLang="en-US" dirty="0" smtClean="0"/>
              <a:t>分（</a:t>
            </a:r>
            <a:r>
              <a:rPr kumimoji="1" lang="en-US" altLang="ja-JP" dirty="0" smtClean="0"/>
              <a:t>10</a:t>
            </a:r>
            <a:r>
              <a:rPr kumimoji="1" lang="ja-JP" altLang="en-US" dirty="0" smtClean="0"/>
              <a:t>分）経過</a:t>
            </a:r>
            <a:endParaRPr kumimoji="1" lang="en-US" altLang="ja-JP" dirty="0" smtClean="0"/>
          </a:p>
          <a:p>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逃げるため</a:t>
            </a:r>
            <a:r>
              <a:rPr kumimoji="1" lang="ja-JP" altLang="en-US" dirty="0">
                <a:latin typeface="ＭＳ ゴシック" panose="020B0609070205080204" pitchFamily="49" charset="-128"/>
                <a:ea typeface="ＭＳ ゴシック" panose="020B0609070205080204" pitchFamily="49" charset="-128"/>
              </a:rPr>
              <a:t>のヒント</a:t>
            </a:r>
            <a:r>
              <a:rPr kumimoji="1" lang="ja-JP" altLang="en-US" dirty="0" smtClean="0">
                <a:latin typeface="ＭＳ ゴシック" panose="020B0609070205080204" pitchFamily="49" charset="-128"/>
                <a:ea typeface="ＭＳ ゴシック" panose="020B0609070205080204" pitchFamily="49" charset="-128"/>
              </a:rPr>
              <a:t>は</a:t>
            </a:r>
            <a:r>
              <a:rPr kumimoji="1" lang="ja-JP" altLang="en-US" dirty="0">
                <a:latin typeface="ＭＳ ゴシック" panose="020B0609070205080204" pitchFamily="49" charset="-128"/>
                <a:ea typeface="ＭＳ ゴシック" panose="020B0609070205080204" pitchFamily="49" charset="-128"/>
              </a:rPr>
              <a:t>３</a:t>
            </a:r>
            <a:r>
              <a:rPr kumimoji="1" lang="ja-JP" altLang="en-US" dirty="0" smtClean="0">
                <a:latin typeface="ＭＳ ゴシック" panose="020B0609070205080204" pitchFamily="49" charset="-128"/>
                <a:ea typeface="ＭＳ ゴシック" panose="020B0609070205080204" pitchFamily="49" charset="-128"/>
              </a:rPr>
              <a:t>つ</a:t>
            </a:r>
            <a:r>
              <a:rPr kumimoji="1" lang="ja-JP" altLang="en-US" dirty="0">
                <a:latin typeface="ＭＳ ゴシック" panose="020B0609070205080204" pitchFamily="49" charset="-128"/>
                <a:ea typeface="ＭＳ ゴシック" panose="020B0609070205080204" pitchFamily="49" charset="-128"/>
              </a:rPr>
              <a:t>あります。</a:t>
            </a:r>
            <a:r>
              <a:rPr lang="ja-JP" altLang="en-US" dirty="0">
                <a:latin typeface="ＭＳ ゴシック" panose="020B0609070205080204" pitchFamily="49" charset="-128"/>
                <a:ea typeface="ＭＳ ゴシック" panose="020B0609070205080204" pitchFamily="49" charset="-128"/>
              </a:rPr>
              <a:t>海の近くにいるときに、</a:t>
            </a:r>
            <a:r>
              <a:rPr kumimoji="1" lang="ja-JP" altLang="en-US" dirty="0">
                <a:latin typeface="ＭＳ ゴシック" panose="020B0609070205080204" pitchFamily="49" charset="-128"/>
                <a:ea typeface="ＭＳ ゴシック" panose="020B0609070205080204" pitchFamily="49" charset="-128"/>
              </a:rPr>
              <a:t>どれ</a:t>
            </a:r>
            <a:r>
              <a:rPr kumimoji="1" lang="ja-JP" altLang="en-US" dirty="0" smtClean="0">
                <a:latin typeface="ＭＳ ゴシック" panose="020B0609070205080204" pitchFamily="49" charset="-128"/>
                <a:ea typeface="ＭＳ ゴシック" panose="020B0609070205080204" pitchFamily="49" charset="-128"/>
              </a:rPr>
              <a:t>か１つ</a:t>
            </a:r>
            <a:r>
              <a:rPr kumimoji="1" lang="ja-JP" altLang="en-US" dirty="0">
                <a:latin typeface="ＭＳ ゴシック" panose="020B0609070205080204" pitchFamily="49" charset="-128"/>
                <a:ea typeface="ＭＳ ゴシック" panose="020B0609070205080204" pitchFamily="49" charset="-128"/>
              </a:rPr>
              <a:t>でも当てはまったら逃げましょう。</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☆クリック</a:t>
            </a:r>
            <a:r>
              <a:rPr lang="en-US" altLang="ja-JP" dirty="0" smtClean="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 </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latin typeface="ＭＳ ゴシック" panose="020B0609070205080204" pitchFamily="49" charset="-128"/>
                <a:ea typeface="ＭＳ ゴシック" panose="020B0609070205080204" pitchFamily="49" charset="-128"/>
              </a:rPr>
              <a:t>1</a:t>
            </a:r>
            <a:r>
              <a:rPr lang="ja-JP" altLang="en-US" dirty="0">
                <a:latin typeface="ＭＳ ゴシック" panose="020B0609070205080204" pitchFamily="49" charset="-128"/>
                <a:ea typeface="ＭＳ ゴシック" panose="020B0609070205080204" pitchFamily="49" charset="-128"/>
              </a:rPr>
              <a:t>つ目は</a:t>
            </a:r>
            <a:r>
              <a:rPr lang="ja-JP" altLang="en-US" dirty="0" smtClean="0">
                <a:latin typeface="ＭＳ ゴシック" panose="020B0609070205080204" pitchFamily="49" charset="-128"/>
                <a:ea typeface="ＭＳ ゴシック" panose="020B0609070205080204" pitchFamily="49" charset="-128"/>
              </a:rPr>
              <a:t>、強い</a:t>
            </a:r>
            <a:r>
              <a:rPr lang="ja-JP" altLang="en-US" dirty="0">
                <a:latin typeface="ＭＳ ゴシック" panose="020B0609070205080204" pitchFamily="49" charset="-128"/>
                <a:ea typeface="ＭＳ ゴシック" panose="020B0609070205080204" pitchFamily="49" charset="-128"/>
              </a:rPr>
              <a:t>揺れを感じた時です。</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大きな地震が起きたのだな」と想像ができますね</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☆クリック</a:t>
            </a:r>
            <a:r>
              <a:rPr lang="en-US" altLang="ja-JP" dirty="0" smtClean="0">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latin typeface="ＭＳ ゴシック" panose="020B0609070205080204" pitchFamily="49" charset="-128"/>
                <a:ea typeface="ＭＳ ゴシック" panose="020B0609070205080204" pitchFamily="49" charset="-128"/>
              </a:rPr>
              <a:t>2</a:t>
            </a:r>
            <a:r>
              <a:rPr kumimoji="1" lang="ja-JP" altLang="en-US" dirty="0" smtClean="0">
                <a:latin typeface="ＭＳ ゴシック" panose="020B0609070205080204" pitchFamily="49" charset="-128"/>
                <a:ea typeface="ＭＳ ゴシック" panose="020B0609070205080204" pitchFamily="49" charset="-128"/>
              </a:rPr>
              <a:t>つ目は、長くてゆっくりした揺れを感じた場合です。</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大きな地震では、長い時間ゆらゆらと揺れ、揺れが遠くまで伝わるという特徴があります。</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もし、揺れがそれほど大きくなくても、ちょっと離れた場所で大きな地震が起こっているかもしれません。</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大きな地震ほど、揺れが続く時間は長くなります。</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さて、長い時間ってどのくらい？と思いますよね。</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☆クリック</a:t>
            </a:r>
            <a:r>
              <a:rPr lang="en-US" altLang="ja-JP" dirty="0" smtClean="0">
                <a:latin typeface="ＭＳ ゴシック" panose="020B0609070205080204" pitchFamily="49" charset="-128"/>
                <a:ea typeface="ＭＳ ゴシック" panose="020B0609070205080204" pitchFamily="49" charset="-128"/>
              </a:rPr>
              <a:t>)</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主な揺れがだいたい</a:t>
            </a:r>
            <a:r>
              <a:rPr kumimoji="1" lang="en-US" altLang="ja-JP" dirty="0" smtClean="0">
                <a:latin typeface="ＭＳ ゴシック" panose="020B0609070205080204" pitchFamily="49" charset="-128"/>
                <a:ea typeface="ＭＳ ゴシック" panose="020B0609070205080204" pitchFamily="49" charset="-128"/>
              </a:rPr>
              <a:t>10</a:t>
            </a:r>
            <a:r>
              <a:rPr kumimoji="1" lang="ja-JP" altLang="en-US" dirty="0" smtClean="0">
                <a:latin typeface="ＭＳ ゴシック" panose="020B0609070205080204" pitchFamily="49" charset="-128"/>
                <a:ea typeface="ＭＳ ゴシック" panose="020B0609070205080204" pitchFamily="49" charset="-128"/>
              </a:rPr>
              <a:t>秒間くらい続いたら「津波が来るかもしれない」と思って、すぐに海から離れましょう。</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ＭＳ ゴシック" panose="020B0609070205080204" pitchFamily="49" charset="-128"/>
              <a:ea typeface="ＭＳ ゴシック" panose="020B0609070205080204" pitchFamily="49" charset="-128"/>
            </a:endParaRPr>
          </a:p>
          <a:p>
            <a:r>
              <a:rPr lang="en-US" altLang="ja-JP" dirty="0" smtClean="0">
                <a:latin typeface="ＭＳ ゴシック" panose="020B0609070205080204" pitchFamily="49" charset="-128"/>
                <a:ea typeface="ＭＳ ゴシック" panose="020B0609070205080204" pitchFamily="49" charset="-128"/>
              </a:rPr>
              <a:t>3</a:t>
            </a:r>
            <a:r>
              <a:rPr lang="ja-JP" altLang="en-US" dirty="0" smtClean="0">
                <a:latin typeface="ＭＳ ゴシック" panose="020B0609070205080204" pitchFamily="49" charset="-128"/>
                <a:ea typeface="ＭＳ ゴシック" panose="020B0609070205080204" pitchFamily="49" charset="-128"/>
              </a:rPr>
              <a:t>つ目、</a:t>
            </a:r>
            <a:r>
              <a:rPr lang="ja-JP" altLang="en-US" dirty="0" smtClean="0">
                <a:latin typeface="ＭＳ ゴシック" panose="020B0609070205080204" pitchFamily="49" charset="-128"/>
                <a:ea typeface="ＭＳ ゴシック" panose="020B0609070205080204" pitchFamily="49" charset="-128"/>
              </a:rPr>
              <a:t>皆さん「</a:t>
            </a:r>
            <a:r>
              <a:rPr lang="ja-JP" altLang="en-US" dirty="0" smtClean="0">
                <a:latin typeface="ＭＳ ゴシック" panose="020B0609070205080204" pitchFamily="49" charset="-128"/>
                <a:ea typeface="ＭＳ ゴシック" panose="020B0609070205080204" pitchFamily="49" charset="-128"/>
              </a:rPr>
              <a:t>注意報」や「警報」という言葉を聞いたことがありますか？</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海で大きな地震がおこり、津波が発生するかもしれない時は、気象庁が大津波警報や津波警報や津波注意報を発表しています。</a:t>
            </a:r>
            <a:endParaRPr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☆クリック</a:t>
            </a:r>
            <a:r>
              <a:rPr lang="en-US" altLang="ja-JP" dirty="0" smtClean="0">
                <a:latin typeface="ＭＳ ゴシック" panose="020B0609070205080204" pitchFamily="49" charset="-128"/>
                <a:ea typeface="ＭＳ ゴシック" panose="020B0609070205080204" pitchFamily="49" charset="-128"/>
              </a:rPr>
              <a:t>)</a:t>
            </a:r>
            <a:endParaRPr kumimoji="1"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これを聞いたら、やはり津波から逃げましょう。</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津波</a:t>
            </a:r>
            <a:r>
              <a:rPr lang="ja-JP" altLang="en-US" dirty="0" smtClean="0">
                <a:latin typeface="ＭＳ ゴシック" panose="020B0609070205080204" pitchFamily="49" charset="-128"/>
                <a:ea typeface="ＭＳ ゴシック" panose="020B0609070205080204" pitchFamily="49" charset="-128"/>
              </a:rPr>
              <a:t>警報等は</a:t>
            </a:r>
            <a:r>
              <a:rPr lang="ja-JP" altLang="en-US" dirty="0">
                <a:latin typeface="ＭＳ ゴシック" panose="020B0609070205080204" pitchFamily="49" charset="-128"/>
                <a:ea typeface="ＭＳ ゴシック" panose="020B0609070205080204" pitchFamily="49" charset="-128"/>
              </a:rPr>
              <a:t>、町の放送やテレビ、スマホなどで知ることができますが</a:t>
            </a:r>
            <a:r>
              <a:rPr lang="ja-JP" altLang="en-US" dirty="0" smtClean="0">
                <a:latin typeface="ＭＳ ゴシック" panose="020B0609070205080204" pitchFamily="49" charset="-128"/>
                <a:ea typeface="ＭＳ ゴシック" panose="020B0609070205080204" pitchFamily="49" charset="-128"/>
              </a:rPr>
              <a:t>、海水浴場</a:t>
            </a:r>
            <a:r>
              <a:rPr lang="ja-JP" altLang="en-US" dirty="0">
                <a:latin typeface="ＭＳ ゴシック" panose="020B0609070205080204" pitchFamily="49" charset="-128"/>
                <a:ea typeface="ＭＳ ゴシック" panose="020B0609070205080204" pitchFamily="49" charset="-128"/>
              </a:rPr>
              <a:t>で</a:t>
            </a:r>
            <a:r>
              <a:rPr lang="ja-JP" altLang="en-US" dirty="0" smtClean="0">
                <a:latin typeface="ＭＳ ゴシック" panose="020B0609070205080204" pitchFamily="49" charset="-128"/>
                <a:ea typeface="ＭＳ ゴシック" panose="020B0609070205080204" pitchFamily="49" charset="-128"/>
              </a:rPr>
              <a:t>は「</a:t>
            </a:r>
            <a:r>
              <a:rPr lang="ja-JP" altLang="en-US" dirty="0">
                <a:latin typeface="ＭＳ ゴシック" panose="020B0609070205080204" pitchFamily="49" charset="-128"/>
                <a:ea typeface="ＭＳ ゴシック" panose="020B0609070205080204" pitchFamily="49" charset="-128"/>
              </a:rPr>
              <a:t>津波フラッグ」と</a:t>
            </a:r>
            <a:r>
              <a:rPr lang="ja-JP" altLang="en-US" dirty="0" smtClean="0">
                <a:latin typeface="ＭＳ ゴシック" panose="020B0609070205080204" pitchFamily="49" charset="-128"/>
                <a:ea typeface="ＭＳ ゴシック" panose="020B0609070205080204" pitchFamily="49" charset="-128"/>
              </a:rPr>
              <a:t>いう赤と白の格子模様の旗</a:t>
            </a:r>
            <a:r>
              <a:rPr lang="ja-JP" altLang="en-US" dirty="0">
                <a:latin typeface="ＭＳ ゴシック" panose="020B0609070205080204" pitchFamily="49" charset="-128"/>
                <a:ea typeface="ＭＳ ゴシック" panose="020B0609070205080204" pitchFamily="49" charset="-128"/>
              </a:rPr>
              <a:t>で津波</a:t>
            </a:r>
            <a:r>
              <a:rPr lang="ja-JP" altLang="en-US" dirty="0" smtClean="0">
                <a:latin typeface="ＭＳ ゴシック" panose="020B0609070205080204" pitchFamily="49" charset="-128"/>
                <a:ea typeface="ＭＳ ゴシック" panose="020B0609070205080204" pitchFamily="49" charset="-128"/>
              </a:rPr>
              <a:t>警報等の発表を</a:t>
            </a:r>
            <a:r>
              <a:rPr lang="ja-JP" altLang="en-US" dirty="0">
                <a:latin typeface="ＭＳ ゴシック" panose="020B0609070205080204" pitchFamily="49" charset="-128"/>
                <a:ea typeface="ＭＳ ゴシック" panose="020B0609070205080204" pitchFamily="49" charset="-128"/>
              </a:rPr>
              <a:t>知らせる取組も始まって</a:t>
            </a:r>
            <a:r>
              <a:rPr lang="ja-JP" altLang="en-US" dirty="0" smtClean="0">
                <a:latin typeface="ＭＳ ゴシック" panose="020B0609070205080204" pitchFamily="49" charset="-128"/>
                <a:ea typeface="ＭＳ ゴシック" panose="020B0609070205080204" pitchFamily="49" charset="-128"/>
              </a:rPr>
              <a:t>います</a:t>
            </a:r>
            <a:r>
              <a:rPr lang="ja-JP" altLang="en-US" dirty="0" smtClean="0">
                <a:latin typeface="ＭＳ ゴシック" panose="020B0609070205080204" pitchFamily="49" charset="-128"/>
                <a:ea typeface="ＭＳ ゴシック" panose="020B0609070205080204" pitchFamily="49" charset="-128"/>
              </a:rPr>
              <a:t>。</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では、みなさんで</a:t>
            </a:r>
            <a:r>
              <a:rPr lang="en-US" altLang="ja-JP" dirty="0" smtClean="0">
                <a:latin typeface="ＭＳ ゴシック" panose="020B0609070205080204" pitchFamily="49" charset="-128"/>
                <a:ea typeface="ＭＳ ゴシック" panose="020B0609070205080204" pitchFamily="49" charset="-128"/>
              </a:rPr>
              <a:t>3</a:t>
            </a:r>
            <a:r>
              <a:rPr lang="ja-JP" altLang="en-US" dirty="0" err="1" smtClean="0">
                <a:latin typeface="ＭＳ ゴシック" panose="020B0609070205080204" pitchFamily="49" charset="-128"/>
                <a:ea typeface="ＭＳ ゴシック" panose="020B0609070205080204" pitchFamily="49" charset="-128"/>
              </a:rPr>
              <a:t>つの</a:t>
            </a:r>
            <a:r>
              <a:rPr lang="ja-JP" altLang="en-US" dirty="0" smtClean="0">
                <a:latin typeface="ＭＳ ゴシック" panose="020B0609070205080204" pitchFamily="49" charset="-128"/>
                <a:ea typeface="ＭＳ ゴシック" panose="020B0609070205080204" pitchFamily="49" charset="-128"/>
              </a:rPr>
              <a:t>ヒントを読んでみましょう。</a:t>
            </a:r>
            <a:endParaRPr lang="en-US" altLang="ja-JP" dirty="0" smtClean="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さて、どこへ逃げると良いと思いますか？</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この絵のように、丘や山のように高くなっているところが近くにあれば、そこへ逃げるようにします。</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無ければ、高くてしっかりしたビルの上の方へ逃げるようにしましょう。</a:t>
            </a:r>
            <a:endParaRPr lang="en-US" altLang="ja-JP" sz="1200" dirty="0" smtClean="0">
              <a:latin typeface="ＭＳ ゴシック" panose="020B0609070205080204" pitchFamily="49" charset="-128"/>
              <a:ea typeface="ＭＳ ゴシック" panose="020B0609070205080204" pitchFamily="49" charset="-128"/>
            </a:endParaRPr>
          </a:p>
          <a:p>
            <a:endParaRPr lang="en-US" altLang="ja-JP" sz="1200"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地震や津波が起きたらどうなるか</a:t>
            </a:r>
            <a:r>
              <a:rPr lang="ja-JP" altLang="en-US" dirty="0" smtClean="0">
                <a:latin typeface="ＭＳ ゴシック" panose="020B0609070205080204" pitchFamily="49" charset="-128"/>
                <a:ea typeface="ＭＳ ゴシック" panose="020B0609070205080204" pitchFamily="49" charset="-128"/>
              </a:rPr>
              <a:t>、身を</a:t>
            </a:r>
            <a:r>
              <a:rPr lang="ja-JP" altLang="en-US" dirty="0" smtClean="0">
                <a:latin typeface="ＭＳ ゴシック" panose="020B0609070205080204" pitchFamily="49" charset="-128"/>
                <a:ea typeface="ＭＳ ゴシック" panose="020B0609070205080204" pitchFamily="49" charset="-128"/>
              </a:rPr>
              <a:t>守るにはどうすればいいかを学びましたが、次</a:t>
            </a:r>
            <a:r>
              <a:rPr lang="ja-JP" altLang="en-US" dirty="0" smtClean="0">
                <a:latin typeface="ＭＳ ゴシック" panose="020B0609070205080204" pitchFamily="49" charset="-128"/>
                <a:ea typeface="ＭＳ ゴシック" panose="020B0609070205080204" pitchFamily="49" charset="-128"/>
              </a:rPr>
              <a:t>はなぜ</a:t>
            </a:r>
            <a:r>
              <a:rPr lang="ja-JP" altLang="en-US" dirty="0" smtClean="0">
                <a:latin typeface="ＭＳ ゴシック" panose="020B0609070205080204" pitchFamily="49" charset="-128"/>
                <a:ea typeface="ＭＳ ゴシック" panose="020B0609070205080204" pitchFamily="49" charset="-128"/>
              </a:rPr>
              <a:t>地震が起きるのかを学びましょう。</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今日は、大きく分けて</a:t>
            </a:r>
            <a:r>
              <a:rPr lang="en-US" altLang="ja-JP" dirty="0" smtClean="0">
                <a:latin typeface="ＭＳ ゴシック" panose="020B0609070205080204" pitchFamily="49" charset="-128"/>
                <a:ea typeface="ＭＳ ゴシック" panose="020B0609070205080204" pitchFamily="49" charset="-128"/>
              </a:rPr>
              <a:t>2</a:t>
            </a:r>
            <a:r>
              <a:rPr lang="ja-JP" altLang="en-US" dirty="0" err="1" smtClean="0">
                <a:latin typeface="ＭＳ ゴシック" panose="020B0609070205080204" pitchFamily="49" charset="-128"/>
                <a:ea typeface="ＭＳ ゴシック" panose="020B0609070205080204" pitchFamily="49" charset="-128"/>
              </a:rPr>
              <a:t>つの</a:t>
            </a:r>
            <a:r>
              <a:rPr lang="ja-JP" altLang="en-US" dirty="0" smtClean="0">
                <a:latin typeface="ＭＳ ゴシック" panose="020B0609070205080204" pitchFamily="49" charset="-128"/>
                <a:ea typeface="ＭＳ ゴシック" panose="020B0609070205080204" pitchFamily="49" charset="-128"/>
              </a:rPr>
              <a:t>地震を紹介します。</a:t>
            </a:r>
            <a:r>
              <a:rPr lang="en-US" altLang="ja-JP" dirty="0" smtClean="0">
                <a:latin typeface="ＭＳ ゴシック" panose="020B0609070205080204" pitchFamily="49" charset="-128"/>
                <a:ea typeface="ＭＳ ゴシック" panose="020B0609070205080204" pitchFamily="49" charset="-128"/>
              </a:rPr>
              <a:t/>
            </a:r>
            <a:br>
              <a:rPr lang="en-US" altLang="ja-JP" dirty="0" smtClean="0">
                <a:latin typeface="ＭＳ ゴシック" panose="020B0609070205080204" pitchFamily="49" charset="-128"/>
                <a:ea typeface="ＭＳ ゴシック" panose="020B0609070205080204" pitchFamily="49" charset="-128"/>
              </a:rPr>
            </a:br>
            <a:r>
              <a:rPr lang="en-US" altLang="ja-JP" dirty="0" smtClean="0">
                <a:latin typeface="ＭＳ ゴシック" panose="020B0609070205080204" pitchFamily="49" charset="-128"/>
                <a:ea typeface="ＭＳ ゴシック" panose="020B0609070205080204" pitchFamily="49" charset="-128"/>
              </a:rPr>
              <a:t>1</a:t>
            </a:r>
            <a:r>
              <a:rPr lang="ja-JP" altLang="en-US" dirty="0" smtClean="0">
                <a:latin typeface="ＭＳ ゴシック" panose="020B0609070205080204" pitchFamily="49" charset="-128"/>
                <a:ea typeface="ＭＳ ゴシック" panose="020B0609070205080204" pitchFamily="49" charset="-128"/>
              </a:rPr>
              <a:t>つ目は海の深い溝、「海溝」とか「トラフ」と呼ばれるところで起きるものです。</a:t>
            </a:r>
            <a:endParaRPr lang="en-US" altLang="ja-JP" dirty="0" smtClean="0">
              <a:latin typeface="ＭＳ ゴシック" panose="020B0609070205080204" pitchFamily="49" charset="-128"/>
              <a:ea typeface="ＭＳ ゴシック" panose="020B0609070205080204" pitchFamily="49" charset="-128"/>
            </a:endParaRPr>
          </a:p>
          <a:p>
            <a:r>
              <a:rPr lang="ja-JP" altLang="en-US" dirty="0" smtClean="0">
                <a:latin typeface="ＭＳ ゴシック" panose="020B0609070205080204" pitchFamily="49" charset="-128"/>
                <a:ea typeface="ＭＳ ゴシック" panose="020B0609070205080204" pitchFamily="49" charset="-128"/>
              </a:rPr>
              <a:t>皆さん、「南海トラフ」という言葉を聞いたことがありますか？</a:t>
            </a:r>
            <a:endParaRPr lang="en-US" altLang="ja-JP" dirty="0" smtClean="0">
              <a:latin typeface="ＭＳ ゴシック" panose="020B0609070205080204" pitchFamily="49" charset="-128"/>
              <a:ea typeface="ＭＳ ゴシック" panose="020B0609070205080204" pitchFamily="49" charset="-128"/>
            </a:endParaRPr>
          </a:p>
          <a:p>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smtClean="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ここで</a:t>
            </a:r>
            <a:r>
              <a:rPr lang="ja-JP" altLang="en-US" sz="1200" dirty="0" smtClean="0">
                <a:latin typeface="ＭＳ ゴシック" panose="020B0609070205080204" pitchFamily="49" charset="-128"/>
                <a:ea typeface="ＭＳ ゴシック" panose="020B0609070205080204" pitchFamily="49" charset="-128"/>
              </a:rPr>
              <a:t>、海</a:t>
            </a:r>
            <a:r>
              <a:rPr lang="ja-JP" altLang="en-US" sz="1200" dirty="0">
                <a:latin typeface="ＭＳ ゴシック" panose="020B0609070205080204" pitchFamily="49" charset="-128"/>
                <a:ea typeface="ＭＳ ゴシック" panose="020B0609070205080204" pitchFamily="49" charset="-128"/>
              </a:rPr>
              <a:t>の近くの学校の場合：学校</a:t>
            </a:r>
            <a:r>
              <a:rPr lang="ja-JP" altLang="en-US" sz="1200" dirty="0" smtClean="0">
                <a:latin typeface="ＭＳ ゴシック" panose="020B0609070205080204" pitchFamily="49" charset="-128"/>
                <a:ea typeface="ＭＳ ゴシック" panose="020B0609070205080204" pitchFamily="49" charset="-128"/>
              </a:rPr>
              <a:t>付近</a:t>
            </a:r>
            <a:r>
              <a:rPr lang="ja-JP" altLang="en-US" sz="1200" dirty="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海</a:t>
            </a:r>
            <a:r>
              <a:rPr lang="ja-JP" altLang="en-US" sz="1200" dirty="0">
                <a:latin typeface="ＭＳ ゴシック" panose="020B0609070205080204" pitchFamily="49" charset="-128"/>
                <a:ea typeface="ＭＳ ゴシック" panose="020B0609070205080204" pitchFamily="49" charset="-128"/>
              </a:rPr>
              <a:t>から遠い学校の場合：近場の海水浴場</a:t>
            </a:r>
            <a:r>
              <a:rPr lang="ja-JP" altLang="en-US" sz="1200" dirty="0" smtClean="0">
                <a:latin typeface="ＭＳ ゴシック" panose="020B0609070205080204" pitchFamily="49" charset="-128"/>
                <a:ea typeface="ＭＳ ゴシック" panose="020B0609070205080204" pitchFamily="49" charset="-128"/>
              </a:rPr>
              <a:t>などの</a:t>
            </a:r>
            <a:r>
              <a:rPr lang="ja-JP" altLang="en-US" sz="1200" dirty="0">
                <a:latin typeface="ＭＳ ゴシック" panose="020B0609070205080204" pitchFamily="49" charset="-128"/>
                <a:ea typeface="ＭＳ ゴシック" panose="020B0609070205080204" pitchFamily="49" charset="-128"/>
              </a:rPr>
              <a:t>津波避難ビル・高台を具体的に伝えるとより効果的です。自治体のハザードマップ等でご確認ください）</a:t>
            </a:r>
            <a:endParaRPr lang="en-US" altLang="ja-JP" sz="1200"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a:p>
            <a:r>
              <a:rPr lang="ja-JP" altLang="en-US" dirty="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補足</a:t>
            </a:r>
            <a:r>
              <a:rPr lang="ja-JP" altLang="en-US" dirty="0">
                <a:latin typeface="ＭＳ ゴシック" panose="020B0609070205080204" pitchFamily="49" charset="-128"/>
                <a:ea typeface="ＭＳ ゴシック" panose="020B0609070205080204" pitchFamily="49" charset="-128"/>
              </a:rPr>
              <a:t>：おおよその目安ですが、</a:t>
            </a:r>
            <a:r>
              <a:rPr kumimoji="1" lang="ja-JP" altLang="ja-JP" sz="1200" kern="1200" dirty="0">
                <a:solidFill>
                  <a:schemeClr val="tx1"/>
                </a:solidFill>
                <a:effectLst/>
                <a:latin typeface="+mn-lt"/>
                <a:ea typeface="+mn-ea"/>
                <a:cs typeface="+mn-cs"/>
              </a:rPr>
              <a:t>マグニチュード</a:t>
            </a:r>
            <a:r>
              <a:rPr kumimoji="1" lang="ja-JP" altLang="en-US" sz="1200" kern="1200" dirty="0">
                <a:solidFill>
                  <a:schemeClr val="tx1"/>
                </a:solidFill>
                <a:effectLst/>
                <a:latin typeface="+mn-lt"/>
                <a:ea typeface="+mn-ea"/>
                <a:cs typeface="+mn-cs"/>
              </a:rPr>
              <a:t>（地震の規模）</a:t>
            </a:r>
            <a:r>
              <a:rPr kumimoji="1" lang="ja-JP" altLang="ja-JP" sz="1200" kern="1200" dirty="0">
                <a:solidFill>
                  <a:schemeClr val="tx1"/>
                </a:solidFill>
                <a:effectLst/>
                <a:latin typeface="+mn-lt"/>
                <a:ea typeface="+mn-ea"/>
                <a:cs typeface="+mn-cs"/>
              </a:rPr>
              <a:t>７では</a:t>
            </a:r>
            <a:r>
              <a:rPr kumimoji="1" lang="en-US" altLang="ja-JP" sz="1200" kern="1200" dirty="0">
                <a:solidFill>
                  <a:schemeClr val="tx1"/>
                </a:solidFill>
                <a:effectLst/>
                <a:latin typeface="+mn-lt"/>
                <a:ea typeface="+mn-ea"/>
                <a:cs typeface="+mn-cs"/>
              </a:rPr>
              <a:t> 10 </a:t>
            </a:r>
            <a:r>
              <a:rPr kumimoji="1" lang="ja-JP" altLang="ja-JP" sz="1200" kern="1200" dirty="0">
                <a:solidFill>
                  <a:schemeClr val="tx1"/>
                </a:solidFill>
                <a:effectLst/>
                <a:latin typeface="+mn-lt"/>
                <a:ea typeface="+mn-ea"/>
                <a:cs typeface="+mn-cs"/>
              </a:rPr>
              <a:t>秒程度、マグニチュード８では１分程度、マグニチュード９では３分程度と、</a:t>
            </a:r>
            <a:r>
              <a:rPr kumimoji="1" lang="ja-JP" altLang="en-US" sz="1200" kern="1200" dirty="0">
                <a:solidFill>
                  <a:schemeClr val="tx1"/>
                </a:solidFill>
                <a:effectLst/>
                <a:latin typeface="+mn-lt"/>
                <a:ea typeface="+mn-ea"/>
                <a:cs typeface="+mn-cs"/>
              </a:rPr>
              <a:t>地震の</a:t>
            </a:r>
            <a:r>
              <a:rPr kumimoji="1" lang="ja-JP" altLang="ja-JP" sz="1200" kern="1200" dirty="0">
                <a:solidFill>
                  <a:schemeClr val="tx1"/>
                </a:solidFill>
                <a:effectLst/>
                <a:latin typeface="+mn-lt"/>
                <a:ea typeface="+mn-ea"/>
                <a:cs typeface="+mn-cs"/>
              </a:rPr>
              <a:t>規模が大きくなるにつれて揺れも長時間になります</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lang="ja-JP" altLang="en-US" dirty="0" smtClean="0">
                <a:latin typeface="ＭＳ ゴシック" panose="020B0609070205080204" pitchFamily="49" charset="-128"/>
                <a:ea typeface="ＭＳ ゴシック" panose="020B0609070205080204" pitchFamily="49" charset="-128"/>
              </a:rPr>
              <a:t>　津波</a:t>
            </a:r>
            <a:r>
              <a:rPr lang="ja-JP" altLang="en-US" dirty="0">
                <a:latin typeface="ＭＳ ゴシック" panose="020B0609070205080204" pitchFamily="49" charset="-128"/>
                <a:ea typeface="ＭＳ ゴシック" panose="020B0609070205080204" pitchFamily="49" charset="-128"/>
              </a:rPr>
              <a:t>フラッグの運用開始の背景としては、東日本大震災にて、</a:t>
            </a:r>
            <a:r>
              <a:rPr lang="ja-JP" altLang="en-US" b="0" i="0" dirty="0">
                <a:solidFill>
                  <a:srgbClr val="333333"/>
                </a:solidFill>
                <a:effectLst/>
                <a:latin typeface="Meiryo" panose="020B0604030504040204" pitchFamily="50" charset="-128"/>
                <a:ea typeface="Meiryo" panose="020B0604030504040204" pitchFamily="50" charset="-128"/>
              </a:rPr>
              <a:t>聴覚障害者の死亡率が、聴覚障害のない者の２倍にのぼった、ということ</a:t>
            </a:r>
            <a:r>
              <a:rPr lang="ja-JP" altLang="en-US" b="0" i="0" dirty="0">
                <a:solidFill>
                  <a:srgbClr val="333333"/>
                </a:solidFill>
                <a:effectLst/>
                <a:latin typeface="ＭＳ ゴシック" panose="020B0609070205080204" pitchFamily="49" charset="-128"/>
                <a:ea typeface="ＭＳ ゴシック" panose="020B0609070205080204" pitchFamily="49" charset="-128"/>
              </a:rPr>
              <a:t>が</a:t>
            </a:r>
            <a:r>
              <a:rPr lang="ja-JP" altLang="en-US" dirty="0">
                <a:latin typeface="ＭＳ ゴシック" panose="020B0609070205080204" pitchFamily="49" charset="-128"/>
                <a:ea typeface="ＭＳ ゴシック" panose="020B0609070205080204" pitchFamily="49" charset="-128"/>
              </a:rPr>
              <a:t>あります。時間がありましたらそのような話</a:t>
            </a:r>
            <a:r>
              <a:rPr lang="ja-JP" altLang="en-US" dirty="0" smtClean="0">
                <a:latin typeface="ＭＳ ゴシック" panose="020B0609070205080204" pitchFamily="49" charset="-128"/>
                <a:ea typeface="ＭＳ ゴシック" panose="020B0609070205080204" pitchFamily="49" charset="-128"/>
              </a:rPr>
              <a:t>も生徒へ</a:t>
            </a:r>
            <a:r>
              <a:rPr lang="ja-JP" altLang="en-US" dirty="0">
                <a:latin typeface="ＭＳ ゴシック" panose="020B0609070205080204" pitchFamily="49" charset="-128"/>
                <a:ea typeface="ＭＳ ゴシック" panose="020B0609070205080204" pitchFamily="49" charset="-128"/>
              </a:rPr>
              <a:t>伝えてください</a:t>
            </a:r>
            <a:r>
              <a:rPr lang="ja-JP" altLang="en-US" dirty="0" smtClean="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b="1">
                <a:solidFill>
                  <a:schemeClr val="tx1"/>
                </a:solidFill>
                <a:latin typeface="Tahoma" pitchFamily="34" charset="0"/>
                <a:ea typeface="ＭＳ Ｐゴシック" charset="-128"/>
              </a:defRPr>
            </a:lvl1pPr>
            <a:lvl2pPr marL="742830" indent="-285704" eaLnBrk="0" hangingPunct="0">
              <a:defRPr kumimoji="1" sz="2000" b="1">
                <a:solidFill>
                  <a:schemeClr val="tx1"/>
                </a:solidFill>
                <a:latin typeface="Tahoma" pitchFamily="34" charset="0"/>
                <a:ea typeface="ＭＳ Ｐゴシック" charset="-128"/>
              </a:defRPr>
            </a:lvl2pPr>
            <a:lvl3pPr marL="1142816" indent="-228563" eaLnBrk="0" hangingPunct="0">
              <a:defRPr kumimoji="1" sz="2000" b="1">
                <a:solidFill>
                  <a:schemeClr val="tx1"/>
                </a:solidFill>
                <a:latin typeface="Tahoma" pitchFamily="34" charset="0"/>
                <a:ea typeface="ＭＳ Ｐゴシック" charset="-128"/>
              </a:defRPr>
            </a:lvl3pPr>
            <a:lvl4pPr marL="1599942" indent="-228563" eaLnBrk="0" hangingPunct="0">
              <a:defRPr kumimoji="1" sz="2000" b="1">
                <a:solidFill>
                  <a:schemeClr val="tx1"/>
                </a:solidFill>
                <a:latin typeface="Tahoma" pitchFamily="34" charset="0"/>
                <a:ea typeface="ＭＳ Ｐゴシック" charset="-128"/>
              </a:defRPr>
            </a:lvl4pPr>
            <a:lvl5pPr marL="2057069" indent="-228563" eaLnBrk="0" hangingPunct="0">
              <a:defRPr kumimoji="1" sz="2000" b="1">
                <a:solidFill>
                  <a:schemeClr val="tx1"/>
                </a:solidFill>
                <a:latin typeface="Tahoma" pitchFamily="34" charset="0"/>
                <a:ea typeface="ＭＳ Ｐゴシック" charset="-128"/>
              </a:defRPr>
            </a:lvl5pPr>
            <a:lvl6pPr marL="251419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6pPr>
            <a:lvl7pPr marL="2971321" indent="-228563" eaLnBrk="0" fontAlgn="base" hangingPunct="0">
              <a:spcBef>
                <a:spcPct val="0"/>
              </a:spcBef>
              <a:spcAft>
                <a:spcPct val="0"/>
              </a:spcAft>
              <a:defRPr kumimoji="1" sz="2000" b="1">
                <a:solidFill>
                  <a:schemeClr val="tx1"/>
                </a:solidFill>
                <a:latin typeface="Tahoma" pitchFamily="34" charset="0"/>
                <a:ea typeface="ＭＳ Ｐゴシック" charset="-128"/>
              </a:defRPr>
            </a:lvl7pPr>
            <a:lvl8pPr marL="3428447" indent="-228563" eaLnBrk="0" fontAlgn="base" hangingPunct="0">
              <a:spcBef>
                <a:spcPct val="0"/>
              </a:spcBef>
              <a:spcAft>
                <a:spcPct val="0"/>
              </a:spcAft>
              <a:defRPr kumimoji="1" sz="2000" b="1">
                <a:solidFill>
                  <a:schemeClr val="tx1"/>
                </a:solidFill>
                <a:latin typeface="Tahoma" pitchFamily="34" charset="0"/>
                <a:ea typeface="ＭＳ Ｐゴシック" charset="-128"/>
              </a:defRPr>
            </a:lvl8pPr>
            <a:lvl9pPr marL="3885574" indent="-228563" eaLnBrk="0" fontAlgn="base" hangingPunct="0">
              <a:spcBef>
                <a:spcPct val="0"/>
              </a:spcBef>
              <a:spcAft>
                <a:spcPct val="0"/>
              </a:spcAft>
              <a:defRPr kumimoji="1" sz="2000" b="1">
                <a:solidFill>
                  <a:schemeClr val="tx1"/>
                </a:solidFill>
                <a:latin typeface="Tahoma"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011D34-23AF-48C2-B5CF-3D447EB3916A}"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17850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3</a:t>
            </a:r>
            <a:r>
              <a:rPr kumimoji="1" lang="ja-JP" altLang="en-US" dirty="0" smtClean="0"/>
              <a:t>分（</a:t>
            </a:r>
            <a:r>
              <a:rPr kumimoji="1" lang="en-US" altLang="ja-JP" dirty="0" smtClean="0"/>
              <a:t>13</a:t>
            </a:r>
            <a:r>
              <a:rPr kumimoji="1" lang="ja-JP" altLang="en-US" dirty="0" smtClean="0"/>
              <a:t>分）経過</a:t>
            </a:r>
            <a:endParaRPr kumimoji="1" lang="en-US" altLang="ja-JP" dirty="0" smtClean="0"/>
          </a:p>
          <a:p>
            <a:pPr defTabSz="948429">
              <a:defRPr/>
            </a:pP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この</a:t>
            </a:r>
            <a:r>
              <a:rPr kumimoji="1" lang="ja-JP" altLang="en-US" dirty="0">
                <a:latin typeface="ＭＳ ゴシック" panose="020B0609070205080204" pitchFamily="49" charset="-128"/>
                <a:ea typeface="ＭＳ ゴシック" panose="020B0609070205080204" pitchFamily="49" charset="-128"/>
              </a:rPr>
              <a:t>写真で、今私たちがいるところは、だいたいどのあたりかわかりますか</a:t>
            </a:r>
            <a:r>
              <a:rPr kumimoji="1" lang="ja-JP" altLang="en-US" dirty="0" smtClean="0">
                <a:latin typeface="ＭＳ ゴシック" panose="020B0609070205080204" pitchFamily="49" charset="-128"/>
                <a:ea typeface="ＭＳ ゴシック" panose="020B0609070205080204" pitchFamily="49" charset="-128"/>
              </a:rPr>
              <a:t>？この</a:t>
            </a:r>
            <a:r>
              <a:rPr kumimoji="1" lang="ja-JP" altLang="en-US" dirty="0">
                <a:latin typeface="ＭＳ ゴシック" panose="020B0609070205080204" pitchFamily="49" charset="-128"/>
                <a:ea typeface="ＭＳ ゴシック" panose="020B0609070205080204" pitchFamily="49" charset="-128"/>
              </a:rPr>
              <a:t>あたりです</a:t>
            </a:r>
            <a:r>
              <a:rPr kumimoji="1" lang="ja-JP" altLang="en-US" dirty="0" smtClean="0">
                <a:latin typeface="ＭＳ ゴシック" panose="020B0609070205080204" pitchFamily="49" charset="-128"/>
                <a:ea typeface="ＭＳ ゴシック" panose="020B0609070205080204" pitchFamily="49" charset="-128"/>
              </a:rPr>
              <a:t>ね</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（☆クリック）</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a:t>
            </a:r>
            <a:r>
              <a:rPr kumimoji="1" lang="ja-JP" altLang="en-US" dirty="0" smtClean="0">
                <a:latin typeface="ＭＳ ゴシック" panose="020B0609070205080204" pitchFamily="49" charset="-128"/>
                <a:ea typeface="ＭＳ ゴシック" panose="020B0609070205080204" pitchFamily="49" charset="-128"/>
              </a:rPr>
              <a:t>南海トラフと</a:t>
            </a:r>
            <a:r>
              <a:rPr kumimoji="1" lang="ja-JP" altLang="en-US" dirty="0">
                <a:latin typeface="ＭＳ ゴシック" panose="020B0609070205080204" pitchFamily="49" charset="-128"/>
                <a:ea typeface="ＭＳ ゴシック" panose="020B0609070205080204" pitchFamily="49" charset="-128"/>
              </a:rPr>
              <a:t>いう場所は、和歌山や四国の沖の、海の底にある溝のことです。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この</a:t>
            </a:r>
            <a:r>
              <a:rPr kumimoji="1" lang="ja-JP" altLang="en-US" dirty="0">
                <a:latin typeface="ＭＳ ゴシック" panose="020B0609070205080204" pitchFamily="49" charset="-128"/>
                <a:ea typeface="ＭＳ ゴシック" panose="020B0609070205080204" pitchFamily="49" charset="-128"/>
              </a:rPr>
              <a:t>溝から瀬戸内海や大阪にかけて発生する大きな地震を、「南海</a:t>
            </a:r>
            <a:r>
              <a:rPr kumimoji="1" lang="ja-JP" altLang="en-US" dirty="0" smtClean="0">
                <a:latin typeface="ＭＳ ゴシック" panose="020B0609070205080204" pitchFamily="49" charset="-128"/>
                <a:ea typeface="ＭＳ ゴシック" panose="020B0609070205080204" pitchFamily="49" charset="-128"/>
              </a:rPr>
              <a:t>トラフ巨大</a:t>
            </a:r>
            <a:r>
              <a:rPr kumimoji="1" lang="ja-JP" altLang="en-US" dirty="0">
                <a:latin typeface="ＭＳ ゴシック" panose="020B0609070205080204" pitchFamily="49" charset="-128"/>
                <a:ea typeface="ＭＳ ゴシック" panose="020B0609070205080204" pitchFamily="49" charset="-128"/>
              </a:rPr>
              <a:t>地震」と呼んでいます</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この</a:t>
            </a:r>
            <a:r>
              <a:rPr lang="ja-JP" altLang="en-US" dirty="0">
                <a:latin typeface="ＭＳ ゴシック" panose="020B0609070205080204" pitchFamily="49" charset="-128"/>
                <a:ea typeface="ＭＳ ゴシック" panose="020B0609070205080204" pitchFamily="49" charset="-128"/>
              </a:rPr>
              <a:t>地震がなぜ発生するかというと、地面の下に答えがあります。</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砂場</a:t>
            </a:r>
            <a:r>
              <a:rPr lang="ja-JP" altLang="en-US" dirty="0">
                <a:latin typeface="ＭＳ ゴシック" panose="020B0609070205080204" pitchFamily="49" charset="-128"/>
                <a:ea typeface="ＭＳ ゴシック" panose="020B0609070205080204" pitchFamily="49" charset="-128"/>
              </a:rPr>
              <a:t>で地面を掘っていくと、だんだん固くなっていきますね。</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もっと</a:t>
            </a:r>
            <a:r>
              <a:rPr lang="ja-JP" altLang="en-US" dirty="0">
                <a:latin typeface="ＭＳ ゴシック" panose="020B0609070205080204" pitchFamily="49" charset="-128"/>
                <a:ea typeface="ＭＳ ゴシック" panose="020B0609070205080204" pitchFamily="49" charset="-128"/>
              </a:rPr>
              <a:t>掘っていくと石や岩がでてきて、ついには岩で出来た巨大</a:t>
            </a:r>
            <a:r>
              <a:rPr lang="ja-JP" altLang="en-US" dirty="0" smtClean="0">
                <a:latin typeface="ＭＳ ゴシック" panose="020B0609070205080204" pitchFamily="49" charset="-128"/>
                <a:ea typeface="ＭＳ ゴシック" panose="020B0609070205080204" pitchFamily="49" charset="-128"/>
              </a:rPr>
              <a:t>な</a:t>
            </a:r>
            <a:r>
              <a:rPr lang="ja-JP" altLang="en-US" dirty="0" smtClean="0">
                <a:latin typeface="ＭＳ ゴシック" panose="020B0609070205080204" pitchFamily="49" charset="-128"/>
                <a:ea typeface="ＭＳ ゴシック" panose="020B0609070205080204" pitchFamily="49" charset="-128"/>
              </a:rPr>
              <a:t>板が</a:t>
            </a:r>
            <a:r>
              <a:rPr lang="ja-JP" altLang="en-US" dirty="0">
                <a:latin typeface="ＭＳ ゴシック" panose="020B0609070205080204" pitchFamily="49" charset="-128"/>
                <a:ea typeface="ＭＳ ゴシック" panose="020B0609070205080204" pitchFamily="49" charset="-128"/>
              </a:rPr>
              <a:t>現れます。</a:t>
            </a: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a:t>
            </a:r>
            <a:r>
              <a:rPr lang="ja-JP" altLang="en-US" dirty="0" smtClean="0">
                <a:latin typeface="ＭＳ ゴシック" panose="020B0609070205080204" pitchFamily="49" charset="-128"/>
                <a:ea typeface="ＭＳ ゴシック" panose="020B0609070205080204" pitchFamily="49" charset="-128"/>
              </a:rPr>
              <a:t>クリック）</a:t>
            </a:r>
            <a:endParaRPr lang="en-US" altLang="ja-JP" dirty="0" smtClean="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ゴシック" panose="020B0609070205080204" pitchFamily="49" charset="-128"/>
                <a:ea typeface="ＭＳ ゴシック" panose="020B0609070205080204" pitchFamily="49" charset="-128"/>
              </a:rPr>
              <a:t>ここ</a:t>
            </a:r>
            <a:r>
              <a:rPr lang="ja-JP" altLang="en-US" dirty="0">
                <a:latin typeface="ＭＳ ゴシック" panose="020B0609070205080204" pitchFamily="49" charset="-128"/>
                <a:ea typeface="ＭＳ ゴシック" panose="020B0609070205080204" pitchFamily="49" charset="-128"/>
              </a:rPr>
              <a:t>の赤い四角の部分を、</a:t>
            </a:r>
            <a:r>
              <a:rPr kumimoji="1" lang="ja-JP" altLang="en-US" dirty="0">
                <a:latin typeface="ＭＳ ゴシック" panose="020B0609070205080204" pitchFamily="49" charset="-128"/>
                <a:ea typeface="ＭＳ ゴシック" panose="020B0609070205080204" pitchFamily="49" charset="-128"/>
              </a:rPr>
              <a:t>横から見てみましょう</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6</a:t>
            </a:fld>
            <a:endParaRPr kumimoji="1" lang="ja-JP" altLang="en-US"/>
          </a:p>
        </p:txBody>
      </p:sp>
    </p:spTree>
    <p:extLst>
      <p:ext uri="{BB962C8B-B14F-4D97-AF65-F5344CB8AC3E}">
        <p14:creationId xmlns:p14="http://schemas.microsoft.com/office/powerpoint/2010/main" val="3694938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a:t>
            </a:r>
            <a:r>
              <a:rPr kumimoji="1" lang="ja-JP" altLang="en-US" dirty="0" smtClean="0"/>
              <a:t>分（</a:t>
            </a:r>
            <a:r>
              <a:rPr kumimoji="1" lang="en-US" altLang="ja-JP" dirty="0" smtClean="0"/>
              <a:t>14</a:t>
            </a:r>
            <a:r>
              <a:rPr kumimoji="1" lang="ja-JP" altLang="en-US" dirty="0" smtClean="0"/>
              <a:t>分）経過</a:t>
            </a:r>
            <a:endParaRPr kumimoji="1" lang="en-US" altLang="ja-JP" dirty="0" smtClean="0"/>
          </a:p>
          <a:p>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ここは、</a:t>
            </a:r>
            <a:r>
              <a:rPr kumimoji="1" lang="en-US" altLang="ja-JP" dirty="0" smtClean="0">
                <a:latin typeface="ＭＳ ゴシック" panose="020B0609070205080204" pitchFamily="49" charset="-128"/>
                <a:ea typeface="ＭＳ ゴシック" panose="020B0609070205080204" pitchFamily="49" charset="-128"/>
              </a:rPr>
              <a:t>2</a:t>
            </a:r>
            <a:r>
              <a:rPr kumimoji="1" lang="ja-JP" altLang="en-US" dirty="0" smtClean="0">
                <a:latin typeface="ＭＳ ゴシック" panose="020B0609070205080204" pitchFamily="49" charset="-128"/>
                <a:ea typeface="ＭＳ ゴシック" panose="020B0609070205080204" pitchFamily="49" charset="-128"/>
              </a:rPr>
              <a:t>枚の巨大な岩の板、つまりプレートの境目になっています。上には海があります。</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さて、今、私たちが暮らしている街は左側にありますが、右側の板がどんどんと私たちの方に近づいてきていて、左側</a:t>
            </a:r>
            <a:r>
              <a:rPr kumimoji="1" lang="ja-JP" altLang="en-US" dirty="0" smtClean="0">
                <a:latin typeface="ＭＳ ゴシック" panose="020B0609070205080204" pitchFamily="49" charset="-128"/>
                <a:ea typeface="ＭＳ ゴシック" panose="020B0609070205080204" pitchFamily="49" charset="-128"/>
              </a:rPr>
              <a:t>の板</a:t>
            </a:r>
            <a:r>
              <a:rPr kumimoji="1" lang="ja-JP" altLang="en-US" dirty="0" smtClean="0">
                <a:latin typeface="ＭＳ ゴシック" panose="020B0609070205080204" pitchFamily="49" charset="-128"/>
                <a:ea typeface="ＭＳ ゴシック" panose="020B0609070205080204" pitchFamily="49" charset="-128"/>
              </a:rPr>
              <a:t>の下に、日々ちょっとずつ入っています。</a:t>
            </a:r>
            <a:endParaRPr kumimoji="1" lang="en-US" altLang="ja-JP" dirty="0" smtClean="0">
              <a:latin typeface="ＭＳ ゴシック" panose="020B0609070205080204" pitchFamily="49" charset="-128"/>
              <a:ea typeface="ＭＳ ゴシック" panose="020B0609070205080204" pitchFamily="49" charset="-128"/>
            </a:endParaRPr>
          </a:p>
          <a:p>
            <a:r>
              <a:rPr kumimoji="1" lang="en-US" altLang="ja-JP" dirty="0" smtClean="0">
                <a:latin typeface="ＭＳ ゴシック" panose="020B0609070205080204" pitchFamily="49" charset="-128"/>
                <a:ea typeface="ＭＳ ゴシック" panose="020B0609070205080204" pitchFamily="49" charset="-128"/>
              </a:rPr>
              <a:t>2</a:t>
            </a:r>
            <a:r>
              <a:rPr kumimoji="1" lang="ja-JP" altLang="en-US" dirty="0" smtClean="0">
                <a:latin typeface="ＭＳ ゴシック" panose="020B0609070205080204" pitchFamily="49" charset="-128"/>
                <a:ea typeface="ＭＳ ゴシック" panose="020B0609070205080204" pitchFamily="49" charset="-128"/>
              </a:rPr>
              <a:t>枚の板の境目は溝になり、この溝が南海トラフと呼ばれています。</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板が沈み込むとどんなことが起こるのか、動画を見てみましょう。</a:t>
            </a:r>
            <a:endParaRPr kumimoji="1" lang="en-US" altLang="ja-JP" dirty="0" smtClean="0">
              <a:latin typeface="ＭＳ ゴシック" panose="020B0609070205080204" pitchFamily="49" charset="-128"/>
              <a:ea typeface="ＭＳ ゴシック" panose="020B0609070205080204" pitchFamily="49" charset="-128"/>
            </a:endParaRPr>
          </a:p>
          <a:p>
            <a:endParaRPr kumimoji="1" lang="en-US" altLang="ja-JP" dirty="0" smtClean="0">
              <a:latin typeface="ＭＳ ゴシック" panose="020B0609070205080204" pitchFamily="49" charset="-128"/>
              <a:ea typeface="ＭＳ ゴシック" panose="020B0609070205080204" pitchFamily="49" charset="-128"/>
            </a:endParaRPr>
          </a:p>
          <a:p>
            <a:pPr marL="0" marR="0" lvl="0" indent="0" algn="l" defTabSz="908309" rtl="0" eaLnBrk="1" fontAlgn="auto" latinLnBrk="0" hangingPunct="1">
              <a:lnSpc>
                <a:spcPct val="100000"/>
              </a:lnSpc>
              <a:spcBef>
                <a:spcPts val="0"/>
              </a:spcBef>
              <a:spcAft>
                <a:spcPts val="0"/>
              </a:spcAft>
              <a:buClrTx/>
              <a:buSzTx/>
              <a:buFontTx/>
              <a:buNone/>
              <a:tabLst/>
              <a:defRPr/>
            </a:pPr>
            <a:r>
              <a:rPr kumimoji="1" lang="ja-JP" altLang="en-US" dirty="0" smtClean="0">
                <a:latin typeface="+mn-ea"/>
                <a:ea typeface="+mn-ea"/>
              </a:rPr>
              <a:t>（☆画像クリック で動画開始）</a:t>
            </a:r>
            <a:r>
              <a:rPr kumimoji="1" lang="ja-JP" altLang="en-US" i="1" dirty="0" smtClean="0">
                <a:latin typeface="+mn-ea"/>
                <a:ea typeface="+mn-ea"/>
              </a:rPr>
              <a:t>（映像に合わせて説明）</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右側の板が沈み込み、左側の板は強い力で押されて縮んで</a:t>
            </a:r>
            <a:r>
              <a:rPr kumimoji="1" lang="ja-JP" altLang="en-US" dirty="0">
                <a:latin typeface="ＭＳ ゴシック" panose="020B0609070205080204" pitchFamily="49" charset="-128"/>
                <a:ea typeface="ＭＳ ゴシック" panose="020B0609070205080204" pitchFamily="49" charset="-128"/>
              </a:rPr>
              <a:t>います。そして、縮むのに耐えきれなく</a:t>
            </a:r>
            <a:r>
              <a:rPr kumimoji="1" lang="ja-JP" altLang="en-US" dirty="0" smtClean="0">
                <a:latin typeface="ＭＳ ゴシック" panose="020B0609070205080204" pitchFamily="49" charset="-128"/>
                <a:ea typeface="ＭＳ ゴシック" panose="020B0609070205080204" pitchFamily="49" charset="-128"/>
              </a:rPr>
              <a:t>なって岩の板が</a:t>
            </a:r>
            <a:r>
              <a:rPr kumimoji="1" lang="ja-JP" altLang="en-US" dirty="0">
                <a:latin typeface="ＭＳ ゴシック" panose="020B0609070205080204" pitchFamily="49" charset="-128"/>
                <a:ea typeface="ＭＳ ゴシック" panose="020B0609070205080204" pitchFamily="49" charset="-128"/>
              </a:rPr>
              <a:t>跳ね返ります。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この</a:t>
            </a:r>
            <a:r>
              <a:rPr kumimoji="1" lang="ja-JP" altLang="en-US" dirty="0">
                <a:latin typeface="ＭＳ ゴシック" panose="020B0609070205080204" pitchFamily="49" charset="-128"/>
                <a:ea typeface="ＭＳ ゴシック" panose="020B0609070205080204" pitchFamily="49" charset="-128"/>
              </a:rPr>
              <a:t>跳ね返るときにとても大きな揺れがおきます。これが地震です。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また</a:t>
            </a:r>
            <a:r>
              <a:rPr kumimoji="1" lang="ja-JP" altLang="en-US" dirty="0">
                <a:latin typeface="ＭＳ ゴシック" panose="020B0609070205080204" pitchFamily="49" charset="-128"/>
                <a:ea typeface="ＭＳ ゴシック" panose="020B0609070205080204" pitchFamily="49" charset="-128"/>
              </a:rPr>
              <a:t>、その上の海水は大きく持ち上げられました</a:t>
            </a:r>
            <a:r>
              <a:rPr kumimoji="1" lang="ja-JP" altLang="en-US" dirty="0" smtClean="0">
                <a:latin typeface="ＭＳ ゴシック" panose="020B0609070205080204" pitchFamily="49" charset="-128"/>
                <a:ea typeface="ＭＳ ゴシック" panose="020B0609070205080204" pitchFamily="49" charset="-128"/>
              </a:rPr>
              <a:t>。これ</a:t>
            </a:r>
            <a:r>
              <a:rPr kumimoji="1" lang="ja-JP" altLang="en-US" dirty="0">
                <a:latin typeface="ＭＳ ゴシック" panose="020B0609070205080204" pitchFamily="49" charset="-128"/>
                <a:ea typeface="ＭＳ ゴシック" panose="020B0609070205080204" pitchFamily="49" charset="-128"/>
              </a:rPr>
              <a:t>が津波です。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津波はとてつもない</a:t>
            </a:r>
            <a:r>
              <a:rPr kumimoji="1" lang="ja-JP" altLang="en-US" dirty="0">
                <a:latin typeface="ＭＳ ゴシック" panose="020B0609070205080204" pitchFamily="49" charset="-128"/>
                <a:ea typeface="ＭＳ ゴシック" panose="020B0609070205080204" pitchFamily="49" charset="-128"/>
              </a:rPr>
              <a:t>速さで陸へもやってくるので、早く逃げなくてはいけません。</a:t>
            </a:r>
            <a:endParaRPr kumimoji="1" lang="en-US" altLang="ja-JP" sz="1200" dirty="0">
              <a:latin typeface="ＭＳ ゴシック" panose="020B0609070205080204" pitchFamily="49" charset="-128"/>
              <a:ea typeface="ＭＳ ゴシック" panose="020B0609070205080204" pitchFamily="49" charset="-128"/>
            </a:endParaRPr>
          </a:p>
          <a:p>
            <a:endParaRPr kumimoji="1" lang="en-US" altLang="ja-JP" sz="1200" dirty="0">
              <a:latin typeface="ＭＳ ゴシック" panose="020B0609070205080204" pitchFamily="49" charset="-128"/>
              <a:ea typeface="ＭＳ ゴシック" panose="020B0609070205080204" pitchFamily="49" charset="-128"/>
            </a:endParaRPr>
          </a:p>
          <a:p>
            <a:r>
              <a:rPr kumimoji="1" lang="ja-JP" altLang="en-US" sz="1200" dirty="0" smtClean="0">
                <a:latin typeface="ＭＳ ゴシック" panose="020B0609070205080204" pitchFamily="49" charset="-128"/>
                <a:ea typeface="ＭＳ ゴシック" panose="020B0609070205080204" pitchFamily="49" charset="-128"/>
              </a:rPr>
              <a:t>普段</a:t>
            </a:r>
            <a:r>
              <a:rPr kumimoji="1" lang="ja-JP" altLang="en-US" sz="1200" dirty="0">
                <a:latin typeface="ＭＳ ゴシック" panose="020B0609070205080204" pitchFamily="49" charset="-128"/>
                <a:ea typeface="ＭＳ ゴシック" panose="020B0609070205080204" pitchFamily="49" charset="-128"/>
              </a:rPr>
              <a:t>海で見ることができる波は、海水の上の方が動いているだけですが、</a:t>
            </a:r>
            <a:endParaRPr kumimoji="1" lang="en-US" altLang="ja-JP" sz="1200" dirty="0">
              <a:latin typeface="ＭＳ ゴシック" panose="020B0609070205080204" pitchFamily="49" charset="-128"/>
              <a:ea typeface="ＭＳ ゴシック" panose="020B0609070205080204" pitchFamily="49" charset="-128"/>
            </a:endParaRPr>
          </a:p>
          <a:p>
            <a:r>
              <a:rPr kumimoji="1" lang="ja-JP" altLang="en-US" sz="1200" dirty="0" smtClean="0">
                <a:latin typeface="ＭＳ ゴシック" panose="020B0609070205080204" pitchFamily="49" charset="-128"/>
                <a:ea typeface="ＭＳ ゴシック" panose="020B0609070205080204" pitchFamily="49" charset="-128"/>
              </a:rPr>
              <a:t>津波</a:t>
            </a:r>
            <a:r>
              <a:rPr kumimoji="1" lang="ja-JP" altLang="en-US" sz="1200" dirty="0">
                <a:latin typeface="ＭＳ ゴシック" panose="020B0609070205080204" pitchFamily="49" charset="-128"/>
                <a:ea typeface="ＭＳ ゴシック" panose="020B0609070205080204" pitchFamily="49" charset="-128"/>
              </a:rPr>
              <a:t>は、海水が海の底から持ち上げられて起きるので、普通の波とは比べ物にならないくらい強い力を持っています。</a:t>
            </a:r>
            <a:endParaRPr kumimoji="1" lang="en-US" altLang="ja-JP" sz="1200" dirty="0">
              <a:latin typeface="ＭＳ ゴシック" panose="020B0609070205080204" pitchFamily="49" charset="-128"/>
              <a:ea typeface="ＭＳ ゴシック" panose="020B0609070205080204" pitchFamily="49" charset="-128"/>
            </a:endParaRPr>
          </a:p>
          <a:p>
            <a:r>
              <a:rPr kumimoji="1" lang="ja-JP" altLang="en-US" sz="1200" dirty="0" smtClean="0">
                <a:latin typeface="ＭＳ ゴシック" panose="020B0609070205080204" pitchFamily="49" charset="-128"/>
                <a:ea typeface="ＭＳ ゴシック" panose="020B0609070205080204" pitchFamily="49" charset="-128"/>
              </a:rPr>
              <a:t>また</a:t>
            </a:r>
            <a:r>
              <a:rPr kumimoji="1" lang="ja-JP" altLang="en-US" sz="1200" dirty="0">
                <a:latin typeface="ＭＳ ゴシック" panose="020B0609070205080204" pitchFamily="49" charset="-128"/>
                <a:ea typeface="ＭＳ ゴシック" panose="020B0609070205080204" pitchFamily="49" charset="-128"/>
              </a:rPr>
              <a:t>、津波は海を四方八方に伝わり</a:t>
            </a:r>
            <a:r>
              <a:rPr kumimoji="1" lang="ja-JP" altLang="en-US" sz="1200" dirty="0" smtClean="0">
                <a:latin typeface="ＭＳ ゴシック" panose="020B0609070205080204" pitchFamily="49" charset="-128"/>
                <a:ea typeface="ＭＳ ゴシック" panose="020B0609070205080204" pitchFamily="49" charset="-128"/>
              </a:rPr>
              <a:t>、すぐには</a:t>
            </a:r>
            <a:r>
              <a:rPr kumimoji="1" lang="ja-JP" altLang="en-US" sz="1200" dirty="0">
                <a:latin typeface="ＭＳ ゴシック" panose="020B0609070205080204" pitchFamily="49" charset="-128"/>
                <a:ea typeface="ＭＳ ゴシック" panose="020B0609070205080204" pitchFamily="49" charset="-128"/>
              </a:rPr>
              <a:t>おさまりません</a:t>
            </a:r>
            <a:r>
              <a:rPr kumimoji="1" lang="ja-JP" altLang="en-US" sz="1200" dirty="0" smtClean="0">
                <a:latin typeface="ＭＳ ゴシック" panose="020B0609070205080204" pitchFamily="49" charset="-128"/>
                <a:ea typeface="ＭＳ ゴシック" panose="020B0609070205080204" pitchFamily="49" charset="-128"/>
              </a:rPr>
              <a:t>。</a:t>
            </a:r>
            <a:endParaRPr kumimoji="1" lang="en-US" altLang="ja-JP" sz="12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kumimoji="1" lang="ja-JP" altLang="en-US" smtClean="0"/>
              <a:t>7</a:t>
            </a:fld>
            <a:endParaRPr kumimoji="1" lang="ja-JP" altLang="en-US"/>
          </a:p>
        </p:txBody>
      </p:sp>
    </p:spTree>
    <p:extLst>
      <p:ext uri="{BB962C8B-B14F-4D97-AF65-F5344CB8AC3E}">
        <p14:creationId xmlns:p14="http://schemas.microsoft.com/office/powerpoint/2010/main" val="226253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3</a:t>
            </a:r>
            <a:r>
              <a:rPr kumimoji="1" lang="ja-JP" altLang="en-US" dirty="0" smtClean="0"/>
              <a:t>分（</a:t>
            </a:r>
            <a:r>
              <a:rPr kumimoji="1" lang="en-US" altLang="ja-JP" dirty="0" smtClean="0"/>
              <a:t>17</a:t>
            </a:r>
            <a:r>
              <a:rPr kumimoji="1" lang="ja-JP" altLang="en-US" dirty="0" smtClean="0"/>
              <a:t>分）経過</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smtClean="0">
                <a:latin typeface="ＭＳ ゴシック" panose="020B0609070205080204" pitchFamily="49" charset="-128"/>
                <a:ea typeface="ＭＳ ゴシック" panose="020B0609070205080204" pitchFamily="49" charset="-128"/>
              </a:rPr>
              <a:t>南海トラフ巨大地震は</a:t>
            </a:r>
            <a:r>
              <a:rPr kumimoji="1" lang="ja-JP" altLang="en-US" b="0" dirty="0">
                <a:latin typeface="ＭＳ ゴシック" panose="020B0609070205080204" pitchFamily="49" charset="-128"/>
                <a:ea typeface="ＭＳ ゴシック" panose="020B0609070205080204" pitchFamily="49" charset="-128"/>
              </a:rPr>
              <a:t>どんな地震なのか、特徴をまとめてみます</a:t>
            </a:r>
            <a:r>
              <a:rPr kumimoji="1" lang="ja-JP" altLang="en-US" b="0" dirty="0" smtClean="0">
                <a:latin typeface="ＭＳ ゴシック" panose="020B0609070205080204" pitchFamily="49" charset="-128"/>
                <a:ea typeface="ＭＳ ゴシック" panose="020B0609070205080204" pitchFamily="49" charset="-128"/>
              </a:rPr>
              <a:t>。</a:t>
            </a:r>
            <a:endParaRPr kumimoji="1" lang="en-US" altLang="ja-JP" b="0" dirty="0" smtClean="0">
              <a:solidFill>
                <a:prstClr val="black"/>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dirty="0" smtClean="0">
                <a:solidFill>
                  <a:prstClr val="black"/>
                </a:solidFill>
                <a:latin typeface="ＭＳ ゴシック" panose="020B0609070205080204" pitchFamily="49" charset="-128"/>
                <a:ea typeface="ＭＳ ゴシック" panose="020B0609070205080204" pitchFamily="49" charset="-128"/>
              </a:rPr>
              <a:t>1</a:t>
            </a:r>
            <a:r>
              <a:rPr lang="ja-JP" altLang="en-US" b="0" dirty="0">
                <a:solidFill>
                  <a:prstClr val="black"/>
                </a:solidFill>
                <a:latin typeface="ＭＳ ゴシック" panose="020B0609070205080204" pitchFamily="49" charset="-128"/>
                <a:ea typeface="ＭＳ ゴシック" panose="020B0609070205080204" pitchFamily="49" charset="-128"/>
              </a:rPr>
              <a:t>つ目は</a:t>
            </a:r>
            <a:r>
              <a:rPr lang="ja-JP" altLang="en-US" b="0" dirty="0" smtClean="0">
                <a:solidFill>
                  <a:prstClr val="black"/>
                </a:solidFill>
                <a:latin typeface="ＭＳ ゴシック" panose="020B0609070205080204" pitchFamily="49" charset="-128"/>
                <a:ea typeface="ＭＳ ゴシック" panose="020B0609070205080204" pitchFamily="49" charset="-128"/>
              </a:rPr>
              <a:t>、くりかえし</a:t>
            </a:r>
            <a:r>
              <a:rPr lang="ja-JP" altLang="en-US" b="0" dirty="0">
                <a:solidFill>
                  <a:prstClr val="black"/>
                </a:solidFill>
                <a:latin typeface="ＭＳ ゴシック" panose="020B0609070205080204" pitchFamily="49" charset="-128"/>
                <a:ea typeface="ＭＳ ゴシック" panose="020B0609070205080204" pitchFamily="49" charset="-128"/>
              </a:rPr>
              <a:t>起きている大きな</a:t>
            </a:r>
            <a:r>
              <a:rPr lang="ja-JP" altLang="en-US" b="0" dirty="0" smtClean="0">
                <a:solidFill>
                  <a:prstClr val="black"/>
                </a:solidFill>
                <a:latin typeface="ＭＳ ゴシック" panose="020B0609070205080204" pitchFamily="49" charset="-128"/>
                <a:ea typeface="ＭＳ ゴシック" panose="020B0609070205080204" pitchFamily="49" charset="-128"/>
              </a:rPr>
              <a:t>地震です</a:t>
            </a:r>
            <a:r>
              <a:rPr lang="ja-JP" altLang="en-US" b="0" dirty="0">
                <a:solidFill>
                  <a:prstClr val="black"/>
                </a:solidFill>
                <a:latin typeface="ＭＳ ゴシック" panose="020B0609070205080204" pitchFamily="49" charset="-128"/>
                <a:ea typeface="ＭＳ ゴシック" panose="020B0609070205080204" pitchFamily="49" charset="-128"/>
              </a:rPr>
              <a:t>。</a:t>
            </a:r>
            <a:endParaRPr lang="en-US" altLang="ja-JP" b="0" dirty="0">
              <a:solidFill>
                <a:prstClr val="black"/>
              </a:solidFill>
              <a:latin typeface="ＭＳ ゴシック" panose="020B0609070205080204" pitchFamily="49" charset="-128"/>
              <a:ea typeface="ＭＳ ゴシック" panose="020B0609070205080204" pitchFamily="49" charset="-128"/>
            </a:endParaRPr>
          </a:p>
          <a:p>
            <a:r>
              <a:rPr lang="ja-JP" altLang="en-US" b="0" dirty="0" smtClean="0">
                <a:solidFill>
                  <a:prstClr val="black"/>
                </a:solidFill>
                <a:latin typeface="ＭＳ ゴシック" panose="020B0609070205080204" pitchFamily="49" charset="-128"/>
                <a:ea typeface="ＭＳ ゴシック" panose="020B0609070205080204" pitchFamily="49" charset="-128"/>
              </a:rPr>
              <a:t>下</a:t>
            </a:r>
            <a:r>
              <a:rPr lang="ja-JP" altLang="en-US" b="0" dirty="0">
                <a:solidFill>
                  <a:prstClr val="black"/>
                </a:solidFill>
                <a:latin typeface="ＭＳ ゴシック" panose="020B0609070205080204" pitchFamily="49" charset="-128"/>
                <a:ea typeface="ＭＳ ゴシック" panose="020B0609070205080204" pitchFamily="49" charset="-128"/>
              </a:rPr>
              <a:t>の表を見てください。今は令和ですが、その前は平成、昭和</a:t>
            </a:r>
            <a:r>
              <a:rPr lang="en-US" altLang="ja-JP" b="0" dirty="0">
                <a:solidFill>
                  <a:prstClr val="black"/>
                </a:solidFill>
                <a:latin typeface="ＭＳ ゴシック" panose="020B0609070205080204" pitchFamily="49" charset="-128"/>
                <a:ea typeface="ＭＳ ゴシック" panose="020B0609070205080204" pitchFamily="49" charset="-128"/>
              </a:rPr>
              <a:t>…</a:t>
            </a:r>
            <a:r>
              <a:rPr lang="ja-JP" altLang="en-US" b="0" dirty="0">
                <a:solidFill>
                  <a:prstClr val="black"/>
                </a:solidFill>
                <a:latin typeface="ＭＳ ゴシック" panose="020B0609070205080204" pitchFamily="49" charset="-128"/>
                <a:ea typeface="ＭＳ ゴシック" panose="020B0609070205080204" pitchFamily="49" charset="-128"/>
              </a:rPr>
              <a:t>と続いてきました</a:t>
            </a:r>
            <a:r>
              <a:rPr lang="ja-JP" altLang="en-US" b="0" dirty="0" smtClean="0">
                <a:solidFill>
                  <a:prstClr val="black"/>
                </a:solidFill>
                <a:latin typeface="ＭＳ ゴシック" panose="020B0609070205080204" pitchFamily="49" charset="-128"/>
                <a:ea typeface="ＭＳ ゴシック" panose="020B0609070205080204" pitchFamily="49" charset="-128"/>
              </a:rPr>
              <a:t>。</a:t>
            </a:r>
            <a:endParaRPr lang="en-US" altLang="ja-JP" b="0" dirty="0" smtClean="0">
              <a:solidFill>
                <a:prstClr val="black"/>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smtClean="0">
                <a:solidFill>
                  <a:prstClr val="black"/>
                </a:solidFill>
                <a:latin typeface="ＭＳ ゴシック" panose="020B0609070205080204" pitchFamily="49" charset="-128"/>
                <a:ea typeface="ＭＳ ゴシック" panose="020B0609070205080204" pitchFamily="49" charset="-128"/>
              </a:rPr>
              <a:t>（☆クリック）</a:t>
            </a:r>
            <a:endParaRPr lang="en-US" altLang="ja-JP" b="0" dirty="0">
              <a:solidFill>
                <a:prstClr val="black"/>
              </a:solidFill>
              <a:latin typeface="ＭＳ ゴシック" panose="020B0609070205080204" pitchFamily="49" charset="-128"/>
              <a:ea typeface="ＭＳ ゴシック" panose="020B0609070205080204" pitchFamily="49" charset="-128"/>
            </a:endParaRPr>
          </a:p>
          <a:p>
            <a:r>
              <a:rPr lang="ja-JP" altLang="en-US" b="0" dirty="0" smtClean="0">
                <a:solidFill>
                  <a:prstClr val="black"/>
                </a:solidFill>
                <a:latin typeface="ＭＳ ゴシック" panose="020B0609070205080204" pitchFamily="49" charset="-128"/>
                <a:ea typeface="ＭＳ ゴシック" panose="020B0609070205080204" pitchFamily="49" charset="-128"/>
              </a:rPr>
              <a:t>そして</a:t>
            </a:r>
            <a:r>
              <a:rPr lang="ja-JP" altLang="en-US" b="0" dirty="0">
                <a:solidFill>
                  <a:prstClr val="black"/>
                </a:solidFill>
                <a:latin typeface="ＭＳ ゴシック" panose="020B0609070205080204" pitchFamily="49" charset="-128"/>
                <a:ea typeface="ＭＳ ゴシック" panose="020B0609070205080204" pitchFamily="49" charset="-128"/>
              </a:rPr>
              <a:t>、このマークのついているところで</a:t>
            </a:r>
            <a:r>
              <a:rPr lang="ja-JP" altLang="en-US" b="0" dirty="0" smtClean="0">
                <a:solidFill>
                  <a:prstClr val="black"/>
                </a:solidFill>
                <a:latin typeface="ＭＳ ゴシック" panose="020B0609070205080204" pitchFamily="49" charset="-128"/>
                <a:ea typeface="ＭＳ ゴシック" panose="020B0609070205080204" pitchFamily="49" charset="-128"/>
              </a:rPr>
              <a:t>、過去に南海</a:t>
            </a:r>
            <a:r>
              <a:rPr lang="ja-JP" altLang="en-US" b="0" dirty="0" smtClean="0">
                <a:solidFill>
                  <a:prstClr val="black"/>
                </a:solidFill>
                <a:latin typeface="ＭＳ ゴシック" panose="020B0609070205080204" pitchFamily="49" charset="-128"/>
                <a:ea typeface="ＭＳ ゴシック" panose="020B0609070205080204" pitchFamily="49" charset="-128"/>
              </a:rPr>
              <a:t>トラフ巨大</a:t>
            </a:r>
            <a:r>
              <a:rPr lang="ja-JP" altLang="en-US" b="0" dirty="0">
                <a:solidFill>
                  <a:prstClr val="black"/>
                </a:solidFill>
                <a:latin typeface="ＭＳ ゴシック" panose="020B0609070205080204" pitchFamily="49" charset="-128"/>
                <a:ea typeface="ＭＳ ゴシック" panose="020B0609070205080204" pitchFamily="49" charset="-128"/>
              </a:rPr>
              <a:t>地震が起きました</a:t>
            </a:r>
            <a:r>
              <a:rPr lang="ja-JP" altLang="en-US" b="0" dirty="0" smtClean="0">
                <a:solidFill>
                  <a:prstClr val="black"/>
                </a:solidFill>
                <a:latin typeface="ＭＳ ゴシック" panose="020B0609070205080204" pitchFamily="49" charset="-128"/>
                <a:ea typeface="ＭＳ ゴシック" panose="020B0609070205080204" pitchFamily="49" charset="-128"/>
              </a:rPr>
              <a:t>。</a:t>
            </a:r>
            <a:endParaRPr lang="en-US" altLang="ja-JP" b="0" dirty="0" smtClean="0">
              <a:solidFill>
                <a:prstClr val="black"/>
              </a:solidFill>
              <a:latin typeface="ＭＳ ゴシック" panose="020B0609070205080204" pitchFamily="49" charset="-128"/>
              <a:ea typeface="ＭＳ ゴシック" panose="020B0609070205080204" pitchFamily="49" charset="-128"/>
            </a:endParaRPr>
          </a:p>
          <a:p>
            <a:r>
              <a:rPr lang="en-US" altLang="ja-JP" b="0" dirty="0" smtClean="0">
                <a:solidFill>
                  <a:prstClr val="black"/>
                </a:solidFill>
                <a:latin typeface="ＭＳ ゴシック" panose="020B0609070205080204" pitchFamily="49" charset="-128"/>
                <a:ea typeface="ＭＳ ゴシック" panose="020B0609070205080204" pitchFamily="49" charset="-128"/>
              </a:rPr>
              <a:t>100</a:t>
            </a:r>
            <a:r>
              <a:rPr lang="ja-JP" altLang="en-US" b="0" dirty="0">
                <a:solidFill>
                  <a:prstClr val="black"/>
                </a:solidFill>
                <a:latin typeface="ＭＳ ゴシック" panose="020B0609070205080204" pitchFamily="49" charset="-128"/>
                <a:ea typeface="ＭＳ ゴシック" panose="020B0609070205080204" pitchFamily="49" charset="-128"/>
              </a:rPr>
              <a:t>～</a:t>
            </a:r>
            <a:r>
              <a:rPr lang="en-US" altLang="ja-JP" b="0" dirty="0">
                <a:solidFill>
                  <a:prstClr val="black"/>
                </a:solidFill>
                <a:latin typeface="ＭＳ ゴシック" panose="020B0609070205080204" pitchFamily="49" charset="-128"/>
                <a:ea typeface="ＭＳ ゴシック" panose="020B0609070205080204" pitchFamily="49" charset="-128"/>
              </a:rPr>
              <a:t>150</a:t>
            </a:r>
            <a:r>
              <a:rPr lang="ja-JP" altLang="en-US" b="0" dirty="0">
                <a:solidFill>
                  <a:prstClr val="black"/>
                </a:solidFill>
                <a:latin typeface="ＭＳ ゴシック" panose="020B0609070205080204" pitchFamily="49" charset="-128"/>
                <a:ea typeface="ＭＳ ゴシック" panose="020B0609070205080204" pitchFamily="49" charset="-128"/>
              </a:rPr>
              <a:t>年くらい経つと、次の地震が起きていますね。</a:t>
            </a:r>
            <a:endParaRPr lang="en-US" altLang="ja-JP" b="0" dirty="0">
              <a:solidFill>
                <a:prstClr val="black"/>
              </a:solidFill>
              <a:latin typeface="ＭＳ ゴシック" panose="020B0609070205080204" pitchFamily="49" charset="-128"/>
              <a:ea typeface="ＭＳ ゴシック" panose="020B0609070205080204" pitchFamily="49" charset="-128"/>
            </a:endParaRPr>
          </a:p>
          <a:p>
            <a:r>
              <a:rPr lang="ja-JP" altLang="en-US" b="0" dirty="0" smtClean="0">
                <a:solidFill>
                  <a:prstClr val="black"/>
                </a:solidFill>
                <a:latin typeface="ＭＳ ゴシック" panose="020B0609070205080204" pitchFamily="49" charset="-128"/>
                <a:ea typeface="ＭＳ ゴシック" panose="020B0609070205080204" pitchFamily="49" charset="-128"/>
              </a:rPr>
              <a:t>なぜ</a:t>
            </a:r>
            <a:r>
              <a:rPr lang="ja-JP" altLang="en-US" b="0" dirty="0">
                <a:solidFill>
                  <a:prstClr val="black"/>
                </a:solidFill>
                <a:latin typeface="ＭＳ ゴシック" panose="020B0609070205080204" pitchFamily="49" charset="-128"/>
                <a:ea typeface="ＭＳ ゴシック" panose="020B0609070205080204" pitchFamily="49" charset="-128"/>
              </a:rPr>
              <a:t>繰り返しているかというと、先ほどもお話したように、私たちが立っている地面の下には岩が続いていて</a:t>
            </a:r>
            <a:r>
              <a:rPr lang="ja-JP" altLang="en-US" b="0" dirty="0" smtClean="0">
                <a:solidFill>
                  <a:prstClr val="black"/>
                </a:solidFill>
                <a:latin typeface="ＭＳ ゴシック" panose="020B0609070205080204" pitchFamily="49" charset="-128"/>
                <a:ea typeface="ＭＳ ゴシック" panose="020B0609070205080204" pitchFamily="49" charset="-128"/>
              </a:rPr>
              <a:t>、その</a:t>
            </a:r>
            <a:r>
              <a:rPr lang="ja-JP" altLang="en-US" b="0" dirty="0">
                <a:solidFill>
                  <a:prstClr val="black"/>
                </a:solidFill>
                <a:latin typeface="ＭＳ ゴシック" panose="020B0609070205080204" pitchFamily="49" charset="-128"/>
                <a:ea typeface="ＭＳ ゴシック" panose="020B0609070205080204" pitchFamily="49" charset="-128"/>
              </a:rPr>
              <a:t>岩がずっと押されています。</a:t>
            </a:r>
            <a:endParaRPr lang="en-US" altLang="ja-JP" b="0" dirty="0">
              <a:solidFill>
                <a:prstClr val="black"/>
              </a:solidFill>
              <a:latin typeface="ＭＳ ゴシック" panose="020B0609070205080204" pitchFamily="49" charset="-128"/>
              <a:ea typeface="ＭＳ ゴシック" panose="020B0609070205080204" pitchFamily="49" charset="-128"/>
            </a:endParaRPr>
          </a:p>
          <a:p>
            <a:r>
              <a:rPr lang="ja-JP" altLang="en-US" b="0" dirty="0" smtClean="0">
                <a:solidFill>
                  <a:prstClr val="black"/>
                </a:solidFill>
                <a:latin typeface="ＭＳ ゴシック" panose="020B0609070205080204" pitchFamily="49" charset="-128"/>
                <a:ea typeface="ＭＳ ゴシック" panose="020B0609070205080204" pitchFamily="49" charset="-128"/>
              </a:rPr>
              <a:t>それ</a:t>
            </a:r>
            <a:r>
              <a:rPr lang="ja-JP" altLang="en-US" b="0" dirty="0">
                <a:solidFill>
                  <a:prstClr val="black"/>
                </a:solidFill>
                <a:latin typeface="ＭＳ ゴシック" panose="020B0609070205080204" pitchFamily="49" charset="-128"/>
                <a:ea typeface="ＭＳ ゴシック" panose="020B0609070205080204" pitchFamily="49" charset="-128"/>
              </a:rPr>
              <a:t>が</a:t>
            </a:r>
            <a:r>
              <a:rPr lang="en-US" altLang="ja-JP" b="0" dirty="0">
                <a:solidFill>
                  <a:prstClr val="black"/>
                </a:solidFill>
                <a:latin typeface="ＭＳ ゴシック" panose="020B0609070205080204" pitchFamily="49" charset="-128"/>
                <a:ea typeface="ＭＳ ゴシック" panose="020B0609070205080204" pitchFamily="49" charset="-128"/>
              </a:rPr>
              <a:t>100</a:t>
            </a:r>
            <a:r>
              <a:rPr lang="ja-JP" altLang="en-US" b="0" dirty="0">
                <a:solidFill>
                  <a:prstClr val="black"/>
                </a:solidFill>
                <a:latin typeface="ＭＳ ゴシック" panose="020B0609070205080204" pitchFamily="49" charset="-128"/>
                <a:ea typeface="ＭＳ ゴシック" panose="020B0609070205080204" pitchFamily="49" charset="-128"/>
              </a:rPr>
              <a:t>～</a:t>
            </a:r>
            <a:r>
              <a:rPr lang="en-US" altLang="ja-JP" b="0" dirty="0">
                <a:solidFill>
                  <a:prstClr val="black"/>
                </a:solidFill>
                <a:latin typeface="ＭＳ ゴシック" panose="020B0609070205080204" pitchFamily="49" charset="-128"/>
                <a:ea typeface="ＭＳ ゴシック" panose="020B0609070205080204" pitchFamily="49" charset="-128"/>
              </a:rPr>
              <a:t>150</a:t>
            </a:r>
            <a:r>
              <a:rPr lang="ja-JP" altLang="en-US" b="0" dirty="0">
                <a:solidFill>
                  <a:prstClr val="black"/>
                </a:solidFill>
                <a:latin typeface="ＭＳ ゴシック" panose="020B0609070205080204" pitchFamily="49" charset="-128"/>
                <a:ea typeface="ＭＳ ゴシック" panose="020B0609070205080204" pitchFamily="49" charset="-128"/>
              </a:rPr>
              <a:t>年くらい続くと耐えきれなくなり、岩が跳ね返って、大きな地震が起きるのです。</a:t>
            </a:r>
            <a:endParaRPr lang="en-US" altLang="ja-JP" b="0" dirty="0">
              <a:solidFill>
                <a:prstClr val="black"/>
              </a:solidFill>
              <a:latin typeface="ＭＳ ゴシック" panose="020B0609070205080204" pitchFamily="49" charset="-128"/>
              <a:ea typeface="ＭＳ ゴシック" panose="020B0609070205080204" pitchFamily="49" charset="-128"/>
            </a:endParaRPr>
          </a:p>
          <a:p>
            <a:endParaRPr lang="en-US" altLang="ja-JP" b="0" dirty="0">
              <a:solidFill>
                <a:prstClr val="black"/>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dirty="0" smtClean="0">
                <a:solidFill>
                  <a:prstClr val="black"/>
                </a:solidFill>
                <a:latin typeface="ＭＳ ゴシック" panose="020B0609070205080204" pitchFamily="49" charset="-128"/>
                <a:ea typeface="ＭＳ ゴシック" panose="020B0609070205080204" pitchFamily="49" charset="-128"/>
              </a:rPr>
              <a:t>2</a:t>
            </a:r>
            <a:r>
              <a:rPr lang="ja-JP" altLang="en-US" b="0" dirty="0">
                <a:solidFill>
                  <a:prstClr val="black"/>
                </a:solidFill>
                <a:latin typeface="ＭＳ ゴシック" panose="020B0609070205080204" pitchFamily="49" charset="-128"/>
                <a:ea typeface="ＭＳ ゴシック" panose="020B0609070205080204" pitchFamily="49" charset="-128"/>
              </a:rPr>
              <a:t>つ目、大きい地震</a:t>
            </a:r>
            <a:r>
              <a:rPr lang="ja-JP" altLang="en-US" b="0" dirty="0" smtClean="0">
                <a:solidFill>
                  <a:prstClr val="black"/>
                </a:solidFill>
                <a:latin typeface="ＭＳ ゴシック" panose="020B0609070205080204" pitchFamily="49" charset="-128"/>
                <a:ea typeface="ＭＳ ゴシック" panose="020B0609070205080204" pitchFamily="49" charset="-128"/>
              </a:rPr>
              <a:t>なので大阪</a:t>
            </a:r>
            <a:r>
              <a:rPr lang="ja-JP" altLang="en-US" b="0" dirty="0">
                <a:solidFill>
                  <a:prstClr val="black"/>
                </a:solidFill>
                <a:latin typeface="ＭＳ ゴシック" panose="020B0609070205080204" pitchFamily="49" charset="-128"/>
                <a:ea typeface="ＭＳ ゴシック" panose="020B0609070205080204" pitchFamily="49" charset="-128"/>
              </a:rPr>
              <a:t>でもとても強い</a:t>
            </a:r>
            <a:r>
              <a:rPr lang="ja-JP" altLang="en-US" b="0" dirty="0" smtClean="0">
                <a:solidFill>
                  <a:prstClr val="black"/>
                </a:solidFill>
                <a:latin typeface="ＭＳ ゴシック" panose="020B0609070205080204" pitchFamily="49" charset="-128"/>
                <a:ea typeface="ＭＳ ゴシック" panose="020B0609070205080204" pitchFamily="49" charset="-128"/>
              </a:rPr>
              <a:t>揺れに</a:t>
            </a:r>
            <a:r>
              <a:rPr lang="ja-JP" altLang="en-US" b="0" dirty="0">
                <a:solidFill>
                  <a:prstClr val="black"/>
                </a:solidFill>
                <a:latin typeface="ＭＳ ゴシック" panose="020B0609070205080204" pitchFamily="49" charset="-128"/>
                <a:ea typeface="ＭＳ ゴシック" panose="020B0609070205080204" pitchFamily="49" charset="-128"/>
              </a:rPr>
              <a:t>なります。　</a:t>
            </a:r>
            <a:endParaRPr lang="en-US" altLang="ja-JP" b="0" dirty="0">
              <a:solidFill>
                <a:prstClr val="black"/>
              </a:solidFill>
              <a:latin typeface="ＭＳ ゴシック" panose="020B0609070205080204" pitchFamily="49" charset="-128"/>
              <a:ea typeface="ＭＳ ゴシック" panose="020B0609070205080204" pitchFamily="49" charset="-128"/>
            </a:endParaRPr>
          </a:p>
          <a:p>
            <a:r>
              <a:rPr lang="ja-JP" altLang="en-US" sz="100" b="0" dirty="0" smtClean="0">
                <a:solidFill>
                  <a:prstClr val="black"/>
                </a:solidFill>
                <a:latin typeface="ＭＳ ゴシック" panose="020B0609070205080204" pitchFamily="49" charset="-128"/>
                <a:ea typeface="ＭＳ ゴシック" panose="020B0609070205080204" pitchFamily="49" charset="-128"/>
              </a:rPr>
              <a:t>まず</a:t>
            </a:r>
            <a:r>
              <a:rPr lang="ja-JP" altLang="en-US" sz="100" b="0" dirty="0">
                <a:solidFill>
                  <a:prstClr val="black"/>
                </a:solidFill>
                <a:latin typeface="ＭＳ ゴシック" panose="020B0609070205080204" pitchFamily="49" charset="-128"/>
                <a:ea typeface="ＭＳ ゴシック" panose="020B0609070205080204" pitchFamily="49" charset="-128"/>
              </a:rPr>
              <a:t>揺れから身を守ることが大切です。</a:t>
            </a:r>
            <a:endParaRPr lang="en-US" altLang="ja-JP" sz="100" b="0" dirty="0">
              <a:solidFill>
                <a:prstClr val="black"/>
              </a:solidFill>
              <a:latin typeface="ＭＳ ゴシック" panose="020B0609070205080204" pitchFamily="49" charset="-128"/>
              <a:ea typeface="ＭＳ ゴシック" panose="020B0609070205080204" pitchFamily="49" charset="-128"/>
            </a:endParaRPr>
          </a:p>
          <a:p>
            <a:r>
              <a:rPr lang="ja-JP" altLang="en-US" sz="100" b="0" dirty="0" smtClean="0">
                <a:solidFill>
                  <a:prstClr val="black"/>
                </a:solidFill>
                <a:latin typeface="ＭＳ ゴシック" panose="020B0609070205080204" pitchFamily="49" charset="-128"/>
                <a:ea typeface="ＭＳ ゴシック" panose="020B0609070205080204" pitchFamily="49" charset="-128"/>
              </a:rPr>
              <a:t>大きな</a:t>
            </a:r>
            <a:r>
              <a:rPr lang="ja-JP" altLang="en-US" sz="100" b="0" dirty="0">
                <a:solidFill>
                  <a:prstClr val="black"/>
                </a:solidFill>
                <a:latin typeface="ＭＳ ゴシック" panose="020B0609070205080204" pitchFamily="49" charset="-128"/>
                <a:ea typeface="ＭＳ ゴシック" panose="020B0609070205080204" pitchFamily="49" charset="-128"/>
              </a:rPr>
              <a:t>地震だと揺れが長く続くものですが、南海</a:t>
            </a:r>
            <a:r>
              <a:rPr lang="ja-JP" altLang="en-US" sz="100" b="0" dirty="0" smtClean="0">
                <a:solidFill>
                  <a:prstClr val="black"/>
                </a:solidFill>
                <a:latin typeface="ＭＳ ゴシック" panose="020B0609070205080204" pitchFamily="49" charset="-128"/>
                <a:ea typeface="ＭＳ ゴシック" panose="020B0609070205080204" pitchFamily="49" charset="-128"/>
              </a:rPr>
              <a:t>トラフ巨大</a:t>
            </a:r>
            <a:r>
              <a:rPr lang="ja-JP" altLang="en-US" sz="100" b="0" dirty="0">
                <a:solidFill>
                  <a:prstClr val="black"/>
                </a:solidFill>
                <a:latin typeface="ＭＳ ゴシック" panose="020B0609070205080204" pitchFamily="49" charset="-128"/>
                <a:ea typeface="ＭＳ ゴシック" panose="020B0609070205080204" pitchFamily="49" charset="-128"/>
              </a:rPr>
              <a:t>地震では</a:t>
            </a:r>
            <a:r>
              <a:rPr lang="en-US" altLang="ja-JP" sz="100" b="0" dirty="0">
                <a:solidFill>
                  <a:prstClr val="black"/>
                </a:solidFill>
                <a:latin typeface="ＭＳ ゴシック" panose="020B0609070205080204" pitchFamily="49" charset="-128"/>
                <a:ea typeface="ＭＳ ゴシック" panose="020B0609070205080204" pitchFamily="49" charset="-128"/>
              </a:rPr>
              <a:t>3</a:t>
            </a:r>
            <a:r>
              <a:rPr lang="ja-JP" altLang="en-US" sz="100" b="0" dirty="0">
                <a:solidFill>
                  <a:prstClr val="black"/>
                </a:solidFill>
                <a:latin typeface="ＭＳ ゴシック" panose="020B0609070205080204" pitchFamily="49" charset="-128"/>
                <a:ea typeface="ＭＳ ゴシック" panose="020B0609070205080204" pitchFamily="49" charset="-128"/>
              </a:rPr>
              <a:t>分間くらい強い揺れが続くかもしれません。</a:t>
            </a:r>
            <a:endParaRPr lang="en-US" altLang="ja-JP" sz="100" b="0" dirty="0">
              <a:solidFill>
                <a:prstClr val="black"/>
              </a:solidFill>
              <a:latin typeface="ＭＳ ゴシック" panose="020B0609070205080204" pitchFamily="49" charset="-128"/>
              <a:ea typeface="ＭＳ ゴシック" panose="020B0609070205080204" pitchFamily="49" charset="-128"/>
            </a:endParaRPr>
          </a:p>
          <a:p>
            <a:endParaRPr lang="en-US" altLang="ja-JP" sz="100" b="0" dirty="0">
              <a:solidFill>
                <a:prstClr val="black"/>
              </a:solidFill>
              <a:latin typeface="ＭＳ ゴシック" panose="020B0609070205080204" pitchFamily="49" charset="-128"/>
              <a:ea typeface="ＭＳ ゴシック" panose="020B0609070205080204" pitchFamily="49" charset="-128"/>
            </a:endParaRPr>
          </a:p>
          <a:p>
            <a:r>
              <a:rPr lang="en-US" altLang="ja-JP" sz="100" b="0" dirty="0" smtClean="0">
                <a:solidFill>
                  <a:prstClr val="black"/>
                </a:solidFill>
                <a:latin typeface="ＭＳ ゴシック" panose="020B0609070205080204" pitchFamily="49" charset="-128"/>
                <a:ea typeface="ＭＳ ゴシック" panose="020B0609070205080204" pitchFamily="49" charset="-128"/>
              </a:rPr>
              <a:t>3</a:t>
            </a:r>
            <a:r>
              <a:rPr lang="ja-JP" altLang="en-US" sz="100" b="0" dirty="0">
                <a:solidFill>
                  <a:prstClr val="black"/>
                </a:solidFill>
                <a:latin typeface="ＭＳ ゴシック" panose="020B0609070205080204" pitchFamily="49" charset="-128"/>
                <a:ea typeface="ＭＳ ゴシック" panose="020B0609070205080204" pitchFamily="49" charset="-128"/>
              </a:rPr>
              <a:t>つ目、海で起きるので、先ほど見た動画のよう</a:t>
            </a:r>
            <a:r>
              <a:rPr lang="ja-JP" altLang="en-US" sz="100" b="0" dirty="0" smtClean="0">
                <a:solidFill>
                  <a:prstClr val="black"/>
                </a:solidFill>
                <a:latin typeface="ＭＳ ゴシック" panose="020B0609070205080204" pitchFamily="49" charset="-128"/>
                <a:ea typeface="ＭＳ ゴシック" panose="020B0609070205080204" pitchFamily="49" charset="-128"/>
              </a:rPr>
              <a:t>に津波</a:t>
            </a:r>
            <a:r>
              <a:rPr lang="ja-JP" altLang="en-US" sz="100" b="0" dirty="0">
                <a:solidFill>
                  <a:prstClr val="black"/>
                </a:solidFill>
                <a:latin typeface="ＭＳ ゴシック" panose="020B0609070205080204" pitchFamily="49" charset="-128"/>
                <a:ea typeface="ＭＳ ゴシック" panose="020B0609070205080204" pitchFamily="49" charset="-128"/>
              </a:rPr>
              <a:t>が</a:t>
            </a:r>
            <a:r>
              <a:rPr lang="ja-JP" altLang="en-US" sz="100" b="0" dirty="0" smtClean="0">
                <a:solidFill>
                  <a:prstClr val="black"/>
                </a:solidFill>
                <a:latin typeface="ＭＳ ゴシック" panose="020B0609070205080204" pitchFamily="49" charset="-128"/>
                <a:ea typeface="ＭＳ ゴシック" panose="020B0609070205080204" pitchFamily="49" charset="-128"/>
              </a:rPr>
              <a:t>発生し</a:t>
            </a:r>
            <a:r>
              <a:rPr lang="ja-JP" altLang="en-US" b="0" dirty="0" smtClean="0">
                <a:solidFill>
                  <a:prstClr val="black"/>
                </a:solidFill>
                <a:latin typeface="ＭＳ ゴシック" panose="020B0609070205080204" pitchFamily="49" charset="-128"/>
                <a:ea typeface="ＭＳ ゴシック" panose="020B0609070205080204" pitchFamily="49" charset="-128"/>
              </a:rPr>
              <a:t>ます</a:t>
            </a:r>
            <a:r>
              <a:rPr lang="ja-JP" altLang="en-US" b="0" dirty="0">
                <a:solidFill>
                  <a:prstClr val="black"/>
                </a:solidFill>
                <a:latin typeface="ＭＳ ゴシック" panose="020B0609070205080204" pitchFamily="49" charset="-128"/>
                <a:ea typeface="ＭＳ ゴシック" panose="020B0609070205080204" pitchFamily="49" charset="-128"/>
              </a:rPr>
              <a:t>。</a:t>
            </a:r>
            <a:endParaRPr lang="en-US" altLang="ja-JP" b="0" dirty="0">
              <a:solidFill>
                <a:prstClr val="black"/>
              </a:solidFill>
              <a:latin typeface="ＭＳ ゴシック" panose="020B0609070205080204" pitchFamily="49" charset="-128"/>
              <a:ea typeface="ＭＳ ゴシック" panose="020B0609070205080204" pitchFamily="49" charset="-128"/>
            </a:endParaRPr>
          </a:p>
          <a:p>
            <a:r>
              <a:rPr lang="ja-JP" altLang="en-US" b="0" dirty="0" smtClean="0">
                <a:solidFill>
                  <a:prstClr val="black"/>
                </a:solidFill>
                <a:latin typeface="ＭＳ ゴシック" panose="020B0609070205080204" pitchFamily="49" charset="-128"/>
                <a:ea typeface="ＭＳ ゴシック" panose="020B0609070205080204" pitchFamily="49" charset="-128"/>
              </a:rPr>
              <a:t>大阪</a:t>
            </a:r>
            <a:r>
              <a:rPr lang="ja-JP" altLang="en-US" b="0" dirty="0">
                <a:solidFill>
                  <a:prstClr val="black"/>
                </a:solidFill>
                <a:latin typeface="ＭＳ ゴシック" panose="020B0609070205080204" pitchFamily="49" charset="-128"/>
                <a:ea typeface="ＭＳ ゴシック" panose="020B0609070205080204" pitchFamily="49" charset="-128"/>
              </a:rPr>
              <a:t>にも高い津波が来る可能性があります。</a:t>
            </a:r>
            <a:endParaRPr lang="en-US" altLang="ja-JP" b="0" dirty="0">
              <a:solidFill>
                <a:prstClr val="black"/>
              </a:solidFill>
              <a:latin typeface="ＭＳ ゴシック" panose="020B0609070205080204" pitchFamily="49" charset="-128"/>
              <a:ea typeface="ＭＳ ゴシック" panose="020B0609070205080204" pitchFamily="49" charset="-128"/>
            </a:endParaRPr>
          </a:p>
          <a:p>
            <a:r>
              <a:rPr lang="ja-JP" altLang="en-US" b="0" dirty="0">
                <a:solidFill>
                  <a:prstClr val="black"/>
                </a:solidFill>
                <a:latin typeface="ＭＳ ゴシック" panose="020B0609070205080204" pitchFamily="49" charset="-128"/>
                <a:ea typeface="ＭＳ ゴシック" panose="020B0609070205080204" pitchFamily="49" charset="-128"/>
              </a:rPr>
              <a:t>　</a:t>
            </a:r>
            <a:endParaRPr lang="en-US" altLang="ja-JP" sz="1100" b="0" dirty="0">
              <a:latin typeface="ＭＳ ゴシック" panose="020B0609070205080204" pitchFamily="49" charset="-128"/>
              <a:ea typeface="ＭＳ ゴシック" panose="020B0609070205080204" pitchFamily="49" charset="-128"/>
            </a:endParaRPr>
          </a:p>
          <a:p>
            <a:r>
              <a:rPr lang="ja-JP" altLang="en-US" sz="1100" b="0" dirty="0" smtClean="0">
                <a:solidFill>
                  <a:prstClr val="black"/>
                </a:solidFill>
                <a:latin typeface="ＭＳ ゴシック" panose="020B0609070205080204" pitchFamily="49" charset="-128"/>
                <a:ea typeface="ＭＳ ゴシック" panose="020B0609070205080204" pitchFamily="49" charset="-128"/>
              </a:rPr>
              <a:t>昭和</a:t>
            </a:r>
            <a:r>
              <a:rPr lang="ja-JP" altLang="en-US" sz="1100" b="0" dirty="0">
                <a:solidFill>
                  <a:prstClr val="black"/>
                </a:solidFill>
                <a:latin typeface="ＭＳ ゴシック" panose="020B0609070205080204" pitchFamily="49" charset="-128"/>
                <a:ea typeface="ＭＳ ゴシック" panose="020B0609070205080204" pitchFamily="49" charset="-128"/>
              </a:rPr>
              <a:t>に大きな地震が起こってから</a:t>
            </a:r>
            <a:r>
              <a:rPr lang="ja-JP" altLang="en-US" sz="1100" b="0" dirty="0" smtClean="0">
                <a:solidFill>
                  <a:prstClr val="black"/>
                </a:solidFill>
                <a:latin typeface="ＭＳ ゴシック" panose="020B0609070205080204" pitchFamily="49" charset="-128"/>
                <a:ea typeface="ＭＳ ゴシック" panose="020B0609070205080204" pitchFamily="49" charset="-128"/>
              </a:rPr>
              <a:t>、</a:t>
            </a:r>
            <a:r>
              <a:rPr lang="en-US" altLang="ja-JP" sz="1100" b="0" dirty="0" smtClean="0">
                <a:solidFill>
                  <a:prstClr val="black"/>
                </a:solidFill>
                <a:latin typeface="ＭＳ ゴシック" panose="020B0609070205080204" pitchFamily="49" charset="-128"/>
                <a:ea typeface="ＭＳ ゴシック" panose="020B0609070205080204" pitchFamily="49" charset="-128"/>
              </a:rPr>
              <a:t>70</a:t>
            </a:r>
            <a:r>
              <a:rPr lang="ja-JP" altLang="en-US" sz="1100" b="0" dirty="0" smtClean="0">
                <a:solidFill>
                  <a:prstClr val="black"/>
                </a:solidFill>
                <a:latin typeface="ＭＳ ゴシック" panose="020B0609070205080204" pitchFamily="49" charset="-128"/>
                <a:ea typeface="ＭＳ ゴシック" panose="020B0609070205080204" pitchFamily="49" charset="-128"/>
              </a:rPr>
              <a:t>年以上経過しているので</a:t>
            </a:r>
            <a:r>
              <a:rPr lang="ja-JP" altLang="en-US" sz="1100" b="0" dirty="0">
                <a:solidFill>
                  <a:prstClr val="black"/>
                </a:solidFill>
                <a:latin typeface="ＭＳ ゴシック" panose="020B0609070205080204" pitchFamily="49" charset="-128"/>
                <a:ea typeface="ＭＳ ゴシック" panose="020B0609070205080204" pitchFamily="49" charset="-128"/>
              </a:rPr>
              <a:t>、そろそろ次の大きな地震が来るだろうと言われています。</a:t>
            </a:r>
            <a:endParaRPr lang="en-US" altLang="ja-JP" sz="1100" b="0" dirty="0">
              <a:solidFill>
                <a:prstClr val="black"/>
              </a:solidFill>
              <a:latin typeface="ＭＳ ゴシック" panose="020B0609070205080204" pitchFamily="49" charset="-128"/>
              <a:ea typeface="ＭＳ ゴシック" panose="020B0609070205080204" pitchFamily="49" charset="-128"/>
            </a:endParaRPr>
          </a:p>
          <a:p>
            <a:r>
              <a:rPr lang="ja-JP" altLang="en-US" sz="1100" b="0" dirty="0" smtClean="0">
                <a:solidFill>
                  <a:prstClr val="black"/>
                </a:solidFill>
                <a:latin typeface="ＭＳ ゴシック" panose="020B0609070205080204" pitchFamily="49" charset="-128"/>
                <a:ea typeface="ＭＳ ゴシック" panose="020B0609070205080204" pitchFamily="49" charset="-128"/>
              </a:rPr>
              <a:t>明日</a:t>
            </a:r>
            <a:r>
              <a:rPr lang="ja-JP" altLang="en-US" sz="1100" b="0" dirty="0">
                <a:solidFill>
                  <a:prstClr val="black"/>
                </a:solidFill>
                <a:latin typeface="ＭＳ ゴシック" panose="020B0609070205080204" pitchFamily="49" charset="-128"/>
                <a:ea typeface="ＭＳ ゴシック" panose="020B0609070205080204" pitchFamily="49" charset="-128"/>
              </a:rPr>
              <a:t>起きてもおかしくないので、今から準備しておくことが大切です</a:t>
            </a:r>
            <a:r>
              <a:rPr lang="ja-JP" altLang="en-US" sz="1100" b="0" dirty="0" smtClean="0">
                <a:solidFill>
                  <a:prstClr val="black"/>
                </a:solidFill>
                <a:latin typeface="ＭＳ ゴシック" panose="020B0609070205080204" pitchFamily="49" charset="-128"/>
                <a:ea typeface="ＭＳ ゴシック" panose="020B0609070205080204" pitchFamily="49" charset="-128"/>
              </a:rPr>
              <a:t>。</a:t>
            </a:r>
            <a:endParaRPr lang="en-US" altLang="ja-JP" sz="1100" b="0" dirty="0">
              <a:solidFill>
                <a:prstClr val="black"/>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287148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3</a:t>
            </a:r>
            <a:r>
              <a:rPr kumimoji="1" lang="ja-JP" altLang="en-US" dirty="0" smtClean="0"/>
              <a:t>分（</a:t>
            </a:r>
            <a:r>
              <a:rPr kumimoji="1" lang="en-US" altLang="ja-JP" dirty="0" smtClean="0"/>
              <a:t>20</a:t>
            </a:r>
            <a:r>
              <a:rPr kumimoji="1" lang="ja-JP" altLang="en-US" dirty="0" smtClean="0"/>
              <a:t>分）経過</a:t>
            </a:r>
            <a:endParaRPr kumimoji="1" lang="en-US" altLang="ja-JP" dirty="0" smtClean="0"/>
          </a:p>
          <a:p>
            <a:pPr defTabSz="948429">
              <a:defRPr/>
            </a:pP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ここ</a:t>
            </a:r>
            <a:r>
              <a:rPr kumimoji="1" lang="ja-JP" altLang="en-US" dirty="0">
                <a:latin typeface="ＭＳ ゴシック" panose="020B0609070205080204" pitchFamily="49" charset="-128"/>
                <a:ea typeface="ＭＳ ゴシック" panose="020B0609070205080204" pitchFamily="49" charset="-128"/>
              </a:rPr>
              <a:t>で、大切なお話</a:t>
            </a:r>
            <a:r>
              <a:rPr kumimoji="1" lang="ja-JP" altLang="en-US" dirty="0" smtClean="0">
                <a:latin typeface="ＭＳ ゴシック" panose="020B0609070205080204" pitchFamily="49" charset="-128"/>
                <a:ea typeface="ＭＳ ゴシック" panose="020B0609070205080204" pitchFamily="49" charset="-128"/>
              </a:rPr>
              <a:t>を１つ</a:t>
            </a:r>
            <a:r>
              <a:rPr kumimoji="1" lang="ja-JP" altLang="en-US" dirty="0">
                <a:latin typeface="ＭＳ ゴシック" panose="020B0609070205080204" pitchFamily="49" charset="-128"/>
                <a:ea typeface="ＭＳ ゴシック" panose="020B0609070205080204" pitchFamily="49" charset="-128"/>
              </a:rPr>
              <a:t>します。南海トラフ以外でも、地震や津波は起こります。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地震の発生の仕方は</a:t>
            </a:r>
            <a:r>
              <a:rPr kumimoji="1" lang="en-US" altLang="ja-JP" dirty="0" smtClean="0">
                <a:latin typeface="ＭＳ ゴシック" panose="020B0609070205080204" pitchFamily="49" charset="-128"/>
                <a:ea typeface="ＭＳ ゴシック" panose="020B0609070205080204" pitchFamily="49" charset="-128"/>
              </a:rPr>
              <a:t>2</a:t>
            </a:r>
            <a:r>
              <a:rPr kumimoji="1" lang="ja-JP" altLang="en-US" dirty="0" smtClean="0">
                <a:latin typeface="ＭＳ ゴシック" panose="020B0609070205080204" pitchFamily="49" charset="-128"/>
                <a:ea typeface="ＭＳ ゴシック" panose="020B0609070205080204" pitchFamily="49" charset="-128"/>
              </a:rPr>
              <a:t>種類あります。</a:t>
            </a:r>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smtClean="0">
                <a:latin typeface="ＭＳ ゴシック" panose="020B0609070205080204" pitchFamily="49" charset="-128"/>
                <a:ea typeface="ＭＳ ゴシック" panose="020B0609070205080204" pitchFamily="49" charset="-128"/>
              </a:rPr>
              <a:t>1</a:t>
            </a:r>
            <a:r>
              <a:rPr kumimoji="1" lang="ja-JP" altLang="en-US" dirty="0">
                <a:latin typeface="ＭＳ ゴシック" panose="020B0609070205080204" pitchFamily="49" charset="-128"/>
                <a:ea typeface="ＭＳ ゴシック" panose="020B0609070205080204" pitchFamily="49" charset="-128"/>
              </a:rPr>
              <a:t>つ目は、この境目で跳ね返るものですね。</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そして</a:t>
            </a:r>
            <a:r>
              <a:rPr kumimoji="1" lang="en-US" altLang="ja-JP" dirty="0">
                <a:latin typeface="ＭＳ ゴシック" panose="020B0609070205080204" pitchFamily="49" charset="-128"/>
                <a:ea typeface="ＭＳ ゴシック" panose="020B0609070205080204" pitchFamily="49" charset="-128"/>
              </a:rPr>
              <a:t>2</a:t>
            </a:r>
            <a:r>
              <a:rPr kumimoji="1" lang="ja-JP" altLang="en-US" dirty="0">
                <a:latin typeface="ＭＳ ゴシック" panose="020B0609070205080204" pitchFamily="49" charset="-128"/>
                <a:ea typeface="ＭＳ ゴシック" panose="020B0609070205080204" pitchFamily="49" charset="-128"/>
              </a:rPr>
              <a:t>つ目は、岩の板の途中で耐えきれなくなって、割れてずれて起きるものです。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（☆クリック）</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例えばこの</a:t>
            </a:r>
            <a:r>
              <a:rPr kumimoji="1" lang="ja-JP" altLang="en-US" dirty="0">
                <a:latin typeface="ＭＳ ゴシック" panose="020B0609070205080204" pitchFamily="49" charset="-128"/>
                <a:ea typeface="ＭＳ ゴシック" panose="020B0609070205080204" pitchFamily="49" charset="-128"/>
              </a:rPr>
              <a:t>あたりで地震が起きたとします。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大きな</a:t>
            </a:r>
            <a:r>
              <a:rPr kumimoji="1" lang="ja-JP" altLang="en-US" dirty="0">
                <a:latin typeface="ＭＳ ゴシック" panose="020B0609070205080204" pitchFamily="49" charset="-128"/>
                <a:ea typeface="ＭＳ ゴシック" panose="020B0609070205080204" pitchFamily="49" charset="-128"/>
              </a:rPr>
              <a:t>地震だと岩が大きくずれるので、その上の海水を持ち上げ、津波が起きます。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つまり</a:t>
            </a:r>
            <a:r>
              <a:rPr kumimoji="1" lang="ja-JP" altLang="en-US" dirty="0">
                <a:latin typeface="ＭＳ ゴシック" panose="020B0609070205080204" pitchFamily="49" charset="-128"/>
                <a:ea typeface="ＭＳ ゴシック" panose="020B0609070205080204" pitchFamily="49" charset="-128"/>
              </a:rPr>
              <a:t>、もし大阪湾で大きな地震が起きたら、津波が発生するかもしれないということです。</a:t>
            </a:r>
            <a:endParaRPr kumimoji="1" lang="en-US" altLang="ja-JP"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ゴシック" panose="020B0609070205080204" pitchFamily="49" charset="-128"/>
                <a:ea typeface="ＭＳ ゴシック" panose="020B0609070205080204" pitchFamily="49" charset="-128"/>
              </a:rPr>
              <a:t>（☆クリック）</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また、海</a:t>
            </a:r>
            <a:r>
              <a:rPr kumimoji="1" lang="ja-JP" altLang="en-US" dirty="0">
                <a:latin typeface="ＭＳ ゴシック" panose="020B0609070205080204" pitchFamily="49" charset="-128"/>
                <a:ea typeface="ＭＳ ゴシック" panose="020B0609070205080204" pitchFamily="49" charset="-128"/>
              </a:rPr>
              <a:t>でなく、皆さんが暮らしている地面の真下で地震が起きることもあります。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この</a:t>
            </a:r>
            <a:r>
              <a:rPr kumimoji="1" lang="ja-JP" altLang="en-US" dirty="0">
                <a:latin typeface="ＭＳ ゴシック" panose="020B0609070205080204" pitchFamily="49" charset="-128"/>
                <a:ea typeface="ＭＳ ゴシック" panose="020B0609070205080204" pitchFamily="49" charset="-128"/>
              </a:rPr>
              <a:t>場合は、上に海水</a:t>
            </a:r>
            <a:r>
              <a:rPr kumimoji="1" lang="ja-JP" altLang="en-US" dirty="0" smtClean="0">
                <a:latin typeface="ＭＳ ゴシック" panose="020B0609070205080204" pitchFamily="49" charset="-128"/>
                <a:ea typeface="ＭＳ ゴシック" panose="020B0609070205080204" pitchFamily="49" charset="-128"/>
              </a:rPr>
              <a:t>がない</a:t>
            </a:r>
            <a:r>
              <a:rPr kumimoji="1" lang="ja-JP" altLang="en-US" dirty="0">
                <a:latin typeface="ＭＳ ゴシック" panose="020B0609070205080204" pitchFamily="49" charset="-128"/>
                <a:ea typeface="ＭＳ ゴシック" panose="020B0609070205080204" pitchFamily="49" charset="-128"/>
              </a:rPr>
              <a:t>ので、津波</a:t>
            </a:r>
            <a:r>
              <a:rPr kumimoji="1" lang="ja-JP" altLang="en-US" dirty="0" smtClean="0">
                <a:latin typeface="ＭＳ ゴシック" panose="020B0609070205080204" pitchFamily="49" charset="-128"/>
                <a:ea typeface="ＭＳ ゴシック" panose="020B0609070205080204" pitchFamily="49" charset="-128"/>
              </a:rPr>
              <a:t>は起きません</a:t>
            </a:r>
            <a:r>
              <a:rPr kumimoji="1" lang="ja-JP" altLang="en-US" dirty="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例えば</a:t>
            </a:r>
            <a:r>
              <a:rPr kumimoji="1" lang="ja-JP" altLang="en-US" dirty="0">
                <a:latin typeface="ＭＳ ゴシック" panose="020B0609070205080204" pitchFamily="49" charset="-128"/>
                <a:ea typeface="ＭＳ ゴシック" panose="020B0609070205080204" pitchFamily="49" charset="-128"/>
              </a:rPr>
              <a:t>、</a:t>
            </a:r>
            <a:r>
              <a:rPr kumimoji="1" lang="en-US" altLang="ja-JP" dirty="0">
                <a:latin typeface="ＭＳ ゴシック" panose="020B0609070205080204" pitchFamily="49" charset="-128"/>
                <a:ea typeface="ＭＳ ゴシック" panose="020B0609070205080204" pitchFamily="49" charset="-128"/>
              </a:rPr>
              <a:t>2018</a:t>
            </a:r>
            <a:r>
              <a:rPr kumimoji="1" lang="ja-JP" altLang="en-US" dirty="0">
                <a:latin typeface="ＭＳ ゴシック" panose="020B0609070205080204" pitchFamily="49" charset="-128"/>
                <a:ea typeface="ＭＳ ゴシック" panose="020B0609070205080204" pitchFamily="49" charset="-128"/>
              </a:rPr>
              <a:t>年に大阪の北の方で起こった地震も、とても大きかったのですが</a:t>
            </a:r>
            <a:r>
              <a:rPr kumimoji="1" lang="ja-JP" altLang="en-US" dirty="0" smtClean="0">
                <a:latin typeface="ＭＳ ゴシック" panose="020B0609070205080204" pitchFamily="49" charset="-128"/>
                <a:ea typeface="ＭＳ ゴシック" panose="020B0609070205080204" pitchFamily="49" charset="-128"/>
              </a:rPr>
              <a:t>、上</a:t>
            </a:r>
            <a:r>
              <a:rPr kumimoji="1" lang="ja-JP" altLang="en-US" dirty="0">
                <a:latin typeface="ＭＳ ゴシック" panose="020B0609070205080204" pitchFamily="49" charset="-128"/>
                <a:ea typeface="ＭＳ ゴシック" panose="020B0609070205080204" pitchFamily="49" charset="-128"/>
              </a:rPr>
              <a:t>に海水</a:t>
            </a:r>
            <a:r>
              <a:rPr kumimoji="1" lang="ja-JP" altLang="en-US" dirty="0" smtClean="0">
                <a:latin typeface="ＭＳ ゴシック" panose="020B0609070205080204" pitchFamily="49" charset="-128"/>
                <a:ea typeface="ＭＳ ゴシック" panose="020B0609070205080204" pitchFamily="49" charset="-128"/>
              </a:rPr>
              <a:t>がなかった</a:t>
            </a:r>
            <a:r>
              <a:rPr kumimoji="1" lang="ja-JP" altLang="en-US" dirty="0">
                <a:latin typeface="ＭＳ ゴシック" panose="020B0609070205080204" pitchFamily="49" charset="-128"/>
                <a:ea typeface="ＭＳ ゴシック" panose="020B0609070205080204" pitchFamily="49" charset="-128"/>
              </a:rPr>
              <a:t>ので、津波は起きませんでした。</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この</a:t>
            </a:r>
            <a:r>
              <a:rPr kumimoji="1" lang="ja-JP" altLang="en-US" dirty="0">
                <a:latin typeface="ＭＳ ゴシック" panose="020B0609070205080204" pitchFamily="49" charset="-128"/>
                <a:ea typeface="ＭＳ ゴシック" panose="020B0609070205080204" pitchFamily="49" charset="-128"/>
              </a:rPr>
              <a:t>ように、地震は色々なところで起きます。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しかし</a:t>
            </a:r>
            <a:r>
              <a:rPr kumimoji="1" lang="ja-JP" altLang="en-US" dirty="0">
                <a:latin typeface="ＭＳ ゴシック" panose="020B0609070205080204" pitchFamily="49" charset="-128"/>
                <a:ea typeface="ＭＳ ゴシック" panose="020B0609070205080204" pitchFamily="49" charset="-128"/>
              </a:rPr>
              <a:t>、津波は進むのがとっても速く　、海岸では陸上のオリンピック選手並みの速さでしたね</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err="1" smtClean="0">
                <a:latin typeface="ＭＳ ゴシック" panose="020B0609070205080204" pitchFamily="49" charset="-128"/>
                <a:ea typeface="ＭＳ ゴシック" panose="020B0609070205080204" pitchFamily="49" charset="-128"/>
              </a:rPr>
              <a:t>なの</a:t>
            </a:r>
            <a:r>
              <a:rPr kumimoji="1" lang="ja-JP" altLang="en-US" dirty="0">
                <a:latin typeface="ＭＳ ゴシック" panose="020B0609070205080204" pitchFamily="49" charset="-128"/>
                <a:ea typeface="ＭＳ ゴシック" panose="020B0609070205080204" pitchFamily="49" charset="-128"/>
              </a:rPr>
              <a:t>で、「津波が来るかもしれない」と思ったらすぐに逃げることが大切です。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どこ</a:t>
            </a:r>
            <a:r>
              <a:rPr kumimoji="1" lang="ja-JP" altLang="en-US" dirty="0">
                <a:latin typeface="ＭＳ ゴシック" panose="020B0609070205080204" pitchFamily="49" charset="-128"/>
                <a:ea typeface="ＭＳ ゴシック" panose="020B0609070205080204" pitchFamily="49" charset="-128"/>
              </a:rPr>
              <a:t>で起きたとか、津波が本当に来るのかなどを確認するのは、逃げた後</a:t>
            </a:r>
            <a:r>
              <a:rPr kumimoji="1" lang="ja-JP" altLang="en-US" dirty="0" smtClean="0">
                <a:latin typeface="ＭＳ ゴシック" panose="020B0609070205080204" pitchFamily="49" charset="-128"/>
                <a:ea typeface="ＭＳ ゴシック" panose="020B0609070205080204" pitchFamily="49" charset="-128"/>
              </a:rPr>
              <a:t>で良い</a:t>
            </a:r>
            <a:r>
              <a:rPr kumimoji="1" lang="ja-JP" altLang="en-US" dirty="0">
                <a:latin typeface="ＭＳ ゴシック" panose="020B0609070205080204" pitchFamily="49" charset="-128"/>
                <a:ea typeface="ＭＳ ゴシック" panose="020B0609070205080204" pitchFamily="49" charset="-128"/>
              </a:rPr>
              <a:t>です。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smtClean="0">
                <a:latin typeface="ＭＳ ゴシック" panose="020B0609070205080204" pitchFamily="49" charset="-128"/>
                <a:ea typeface="ＭＳ ゴシック" panose="020B0609070205080204" pitchFamily="49" charset="-128"/>
              </a:rPr>
              <a:t>では</a:t>
            </a:r>
            <a:r>
              <a:rPr kumimoji="1" lang="ja-JP" altLang="en-US" dirty="0">
                <a:latin typeface="ＭＳ ゴシック" panose="020B0609070205080204" pitchFamily="49" charset="-128"/>
                <a:ea typeface="ＭＳ ゴシック" panose="020B0609070205080204" pitchFamily="49" charset="-128"/>
              </a:rPr>
              <a:t>、どんな時に「津波が来るかもしれない」と思うのだったかな？さっき勉強しましたね</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B95AD4AD-2E2A-4988-9209-2846F30B8F1F}"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1955958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38285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55973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223108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0FBAF6C-D68C-4D04-9E2C-51F3F3C54CEB}"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24943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500"/>
                                        <p:tgtEl>
                                          <p:spTgt spid="2"/>
                                        </p:tgtEl>
                                        <p:attrNameLst>
                                          <p:attrName>style.color</p:attrName>
                                        </p:attrNameLst>
                                      </p:cBhvr>
                                      <p:tavLst>
                                        <p:tav tm="0">
                                          <p:val>
                                            <p:clrVal>
                                              <a:srgbClr val="FFFF00"/>
                                            </p:clrVal>
                                          </p:val>
                                        </p:tav>
                                        <p:tav tm="50000">
                                          <p:val>
                                            <p:clrVal>
                                              <a:srgbClr val="FFFF00"/>
                                            </p:clrVal>
                                          </p:val>
                                        </p:tav>
                                      </p:tavLst>
                                    </p:anim>
                                    <p:anim calcmode="discrete" valueType="clr">
                                      <p:cBhvr>
                                        <p:cTn id="8" dur="500"/>
                                        <p:tgtEl>
                                          <p:spTgt spid="2"/>
                                        </p:tgtEl>
                                        <p:attrNameLst>
                                          <p:attrName>fillcolor</p:attrName>
                                        </p:attrNameLst>
                                      </p:cBhvr>
                                      <p:tavLst>
                                        <p:tav tm="0">
                                          <p:val>
                                            <p:clrVal>
                                              <a:schemeClr val="accent2"/>
                                            </p:clrVal>
                                          </p:val>
                                        </p:tav>
                                        <p:tav tm="50000">
                                          <p:val>
                                            <p:clrVal>
                                              <a:schemeClr val="hlink"/>
                                            </p:clrVal>
                                          </p:val>
                                        </p:tav>
                                      </p:tavLst>
                                    </p:anim>
                                    <p:set>
                                      <p:cBhvr>
                                        <p:cTn id="9" dur="500"/>
                                        <p:tgtEl>
                                          <p:spTgt spid="2"/>
                                        </p:tgtEl>
                                        <p:attrNameLst>
                                          <p:attrName>fill.type</p:attrName>
                                        </p:attrNameLst>
                                      </p:cBhvr>
                                      <p:to>
                                        <p:strVal val="solid"/>
                                      </p:to>
                                    </p:set>
                                  </p:childTnLst>
                                </p:cTn>
                              </p:par>
                            </p:childTnLst>
                          </p:cTn>
                        </p:par>
                        <p:par>
                          <p:cTn id="10" fill="hold">
                            <p:stCondLst>
                              <p:cond delay="3500"/>
                            </p:stCondLst>
                            <p:childTnLst>
                              <p:par>
                                <p:cTn id="11" presetID="10"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95667C7-48E3-418E-9F88-21E6B8C64153}"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232623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F88158A-FE61-470A-B441-18468EA07638}"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336858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F5AF0-25D3-4B8B-967C-DFA44C4B4F7B}"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261218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en-US" altLang="ja-JP">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en-US" altLang="ja-JP">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6E0B5ED-FB25-4CA9-892E-E4ABC8D46A5E}"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269899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en-US" altLang="ja-JP">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en-US" altLang="ja-JP">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139FF0B-D832-4051-A48C-17C1E7DA535A}"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2879814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en-US" altLang="ja-JP">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en-US" altLang="ja-JP">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87A87649-965F-411F-984B-265B755B2FBA}"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27485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93C3FBD-080C-4B93-8754-E7D17EA7A2EB}"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79453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89185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0D3FF0A-D06F-41A7-9992-505273971CE2}"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4078796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49D8D6B-362E-4C2D-A6DC-04D606DC47DC}"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4007180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AFC0FB5-2390-4D89-951B-23E3806B9A96}"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54493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46394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2990269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83338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920181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814337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64100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kumimoji="1" lang="ja-JP" altLang="en-US" smtClean="0"/>
              <a:t>2023/3/27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67310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99459-8F23-4C67-A57C-2EF2FF84DA1E}" type="datetimeFigureOut">
              <a:rPr kumimoji="1" lang="ja-JP" altLang="en-US" smtClean="0"/>
              <a:t>2023/3/27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402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ja-JP">
              <a:solidFill>
                <a:prstClr val="black">
                  <a:tint val="75000"/>
                </a:prstClr>
              </a:solidFill>
              <a:latin typeface="Arial"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ja-JP">
              <a:solidFill>
                <a:prstClr val="black">
                  <a:tint val="75000"/>
                </a:prstClr>
              </a:solidFill>
              <a:latin typeface="Arial"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42553907-0251-4DD3-BBA6-A8B2F0858065}" type="slidenum">
              <a:rPr lang="en-US" altLang="ja-JP" smtClean="0">
                <a:solidFill>
                  <a:prstClr val="black">
                    <a:tint val="75000"/>
                  </a:prstClr>
                </a:solidFill>
                <a:latin typeface="Arial" charset="0"/>
              </a:rPr>
              <a:pPr fontAlgn="base">
                <a:spcBef>
                  <a:spcPct val="0"/>
                </a:spcBef>
                <a:spcAft>
                  <a:spcPct val="0"/>
                </a:spcAft>
              </a:pPr>
              <a:t>‹#›</a:t>
            </a:fld>
            <a:endParaRPr lang="en-US" altLang="ja-JP">
              <a:solidFill>
                <a:prstClr val="black">
                  <a:tint val="75000"/>
                </a:prstClr>
              </a:solidFill>
              <a:latin typeface="Arial" charset="0"/>
            </a:endParaRPr>
          </a:p>
        </p:txBody>
      </p:sp>
    </p:spTree>
    <p:extLst>
      <p:ext uri="{BB962C8B-B14F-4D97-AF65-F5344CB8AC3E}">
        <p14:creationId xmlns:p14="http://schemas.microsoft.com/office/powerpoint/2010/main" val="31130777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9862" y="1829891"/>
            <a:ext cx="8136904" cy="1470025"/>
          </a:xfrm>
        </p:spPr>
        <p:txBody>
          <a:bodyPr>
            <a:noAutofit/>
          </a:bodyPr>
          <a:lstStyle/>
          <a:p>
            <a:pPr algn="dist">
              <a:lnSpc>
                <a:spcPct val="150000"/>
              </a:lnSpc>
            </a:pPr>
            <a:r>
              <a:rPr lang="ja-JP" altLang="en-US" sz="6000" dirty="0">
                <a:solidFill>
                  <a:srgbClr val="00B050"/>
                </a:solidFill>
                <a:latin typeface="HGP創英角ﾎﾟｯﾌﾟ体" panose="040B0A00000000000000" pitchFamily="50" charset="-128"/>
                <a:ea typeface="HGP創英角ﾎﾟｯﾌﾟ体" panose="040B0A00000000000000" pitchFamily="50" charset="-128"/>
              </a:rPr>
              <a:t>地震</a:t>
            </a:r>
            <a:r>
              <a:rPr lang="ja-JP" altLang="en-US" sz="6000" dirty="0">
                <a:latin typeface="HGP創英角ﾎﾟｯﾌﾟ体" panose="040B0A00000000000000" pitchFamily="50" charset="-128"/>
                <a:ea typeface="HGP創英角ﾎﾟｯﾌﾟ体" panose="040B0A00000000000000" pitchFamily="50" charset="-128"/>
              </a:rPr>
              <a:t>や</a:t>
            </a:r>
            <a:r>
              <a:rPr lang="ja-JP" altLang="en-US" sz="6000" dirty="0">
                <a:solidFill>
                  <a:srgbClr val="0070C0"/>
                </a:solidFill>
                <a:latin typeface="HGP創英角ﾎﾟｯﾌﾟ体" panose="040B0A00000000000000" pitchFamily="50" charset="-128"/>
                <a:ea typeface="HGP創英角ﾎﾟｯﾌﾟ体" panose="040B0A00000000000000" pitchFamily="50" charset="-128"/>
              </a:rPr>
              <a:t>津波</a:t>
            </a:r>
            <a:r>
              <a:rPr lang="ja-JP" altLang="en-US" sz="6000" dirty="0">
                <a:latin typeface="HGP創英角ﾎﾟｯﾌﾟ体" panose="040B0A00000000000000" pitchFamily="50" charset="-128"/>
                <a:ea typeface="HGP創英角ﾎﾟｯﾌﾟ体" panose="040B0A00000000000000" pitchFamily="50" charset="-128"/>
              </a:rPr>
              <a:t>から　</a:t>
            </a:r>
            <a:r>
              <a:rPr lang="en-US" altLang="ja-JP" sz="6000" dirty="0">
                <a:latin typeface="HGP創英角ﾎﾟｯﾌﾟ体" panose="040B0A00000000000000" pitchFamily="50" charset="-128"/>
                <a:ea typeface="HGP創英角ﾎﾟｯﾌﾟ体" panose="040B0A00000000000000" pitchFamily="50" charset="-128"/>
              </a:rPr>
              <a:t/>
            </a:r>
            <a:br>
              <a:rPr lang="en-US" altLang="ja-JP" sz="6000" dirty="0">
                <a:latin typeface="HGP創英角ﾎﾟｯﾌﾟ体" panose="040B0A00000000000000" pitchFamily="50" charset="-128"/>
                <a:ea typeface="HGP創英角ﾎﾟｯﾌﾟ体" panose="040B0A00000000000000" pitchFamily="50" charset="-128"/>
              </a:rPr>
            </a:br>
            <a:r>
              <a:rPr lang="ja-JP" altLang="en-US" sz="6000" dirty="0">
                <a:solidFill>
                  <a:srgbClr val="FF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命を守る</a:t>
            </a:r>
            <a:r>
              <a:rPr lang="ja-JP" altLang="en-US" sz="6000" dirty="0">
                <a:latin typeface="HGP創英角ﾎﾟｯﾌﾟ体" panose="040B0A00000000000000" pitchFamily="50" charset="-128"/>
                <a:ea typeface="HGP創英角ﾎﾟｯﾌﾟ体" panose="040B0A00000000000000" pitchFamily="50" charset="-128"/>
              </a:rPr>
              <a:t>ために</a:t>
            </a:r>
            <a:endParaRPr lang="ja-JP" altLang="ja-JP" sz="6000" dirty="0">
              <a:latin typeface="HGP創英角ﾎﾟｯﾌﾟ体" panose="040B0A00000000000000" pitchFamily="50" charset="-128"/>
              <a:ea typeface="HGP創英角ﾎﾟｯﾌﾟ体" panose="040B0A00000000000000" pitchFamily="50" charset="-128"/>
            </a:endParaRPr>
          </a:p>
        </p:txBody>
      </p:sp>
      <p:sp>
        <p:nvSpPr>
          <p:cNvPr id="4" name="Rectangle 3"/>
          <p:cNvSpPr txBox="1">
            <a:spLocks noChangeArrowheads="1"/>
          </p:cNvSpPr>
          <p:nvPr/>
        </p:nvSpPr>
        <p:spPr>
          <a:xfrm>
            <a:off x="2483768" y="4293096"/>
            <a:ext cx="4392488" cy="1584176"/>
          </a:xfrm>
          <a:prstGeom prst="rect">
            <a:avLst/>
          </a:prstGeom>
          <a:ln>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4000" dirty="0">
                <a:solidFill>
                  <a:srgbClr val="9A0000"/>
                </a:solidFill>
                <a:latin typeface="HG丸ｺﾞｼｯｸM-PRO" panose="020F0600000000000000" pitchFamily="50" charset="-128"/>
                <a:ea typeface="HG丸ｺﾞｼｯｸM-PRO" panose="020F0600000000000000" pitchFamily="50" charset="-128"/>
              </a:rPr>
              <a:t>〇〇〇小学校　</a:t>
            </a:r>
            <a:endParaRPr lang="en-US" altLang="ja-JP" sz="4000" dirty="0">
              <a:solidFill>
                <a:srgbClr val="9A0000"/>
              </a:solidFill>
              <a:latin typeface="HG丸ｺﾞｼｯｸM-PRO" panose="020F0600000000000000" pitchFamily="50" charset="-128"/>
              <a:ea typeface="HG丸ｺﾞｼｯｸM-PRO" panose="020F0600000000000000" pitchFamily="50" charset="-128"/>
            </a:endParaRPr>
          </a:p>
          <a:p>
            <a:r>
              <a:rPr lang="ja-JP" altLang="en-US" sz="4000" dirty="0">
                <a:solidFill>
                  <a:srgbClr val="9A0000"/>
                </a:solidFill>
                <a:latin typeface="HG丸ｺﾞｼｯｸM-PRO" panose="020F0600000000000000" pitchFamily="50" charset="-128"/>
                <a:ea typeface="HG丸ｺﾞｼｯｸM-PRO" panose="020F0600000000000000" pitchFamily="50" charset="-128"/>
              </a:rPr>
              <a:t>４年生</a:t>
            </a:r>
            <a:endParaRPr lang="ja-JP" altLang="ja-JP" sz="4000" dirty="0">
              <a:solidFill>
                <a:srgbClr val="9A0000"/>
              </a:solidFill>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539552" y="1250438"/>
            <a:ext cx="5493812" cy="369332"/>
          </a:xfrm>
          <a:prstGeom prst="rect">
            <a:avLst/>
          </a:prstGeom>
          <a:noFill/>
        </p:spPr>
        <p:txBody>
          <a:bodyPr wrap="none" rtlCol="0">
            <a:spAutoFit/>
          </a:bodyPr>
          <a:lstStyle/>
          <a:p>
            <a:r>
              <a:rPr kumimoji="1" lang="ja-JP" altLang="en-US" dirty="0">
                <a:latin typeface="HG丸ｺﾞｼｯｸM-PRO" panose="020F0600000000000000" pitchFamily="50" charset="-128"/>
                <a:ea typeface="HG丸ｺﾞｼｯｸM-PRO" panose="020F0600000000000000" pitchFamily="50" charset="-128"/>
              </a:rPr>
              <a:t>じ　　　　しん　　　　　　　　　つ　　　　なみ</a:t>
            </a:r>
          </a:p>
        </p:txBody>
      </p:sp>
      <p:sp>
        <p:nvSpPr>
          <p:cNvPr id="6" name="テキスト ボックス 5"/>
          <p:cNvSpPr txBox="1"/>
          <p:nvPr/>
        </p:nvSpPr>
        <p:spPr>
          <a:xfrm>
            <a:off x="7471572" y="6507621"/>
            <a:ext cx="1672253" cy="276999"/>
          </a:xfrm>
          <a:prstGeom prst="rect">
            <a:avLst/>
          </a:prstGeom>
          <a:noFill/>
        </p:spPr>
        <p:txBody>
          <a:bodyPr wrap="none" rtlCol="0">
            <a:spAutoFit/>
          </a:bodyPr>
          <a:lstStyle/>
          <a:p>
            <a:r>
              <a:rPr lang="ja-JP" altLang="en-US" sz="1200"/>
              <a:t>大阪管区気象台　提供</a:t>
            </a:r>
          </a:p>
        </p:txBody>
      </p:sp>
    </p:spTree>
    <p:extLst>
      <p:ext uri="{BB962C8B-B14F-4D97-AF65-F5344CB8AC3E}">
        <p14:creationId xmlns:p14="http://schemas.microsoft.com/office/powerpoint/2010/main" val="3302056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77172" y="3457538"/>
            <a:ext cx="4867859" cy="3400462"/>
          </a:xfrm>
          <a:prstGeom prst="rect">
            <a:avLst/>
          </a:prstGeom>
        </p:spPr>
      </p:pic>
      <p:sp>
        <p:nvSpPr>
          <p:cNvPr id="17" name="テキスト ボックス 16"/>
          <p:cNvSpPr txBox="1"/>
          <p:nvPr/>
        </p:nvSpPr>
        <p:spPr>
          <a:xfrm>
            <a:off x="0" y="6642556"/>
            <a:ext cx="203132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sp>
        <p:nvSpPr>
          <p:cNvPr id="5" name="テキスト ボックス 4"/>
          <p:cNvSpPr txBox="1"/>
          <p:nvPr/>
        </p:nvSpPr>
        <p:spPr>
          <a:xfrm>
            <a:off x="931349" y="771244"/>
            <a:ext cx="6983877" cy="830997"/>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①強い</a:t>
            </a:r>
            <a:r>
              <a:rPr kumimoji="1" lang="ja-JP" altLang="en-US"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ゆ</a:t>
            </a:r>
            <a:r>
              <a:rPr kumimoji="1" lang="ja-JP" altLang="en-US" sz="3200" b="1" i="0" u="none" strike="noStrike" kern="1200" cap="none" spc="0" normalizeH="0" baseline="0" noProof="0" dirty="0" err="1" smtClean="0">
                <a:ln>
                  <a:noFill/>
                </a:ln>
                <a:solidFill>
                  <a:srgbClr val="000000"/>
                </a:solidFill>
                <a:effectLst/>
                <a:uLnTx/>
                <a:uFillTx/>
                <a:latin typeface="HG丸ｺﾞｼｯｸM-PRO" pitchFamily="50" charset="-128"/>
                <a:ea typeface="HG丸ｺﾞｼｯｸM-PRO" pitchFamily="50" charset="-128"/>
                <a:cs typeface="+mn-cs"/>
              </a:rPr>
              <a:t>れを</a:t>
            </a:r>
            <a:r>
              <a:rPr kumimoji="1" lang="ja-JP" altLang="en-US"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感じたら</a:t>
            </a: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a:t>
            </a:r>
            <a:endParaRPr kumimoji="1" lang="en-US" altLang="ja-JP"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p:txBody>
      </p:sp>
      <p:pic>
        <p:nvPicPr>
          <p:cNvPr id="9" name="図 8">
            <a:extLst>
              <a:ext uri="{FF2B5EF4-FFF2-40B4-BE49-F238E27FC236}">
                <a16:creationId xmlns:a16="http://schemas.microsoft.com/office/drawing/2014/main" id="{A47968A8-89C0-44E7-80EA-575DD2F0AF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 b="98715" l="0" r="99213"/>
                    </a14:imgEffect>
                  </a14:imgLayer>
                </a14:imgProps>
              </a:ext>
            </a:extLst>
          </a:blip>
          <a:srcRect l="6932" t="5060" r="5151"/>
          <a:stretch/>
        </p:blipFill>
        <p:spPr>
          <a:xfrm>
            <a:off x="4234202" y="3736505"/>
            <a:ext cx="1642178" cy="1357941"/>
          </a:xfrm>
          <a:prstGeom prst="rect">
            <a:avLst/>
          </a:prstGeom>
        </p:spPr>
      </p:pic>
      <p:sp>
        <p:nvSpPr>
          <p:cNvPr id="10" name="テキスト ボックス 9"/>
          <p:cNvSpPr txBox="1"/>
          <p:nvPr/>
        </p:nvSpPr>
        <p:spPr>
          <a:xfrm>
            <a:off x="931349" y="1570923"/>
            <a:ext cx="6983877" cy="1323439"/>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②弱くても、長くてゆっくりした</a:t>
            </a:r>
            <a:endParaRPr kumimoji="1" lang="en-US" altLang="ja-JP"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　ゆれを感じたら！</a:t>
            </a:r>
            <a:endParaRPr kumimoji="1" lang="en-US" altLang="ja-JP"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p:txBody>
      </p:sp>
      <p:sp>
        <p:nvSpPr>
          <p:cNvPr id="13" name="テキスト ボックス 12"/>
          <p:cNvSpPr txBox="1"/>
          <p:nvPr/>
        </p:nvSpPr>
        <p:spPr>
          <a:xfrm>
            <a:off x="931349" y="2991318"/>
            <a:ext cx="6983877" cy="830997"/>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③津波</a:t>
            </a:r>
            <a:r>
              <a:rPr kumimoji="1" lang="ja-JP" altLang="en-US" sz="3200" b="1" i="0" u="none" strike="noStrike" kern="1200" cap="none" spc="0" normalizeH="0" baseline="0" noProof="0" dirty="0" err="1" smtClean="0">
                <a:ln>
                  <a:noFill/>
                </a:ln>
                <a:solidFill>
                  <a:srgbClr val="000000"/>
                </a:solidFill>
                <a:effectLst/>
                <a:uLnTx/>
                <a:uFillTx/>
                <a:latin typeface="HG丸ｺﾞｼｯｸM-PRO" pitchFamily="50" charset="-128"/>
                <a:ea typeface="HG丸ｺﾞｼｯｸM-PRO" pitchFamily="50" charset="-128"/>
                <a:cs typeface="+mn-cs"/>
              </a:rPr>
              <a:t>け</a:t>
            </a: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いほう等を聞いたら</a:t>
            </a:r>
            <a:r>
              <a:rPr kumimoji="1" lang="ja-JP" altLang="en-US"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a:t>
            </a:r>
            <a:endParaRPr kumimoji="1" lang="en-US" altLang="ja-JP"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p:txBody>
      </p:sp>
      <p:sp>
        <p:nvSpPr>
          <p:cNvPr id="14"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cs typeface="+mn-cs"/>
              </a:rPr>
              <a:t>津波が来ることがわかる　てがかり</a:t>
            </a:r>
          </a:p>
        </p:txBody>
      </p:sp>
    </p:spTree>
    <p:extLst>
      <p:ext uri="{BB962C8B-B14F-4D97-AF65-F5344CB8AC3E}">
        <p14:creationId xmlns:p14="http://schemas.microsoft.com/office/powerpoint/2010/main" val="2823027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063251" y="5767185"/>
            <a:ext cx="838691" cy="230832"/>
          </a:xfrm>
          <a:prstGeom prst="rect">
            <a:avLst/>
          </a:prstGeom>
          <a:noFill/>
        </p:spPr>
        <p:txBody>
          <a:bodyPr wrap="none" rtlCol="0">
            <a:spAutoFit/>
          </a:bodyPr>
          <a:lstStyle/>
          <a:p>
            <a:pPr fontAlgn="auto">
              <a:spcBef>
                <a:spcPts val="0"/>
              </a:spcBef>
              <a:spcAft>
                <a:spcPts val="0"/>
              </a:spcAft>
            </a:pPr>
            <a:r>
              <a:rPr lang="ja-JP" altLang="en-US" sz="900">
                <a:solidFill>
                  <a:schemeClr val="bg1"/>
                </a:solidFill>
                <a:latin typeface="Calibri"/>
                <a:ea typeface="ＭＳ Ｐゴシック"/>
              </a:rPr>
              <a:t>気象庁　提供</a:t>
            </a:r>
            <a:endParaRPr lang="ja-JP" altLang="en-US" sz="900" dirty="0">
              <a:solidFill>
                <a:schemeClr val="bg1"/>
              </a:solidFill>
              <a:latin typeface="Calibri"/>
              <a:ea typeface="ＭＳ Ｐゴシック"/>
            </a:endParaRPr>
          </a:p>
        </p:txBody>
      </p:sp>
      <p:sp>
        <p:nvSpPr>
          <p:cNvPr id="14"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rPr>
              <a:t>津波クイズ </a:t>
            </a:r>
            <a:r>
              <a:rPr lang="ja-JP" altLang="en-US" sz="3600" dirty="0">
                <a:solidFill>
                  <a:srgbClr val="000000"/>
                </a:solidFill>
                <a:latin typeface="HGP創英角ﾎﾟｯﾌﾟ体" pitchFamily="50" charset="-128"/>
                <a:ea typeface="HGP創英角ﾎﾟｯﾌﾟ体" pitchFamily="50" charset="-128"/>
              </a:rPr>
              <a:t>①</a:t>
            </a:r>
            <a:endPar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endParaRPr>
          </a:p>
        </p:txBody>
      </p:sp>
      <p:sp>
        <p:nvSpPr>
          <p:cNvPr id="12" name="円/楕円 9"/>
          <p:cNvSpPr>
            <a:spLocks noChangeArrowheads="1"/>
          </p:cNvSpPr>
          <p:nvPr/>
        </p:nvSpPr>
        <p:spPr bwMode="auto">
          <a:xfrm>
            <a:off x="1100219" y="3468859"/>
            <a:ext cx="2663825" cy="2665413"/>
          </a:xfrm>
          <a:prstGeom prst="ellipse">
            <a:avLst/>
          </a:prstGeom>
          <a:noFill/>
          <a:ln w="2317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5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eaLnBrk="0" hangingPunct="0">
              <a:spcBef>
                <a:spcPct val="20000"/>
              </a:spcBef>
              <a:buClr>
                <a:schemeClr val="folHlink"/>
              </a:buClr>
              <a:buSzPct val="6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eaLnBrk="0" hangingPunct="0">
              <a:spcBef>
                <a:spcPct val="20000"/>
              </a:spcBef>
              <a:buClr>
                <a:schemeClr val="hlink"/>
              </a:buClr>
              <a:buSzPct val="6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eaLnBrk="0" hangingPunct="0">
              <a:spcBef>
                <a:spcPct val="20000"/>
              </a:spcBef>
              <a:buClr>
                <a:schemeClr val="fo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eaLnBrk="0" hangingPunct="0">
              <a:spcBef>
                <a:spcPct val="20000"/>
              </a:spcBef>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uLnTx/>
              <a:uFillTx/>
              <a:latin typeface="Tahoma" panose="020B0604030504040204" pitchFamily="34" charset="0"/>
              <a:ea typeface="ＭＳ Ｐゴシック" panose="020B0600070205080204" pitchFamily="50" charset="-128"/>
              <a:cs typeface="+mn-cs"/>
            </a:endParaRPr>
          </a:p>
        </p:txBody>
      </p:sp>
      <p:grpSp>
        <p:nvGrpSpPr>
          <p:cNvPr id="13" name="グループ化 12"/>
          <p:cNvGrpSpPr/>
          <p:nvPr/>
        </p:nvGrpSpPr>
        <p:grpSpPr>
          <a:xfrm>
            <a:off x="663758" y="3050079"/>
            <a:ext cx="4056822" cy="3475265"/>
            <a:chOff x="663758" y="3050079"/>
            <a:chExt cx="4056822" cy="3475265"/>
          </a:xfrm>
        </p:grpSpPr>
        <p:sp>
          <p:nvSpPr>
            <p:cNvPr id="16" name="角丸四角形吹き出し 15"/>
            <p:cNvSpPr/>
            <p:nvPr/>
          </p:nvSpPr>
          <p:spPr bwMode="auto">
            <a:xfrm>
              <a:off x="663758" y="3050079"/>
              <a:ext cx="3910524" cy="3475265"/>
            </a:xfrm>
            <a:prstGeom prst="wedgeRoundRectCallout">
              <a:avLst>
                <a:gd name="adj1" fmla="val 63242"/>
                <a:gd name="adj2" fmla="val -17036"/>
                <a:gd name="adj3" fmla="val 16667"/>
              </a:avLst>
            </a:prstGeom>
            <a:solidFill>
              <a:srgbClr val="FFCC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Tahoma" pitchFamily="34" charset="0"/>
                <a:ea typeface="ＭＳ Ｐゴシック" pitchFamily="50" charset="-128"/>
              </a:endParaRPr>
            </a:p>
          </p:txBody>
        </p:sp>
        <p:sp>
          <p:nvSpPr>
            <p:cNvPr id="17" name="Rectangle 2"/>
            <p:cNvSpPr txBox="1">
              <a:spLocks noChangeArrowheads="1"/>
            </p:cNvSpPr>
            <p:nvPr/>
          </p:nvSpPr>
          <p:spPr bwMode="auto">
            <a:xfrm>
              <a:off x="683568" y="3389586"/>
              <a:ext cx="4037012" cy="279717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lang="ja-JP" altLang="en-US" sz="4000" kern="0" dirty="0">
                  <a:solidFill>
                    <a:srgbClr val="000000"/>
                  </a:solidFill>
                  <a:latin typeface="HG丸ｺﾞｼｯｸM-PRO" pitchFamily="50" charset="-128"/>
                  <a:ea typeface="HG丸ｺﾞｼｯｸM-PRO" pitchFamily="50" charset="-128"/>
                </a:rPr>
                <a:t>ふつう</a:t>
              </a:r>
              <a:r>
                <a:rPr kumimoji="1" lang="ja-JP" altLang="en-US"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rPr>
                <a:t>の波より</a:t>
              </a:r>
              <a:endParaRPr kumimoji="1" lang="en-US" altLang="ja-JP" sz="8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rPr>
                <a:t>津波の方が</a:t>
              </a:r>
              <a:endParaRPr lang="en-US" altLang="ja-JP" sz="800" kern="0" dirty="0">
                <a:solidFill>
                  <a:srgbClr val="000000"/>
                </a:solidFill>
                <a:latin typeface="HG丸ｺﾞｼｯｸM-PRO" pitchFamily="50" charset="-128"/>
                <a:ea typeface="HG丸ｺﾞｼｯｸM-PRO" pitchFamily="50" charset="-128"/>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rPr>
                <a:t>力が強い</a:t>
              </a:r>
              <a:endParaRPr kumimoji="1" lang="en-US" altLang="ja-JP"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endParaRPr>
            </a:p>
          </p:txBody>
        </p:sp>
      </p:grpSp>
      <p:sp>
        <p:nvSpPr>
          <p:cNvPr id="18" name="十字形 17"/>
          <p:cNvSpPr>
            <a:spLocks noChangeArrowheads="1"/>
          </p:cNvSpPr>
          <p:nvPr/>
        </p:nvSpPr>
        <p:spPr bwMode="auto">
          <a:xfrm rot="18799842">
            <a:off x="4925414" y="3241753"/>
            <a:ext cx="3243263" cy="3360737"/>
          </a:xfrm>
          <a:prstGeom prst="plus">
            <a:avLst>
              <a:gd name="adj" fmla="val 43074"/>
            </a:avLst>
          </a:prstGeom>
          <a:solidFill>
            <a:srgbClr val="FF0000"/>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lvl1pPr eaLnBrk="0" hangingPunct="0">
              <a:spcBef>
                <a:spcPct val="20000"/>
              </a:spcBef>
              <a:buClr>
                <a:schemeClr val="hlink"/>
              </a:buClr>
              <a:buSzPct val="65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eaLnBrk="0" hangingPunct="0">
              <a:spcBef>
                <a:spcPct val="20000"/>
              </a:spcBef>
              <a:buClr>
                <a:schemeClr val="folHlink"/>
              </a:buClr>
              <a:buSzPct val="6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eaLnBrk="0" hangingPunct="0">
              <a:spcBef>
                <a:spcPct val="20000"/>
              </a:spcBef>
              <a:buClr>
                <a:schemeClr val="hlink"/>
              </a:buClr>
              <a:buSzPct val="6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eaLnBrk="0" hangingPunct="0">
              <a:spcBef>
                <a:spcPct val="20000"/>
              </a:spcBef>
              <a:buClr>
                <a:schemeClr val="fo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eaLnBrk="0" hangingPunct="0">
              <a:spcBef>
                <a:spcPct val="20000"/>
              </a:spcBef>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uLnTx/>
              <a:uFillTx/>
              <a:latin typeface="Tahoma" panose="020B0604030504040204" pitchFamily="34" charset="0"/>
              <a:ea typeface="ＭＳ Ｐゴシック" panose="020B0600070205080204" pitchFamily="50" charset="-128"/>
              <a:cs typeface="+mn-cs"/>
            </a:endParaRPr>
          </a:p>
        </p:txBody>
      </p:sp>
      <p:sp>
        <p:nvSpPr>
          <p:cNvPr id="19" name="Rectangle 2"/>
          <p:cNvSpPr txBox="1">
            <a:spLocks noChangeArrowheads="1"/>
          </p:cNvSpPr>
          <p:nvPr/>
        </p:nvSpPr>
        <p:spPr bwMode="auto">
          <a:xfrm>
            <a:off x="-27295" y="1007690"/>
            <a:ext cx="9144000" cy="177323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cs typeface="+mn-cs"/>
              </a:rPr>
              <a:t>〇</a:t>
            </a:r>
            <a:r>
              <a:rPr kumimoji="1" lang="en-US" altLang="ja-JP" sz="44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cs typeface="+mn-cs"/>
              </a:rPr>
              <a:t>×</a:t>
            </a:r>
            <a:r>
              <a:rPr kumimoji="1" lang="ja-JP" altLang="en-US" sz="44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cs typeface="+mn-cs"/>
              </a:rPr>
              <a:t>クイズ：津波は、ふつうの</a:t>
            </a:r>
            <a:r>
              <a:rPr lang="ja-JP" altLang="en-US" sz="4400" kern="0">
                <a:solidFill>
                  <a:srgbClr val="000000"/>
                </a:solidFill>
                <a:latin typeface="HG丸ｺﾞｼｯｸM-PRO" pitchFamily="50" charset="-128"/>
                <a:ea typeface="HG丸ｺﾞｼｯｸM-PRO" pitchFamily="50" charset="-128"/>
              </a:rPr>
              <a:t>波</a:t>
            </a:r>
            <a:r>
              <a:rPr lang="ja-JP" altLang="en-US" sz="4400" kern="0" dirty="0">
                <a:solidFill>
                  <a:srgbClr val="000000"/>
                </a:solidFill>
                <a:latin typeface="HG丸ｺﾞｼｯｸM-PRO" pitchFamily="50" charset="-128"/>
                <a:ea typeface="HG丸ｺﾞｼｯｸM-PRO" pitchFamily="50" charset="-128"/>
              </a:rPr>
              <a:t>と同じ</a:t>
            </a:r>
            <a:r>
              <a:rPr lang="ja-JP" altLang="en-US" sz="4400" kern="0">
                <a:solidFill>
                  <a:srgbClr val="000000"/>
                </a:solidFill>
                <a:latin typeface="HG丸ｺﾞｼｯｸM-PRO" pitchFamily="50" charset="-128"/>
                <a:ea typeface="HG丸ｺﾞｼｯｸM-PRO" pitchFamily="50" charset="-128"/>
              </a:rPr>
              <a:t>くらいの力</a:t>
            </a:r>
            <a:endParaRPr kumimoji="1" lang="en-US" altLang="ja-JP" sz="44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cs typeface="+mn-cs"/>
            </a:endParaRPr>
          </a:p>
        </p:txBody>
      </p:sp>
    </p:spTree>
    <p:extLst>
      <p:ext uri="{BB962C8B-B14F-4D97-AF65-F5344CB8AC3E}">
        <p14:creationId xmlns:p14="http://schemas.microsoft.com/office/powerpoint/2010/main" val="38397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本庁_140602_津波と波浪の違い">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34814"/>
            <a:ext cx="9144000" cy="5143500"/>
          </a:xfrm>
          <a:prstGeom prst="rect">
            <a:avLst/>
          </a:prstGeom>
        </p:spPr>
      </p:pic>
      <p:sp>
        <p:nvSpPr>
          <p:cNvPr id="6" name="テキスト ボックス 5"/>
          <p:cNvSpPr txBox="1"/>
          <p:nvPr/>
        </p:nvSpPr>
        <p:spPr>
          <a:xfrm>
            <a:off x="8063251" y="5767185"/>
            <a:ext cx="838691" cy="230832"/>
          </a:xfrm>
          <a:prstGeom prst="rect">
            <a:avLst/>
          </a:prstGeom>
          <a:noFill/>
        </p:spPr>
        <p:txBody>
          <a:bodyPr wrap="none" rtlCol="0">
            <a:spAutoFit/>
          </a:bodyPr>
          <a:lstStyle/>
          <a:p>
            <a:pPr fontAlgn="auto">
              <a:spcBef>
                <a:spcPts val="0"/>
              </a:spcBef>
              <a:spcAft>
                <a:spcPts val="0"/>
              </a:spcAft>
            </a:pPr>
            <a:r>
              <a:rPr lang="ja-JP" altLang="en-US" sz="900">
                <a:solidFill>
                  <a:schemeClr val="bg1"/>
                </a:solidFill>
                <a:latin typeface="Calibri"/>
                <a:ea typeface="ＭＳ Ｐゴシック"/>
              </a:rPr>
              <a:t>気象庁　提供</a:t>
            </a:r>
            <a:endParaRPr lang="ja-JP" altLang="en-US" sz="900" dirty="0">
              <a:solidFill>
                <a:schemeClr val="bg1"/>
              </a:solidFill>
              <a:latin typeface="Calibri"/>
              <a:ea typeface="ＭＳ Ｐゴシック"/>
            </a:endParaRPr>
          </a:p>
        </p:txBody>
      </p:sp>
      <p:sp>
        <p:nvSpPr>
          <p:cNvPr id="14"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rPr>
              <a:t>津波クイズ </a:t>
            </a:r>
            <a:r>
              <a:rPr lang="ja-JP" altLang="en-US" sz="3600" dirty="0">
                <a:solidFill>
                  <a:srgbClr val="000000"/>
                </a:solidFill>
                <a:latin typeface="HGP創英角ﾎﾟｯﾌﾟ体" pitchFamily="50" charset="-128"/>
                <a:ea typeface="HGP創英角ﾎﾟｯﾌﾟ体" pitchFamily="50" charset="-128"/>
              </a:rPr>
              <a:t>①</a:t>
            </a:r>
            <a:endPar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1010035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正方形/長方形 128"/>
          <p:cNvSpPr>
            <a:spLocks noChangeArrowheads="1"/>
          </p:cNvSpPr>
          <p:nvPr/>
        </p:nvSpPr>
        <p:spPr bwMode="auto">
          <a:xfrm>
            <a:off x="1044277" y="3924969"/>
            <a:ext cx="6696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b="1" dirty="0">
                <a:solidFill>
                  <a:prstClr val="black"/>
                </a:solidFill>
                <a:latin typeface="HG丸ｺﾞｼｯｸM-PRO" pitchFamily="50" charset="-128"/>
                <a:ea typeface="HG丸ｺﾞｼｯｸM-PRO" pitchFamily="50" charset="-128"/>
              </a:rPr>
              <a:t>②ふんばれば、立っていられる</a:t>
            </a:r>
            <a:endParaRPr lang="en-US" altLang="ja-JP" sz="3600" b="1" dirty="0">
              <a:solidFill>
                <a:prstClr val="black"/>
              </a:solidFill>
              <a:latin typeface="HG丸ｺﾞｼｯｸM-PRO" pitchFamily="50" charset="-128"/>
              <a:ea typeface="HG丸ｺﾞｼｯｸM-PRO" pitchFamily="50" charset="-128"/>
            </a:endParaRPr>
          </a:p>
        </p:txBody>
      </p:sp>
      <p:sp>
        <p:nvSpPr>
          <p:cNvPr id="146" name="正方形/長方形 145"/>
          <p:cNvSpPr>
            <a:spLocks noChangeArrowheads="1"/>
          </p:cNvSpPr>
          <p:nvPr/>
        </p:nvSpPr>
        <p:spPr bwMode="auto">
          <a:xfrm>
            <a:off x="1044277" y="2988344"/>
            <a:ext cx="6696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b="1" dirty="0">
                <a:solidFill>
                  <a:prstClr val="black"/>
                </a:solidFill>
                <a:latin typeface="HG丸ｺﾞｼｯｸM-PRO" pitchFamily="50" charset="-128"/>
                <a:ea typeface="HG丸ｺﾞｼｯｸM-PRO" pitchFamily="50" charset="-128"/>
              </a:rPr>
              <a:t>①よゆうで、立っていられる</a:t>
            </a:r>
            <a:endParaRPr lang="en-US" altLang="ja-JP" sz="3600" b="1" dirty="0">
              <a:solidFill>
                <a:prstClr val="black"/>
              </a:solidFill>
              <a:latin typeface="HG丸ｺﾞｼｯｸM-PRO" pitchFamily="50" charset="-128"/>
              <a:ea typeface="HG丸ｺﾞｼｯｸM-PRO" pitchFamily="50" charset="-128"/>
            </a:endParaRPr>
          </a:p>
        </p:txBody>
      </p:sp>
      <p:sp>
        <p:nvSpPr>
          <p:cNvPr id="7" name="正方形/長方形 6"/>
          <p:cNvSpPr>
            <a:spLocks noChangeArrowheads="1"/>
          </p:cNvSpPr>
          <p:nvPr/>
        </p:nvSpPr>
        <p:spPr bwMode="auto">
          <a:xfrm>
            <a:off x="1044277" y="4871119"/>
            <a:ext cx="6696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b="1">
                <a:solidFill>
                  <a:prstClr val="black"/>
                </a:solidFill>
                <a:latin typeface="HG丸ｺﾞｼｯｸM-PRO" pitchFamily="50" charset="-128"/>
                <a:ea typeface="HG丸ｺﾞｼｯｸM-PRO" pitchFamily="50" charset="-128"/>
              </a:rPr>
              <a:t>③ぜったい、立っていられない</a:t>
            </a:r>
            <a:endParaRPr lang="en-US" altLang="ja-JP" sz="3600" b="1">
              <a:solidFill>
                <a:prstClr val="black"/>
              </a:solidFill>
              <a:latin typeface="HG丸ｺﾞｼｯｸM-PRO" pitchFamily="50" charset="-128"/>
              <a:ea typeface="HG丸ｺﾞｼｯｸM-PRO" pitchFamily="50" charset="-128"/>
            </a:endParaRPr>
          </a:p>
        </p:txBody>
      </p:sp>
      <p:sp>
        <p:nvSpPr>
          <p:cNvPr id="12" name="正方形/長方形 11"/>
          <p:cNvSpPr>
            <a:spLocks noChangeArrowheads="1"/>
          </p:cNvSpPr>
          <p:nvPr/>
        </p:nvSpPr>
        <p:spPr bwMode="auto">
          <a:xfrm>
            <a:off x="1079773" y="1283806"/>
            <a:ext cx="62285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b="1" dirty="0">
                <a:solidFill>
                  <a:prstClr val="black"/>
                </a:solidFill>
                <a:latin typeface="HG丸ｺﾞｼｯｸM-PRO" pitchFamily="50" charset="-128"/>
                <a:ea typeface="HG丸ｺﾞｼｯｸM-PRO" pitchFamily="50" charset="-128"/>
              </a:rPr>
              <a:t>ひざくらいの高さの津波、</a:t>
            </a:r>
            <a:endParaRPr lang="en-US" altLang="ja-JP" sz="3600" b="1" dirty="0">
              <a:solidFill>
                <a:prstClr val="black"/>
              </a:solidFill>
              <a:latin typeface="HG丸ｺﾞｼｯｸM-PRO" pitchFamily="50" charset="-128"/>
              <a:ea typeface="HG丸ｺﾞｼｯｸM-PRO" pitchFamily="50" charset="-128"/>
            </a:endParaRPr>
          </a:p>
          <a:p>
            <a:pPr eaLnBrk="1" hangingPunct="1">
              <a:spcBef>
                <a:spcPct val="0"/>
              </a:spcBef>
              <a:buFontTx/>
              <a:buNone/>
            </a:pPr>
            <a:r>
              <a:rPr lang="ja-JP" altLang="en-US" sz="3600" b="1" dirty="0" smtClean="0">
                <a:solidFill>
                  <a:prstClr val="black"/>
                </a:solidFill>
                <a:latin typeface="HG丸ｺﾞｼｯｸM-PRO" pitchFamily="50" charset="-128"/>
                <a:ea typeface="HG丸ｺﾞｼｯｸM-PRO" pitchFamily="50" charset="-128"/>
              </a:rPr>
              <a:t>　　　立って</a:t>
            </a:r>
            <a:r>
              <a:rPr lang="ja-JP" altLang="en-US" sz="3600" b="1" dirty="0">
                <a:solidFill>
                  <a:prstClr val="black"/>
                </a:solidFill>
                <a:latin typeface="HG丸ｺﾞｼｯｸM-PRO" pitchFamily="50" charset="-128"/>
                <a:ea typeface="HG丸ｺﾞｼｯｸM-PRO" pitchFamily="50" charset="-128"/>
              </a:rPr>
              <a:t>いられるかな？</a:t>
            </a:r>
            <a:endParaRPr lang="en-US" altLang="ja-JP" sz="3600" b="1" dirty="0">
              <a:solidFill>
                <a:prstClr val="black"/>
              </a:solidFill>
              <a:latin typeface="HG丸ｺﾞｼｯｸM-PRO" pitchFamily="50" charset="-128"/>
              <a:ea typeface="HG丸ｺﾞｼｯｸM-PRO" pitchFamily="50" charset="-128"/>
            </a:endParaRPr>
          </a:p>
        </p:txBody>
      </p:sp>
      <p:sp>
        <p:nvSpPr>
          <p:cNvPr id="13"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cs typeface="+mn-cs"/>
              </a:rPr>
              <a:t>津波クイズ </a:t>
            </a:r>
            <a:r>
              <a:rPr kumimoji="1" lang="ja-JP" altLang="en-US" sz="3600" b="0" i="0" u="none" strike="noStrike" kern="1200" cap="none" spc="0" normalizeH="0" baseline="0" noProof="0" dirty="0" smtClean="0">
                <a:ln>
                  <a:noFill/>
                </a:ln>
                <a:solidFill>
                  <a:srgbClr val="000000"/>
                </a:solidFill>
                <a:effectLst/>
                <a:uLnTx/>
                <a:uFillTx/>
                <a:latin typeface="HGP創英角ﾎﾟｯﾌﾟ体" pitchFamily="50" charset="-128"/>
                <a:ea typeface="HGP創英角ﾎﾟｯﾌﾟ体" pitchFamily="50" charset="-128"/>
                <a:cs typeface="+mn-cs"/>
              </a:rPr>
              <a:t>②</a:t>
            </a:r>
            <a:endPar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cs typeface="+mn-cs"/>
            </a:endParaRPr>
          </a:p>
        </p:txBody>
      </p:sp>
      <p:sp>
        <p:nvSpPr>
          <p:cNvPr id="2" name="楕円 1"/>
          <p:cNvSpPr/>
          <p:nvPr/>
        </p:nvSpPr>
        <p:spPr>
          <a:xfrm>
            <a:off x="431874" y="4721100"/>
            <a:ext cx="7920880" cy="946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1710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円/楕円 10"/>
          <p:cNvSpPr>
            <a:spLocks noChangeArrowheads="1"/>
          </p:cNvSpPr>
          <p:nvPr/>
        </p:nvSpPr>
        <p:spPr bwMode="auto">
          <a:xfrm>
            <a:off x="1195276" y="3528844"/>
            <a:ext cx="2663825" cy="2665413"/>
          </a:xfrm>
          <a:prstGeom prst="ellipse">
            <a:avLst/>
          </a:prstGeom>
          <a:noFill/>
          <a:ln w="2317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5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eaLnBrk="0" hangingPunct="0">
              <a:spcBef>
                <a:spcPct val="20000"/>
              </a:spcBef>
              <a:buClr>
                <a:schemeClr val="folHlink"/>
              </a:buClr>
              <a:buSzPct val="6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eaLnBrk="0" hangingPunct="0">
              <a:spcBef>
                <a:spcPct val="20000"/>
              </a:spcBef>
              <a:buClr>
                <a:schemeClr val="hlink"/>
              </a:buClr>
              <a:buSzPct val="6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eaLnBrk="0" hangingPunct="0">
              <a:spcBef>
                <a:spcPct val="20000"/>
              </a:spcBef>
              <a:buClr>
                <a:schemeClr val="fo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eaLnBrk="0" hangingPunct="0">
              <a:spcBef>
                <a:spcPct val="20000"/>
              </a:spcBef>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uLnTx/>
              <a:uFillTx/>
              <a:latin typeface="Tahoma" panose="020B0604030504040204" pitchFamily="34" charset="0"/>
              <a:ea typeface="ＭＳ Ｐゴシック" panose="020B0600070205080204" pitchFamily="50" charset="-128"/>
              <a:cs typeface="+mn-cs"/>
            </a:endParaRPr>
          </a:p>
        </p:txBody>
      </p:sp>
      <p:sp>
        <p:nvSpPr>
          <p:cNvPr id="16" name="Rectangle 2"/>
          <p:cNvSpPr txBox="1">
            <a:spLocks noChangeArrowheads="1"/>
          </p:cNvSpPr>
          <p:nvPr/>
        </p:nvSpPr>
        <p:spPr bwMode="auto">
          <a:xfrm>
            <a:off x="827583" y="3368289"/>
            <a:ext cx="3918539" cy="2970879"/>
          </a:xfrm>
          <a:prstGeom prst="rect">
            <a:avLst/>
          </a:prstGeom>
          <a:solidFill>
            <a:schemeClr val="bg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4400" kern="0" dirty="0" smtClean="0">
                <a:solidFill>
                  <a:srgbClr val="000000"/>
                </a:solidFill>
                <a:latin typeface="HG丸ｺﾞｼｯｸM-PRO" pitchFamily="50" charset="-128"/>
                <a:ea typeface="HG丸ｺﾞｼｯｸM-PRO" pitchFamily="50" charset="-128"/>
              </a:rPr>
              <a:t>津波</a:t>
            </a:r>
            <a:r>
              <a:rPr lang="ja-JP" altLang="en-US" sz="4400" kern="0" dirty="0" err="1" smtClean="0">
                <a:solidFill>
                  <a:srgbClr val="000000"/>
                </a:solidFill>
                <a:latin typeface="HG丸ｺﾞｼｯｸM-PRO" pitchFamily="50" charset="-128"/>
                <a:ea typeface="HG丸ｺﾞｼｯｸM-PRO" pitchFamily="50" charset="-128"/>
              </a:rPr>
              <a:t>け</a:t>
            </a:r>
            <a:r>
              <a:rPr lang="ja-JP" altLang="en-US" sz="4400" kern="0" dirty="0" smtClean="0">
                <a:solidFill>
                  <a:srgbClr val="000000"/>
                </a:solidFill>
                <a:latin typeface="HG丸ｺﾞｼｯｸM-PRO" pitchFamily="50" charset="-128"/>
                <a:ea typeface="HG丸ｺﾞｼｯｸM-PRO" pitchFamily="50" charset="-128"/>
              </a:rPr>
              <a:t>いほう等がかいじょされるまで</a:t>
            </a:r>
            <a:r>
              <a:rPr kumimoji="1" lang="ja-JP" altLang="en-US" sz="4400" b="0" i="0" u="none" strike="noStrike" kern="0" cap="none" spc="0" normalizeH="0" baseline="0" noProof="0" dirty="0" smtClean="0">
                <a:ln>
                  <a:noFill/>
                </a:ln>
                <a:solidFill>
                  <a:srgbClr val="000000"/>
                </a:solidFill>
                <a:uLnTx/>
                <a:uFillTx/>
                <a:latin typeface="HG丸ｺﾞｼｯｸM-PRO" pitchFamily="50" charset="-128"/>
                <a:ea typeface="HG丸ｺﾞｼｯｸM-PRO" pitchFamily="50" charset="-128"/>
                <a:cs typeface="+mn-cs"/>
              </a:rPr>
              <a:t>は</a:t>
            </a:r>
            <a:endParaRPr kumimoji="1" lang="en-US" altLang="ja-JP" sz="44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cs typeface="+mn-cs"/>
              </a:rPr>
              <a:t>もどらない</a:t>
            </a:r>
            <a:endParaRPr kumimoji="1" lang="en-US" altLang="ja-JP" sz="44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cs typeface="+mn-cs"/>
            </a:endParaRPr>
          </a:p>
        </p:txBody>
      </p:sp>
      <p:sp>
        <p:nvSpPr>
          <p:cNvPr id="11" name="十字形 10"/>
          <p:cNvSpPr>
            <a:spLocks noChangeArrowheads="1"/>
          </p:cNvSpPr>
          <p:nvPr/>
        </p:nvSpPr>
        <p:spPr bwMode="auto">
          <a:xfrm rot="18799842">
            <a:off x="5281688" y="3401309"/>
            <a:ext cx="3206102" cy="3187316"/>
          </a:xfrm>
          <a:prstGeom prst="plus">
            <a:avLst>
              <a:gd name="adj" fmla="val 43074"/>
            </a:avLst>
          </a:prstGeom>
          <a:solidFill>
            <a:srgbClr val="FF0000"/>
          </a:solidFill>
          <a:ln>
            <a:noFill/>
          </a:ln>
          <a:extLst>
            <a:ext uri="{91240B29-F687-4F45-9708-019B960494DF}">
              <a14:hiddenLine xmlns:a14="http://schemas.microsoft.com/office/drawing/2010/main" w="28575" algn="ctr">
                <a:solidFill>
                  <a:srgbClr val="000000"/>
                </a:solidFill>
                <a:round/>
                <a:headEnd/>
                <a:tailEnd/>
              </a14:hiddenLine>
            </a:ext>
          </a:extLst>
        </p:spPr>
        <p:txBody>
          <a:bodyPr wrap="square">
            <a:spAutoFit/>
          </a:bodyPr>
          <a:lstStyle>
            <a:lvl1pPr eaLnBrk="0" hangingPunct="0">
              <a:spcBef>
                <a:spcPct val="20000"/>
              </a:spcBef>
              <a:buClr>
                <a:schemeClr val="hlink"/>
              </a:buClr>
              <a:buSzPct val="65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eaLnBrk="0" hangingPunct="0">
              <a:spcBef>
                <a:spcPct val="20000"/>
              </a:spcBef>
              <a:buClr>
                <a:schemeClr val="folHlink"/>
              </a:buClr>
              <a:buSzPct val="6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eaLnBrk="0" hangingPunct="0">
              <a:spcBef>
                <a:spcPct val="20000"/>
              </a:spcBef>
              <a:buClr>
                <a:schemeClr val="hlink"/>
              </a:buClr>
              <a:buSzPct val="6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eaLnBrk="0" hangingPunct="0">
              <a:spcBef>
                <a:spcPct val="20000"/>
              </a:spcBef>
              <a:buClr>
                <a:schemeClr val="fo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eaLnBrk="0" hangingPunct="0">
              <a:spcBef>
                <a:spcPct val="20000"/>
              </a:spcBef>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uLnTx/>
              <a:uFillTx/>
              <a:latin typeface="Tahoma" panose="020B0604030504040204" pitchFamily="34" charset="0"/>
              <a:ea typeface="ＭＳ Ｐゴシック" panose="020B0600070205080204" pitchFamily="50" charset="-128"/>
              <a:cs typeface="+mn-cs"/>
            </a:endParaRPr>
          </a:p>
        </p:txBody>
      </p:sp>
      <p:sp>
        <p:nvSpPr>
          <p:cNvPr id="2" name="テキスト ボックス 1"/>
          <p:cNvSpPr txBox="1"/>
          <p:nvPr/>
        </p:nvSpPr>
        <p:spPr>
          <a:xfrm>
            <a:off x="971601" y="3368289"/>
            <a:ext cx="3653876" cy="3197009"/>
          </a:xfrm>
          <a:prstGeom prst="rect">
            <a:avLst/>
          </a:prstGeom>
          <a:solidFill>
            <a:schemeClr val="tx1"/>
          </a:solidFill>
        </p:spPr>
        <p:txBody>
          <a:bodyPr wrap="square" rtlCol="0">
            <a:noAutofit/>
          </a:bodyPr>
          <a:lstStyle/>
          <a:p>
            <a:pPr algn="ctr"/>
            <a:endParaRPr lang="en-US" altLang="ja-JP" sz="4000" dirty="0">
              <a:solidFill>
                <a:schemeClr val="bg1">
                  <a:lumMod val="50000"/>
                </a:schemeClr>
              </a:solidFill>
            </a:endParaRPr>
          </a:p>
          <a:p>
            <a:pPr algn="ctr"/>
            <a:r>
              <a:rPr kumimoji="1" lang="en-US" altLang="ja-JP" sz="4000" dirty="0">
                <a:solidFill>
                  <a:schemeClr val="bg1">
                    <a:lumMod val="50000"/>
                  </a:schemeClr>
                </a:solidFill>
              </a:rPr>
              <a:t>14</a:t>
            </a:r>
            <a:r>
              <a:rPr kumimoji="1" lang="ja-JP" altLang="en-US" sz="4000" dirty="0">
                <a:solidFill>
                  <a:schemeClr val="bg1">
                    <a:lumMod val="50000"/>
                  </a:schemeClr>
                </a:solidFill>
              </a:rPr>
              <a:t>時</a:t>
            </a:r>
            <a:r>
              <a:rPr kumimoji="1" lang="en-US" altLang="ja-JP" sz="4000" dirty="0">
                <a:solidFill>
                  <a:schemeClr val="bg1">
                    <a:lumMod val="50000"/>
                  </a:schemeClr>
                </a:solidFill>
              </a:rPr>
              <a:t>46</a:t>
            </a:r>
            <a:r>
              <a:rPr kumimoji="1" lang="ja-JP" altLang="en-US" sz="4000" dirty="0">
                <a:solidFill>
                  <a:schemeClr val="bg1">
                    <a:lumMod val="50000"/>
                  </a:schemeClr>
                </a:solidFill>
              </a:rPr>
              <a:t>分に</a:t>
            </a:r>
            <a:endParaRPr kumimoji="1" lang="en-US" altLang="ja-JP" sz="4000" dirty="0">
              <a:solidFill>
                <a:schemeClr val="bg1">
                  <a:lumMod val="50000"/>
                </a:schemeClr>
              </a:solidFill>
            </a:endParaRPr>
          </a:p>
          <a:p>
            <a:pPr algn="ctr"/>
            <a:endParaRPr kumimoji="1" lang="en-US" altLang="ja-JP" sz="4000" dirty="0">
              <a:solidFill>
                <a:schemeClr val="bg1">
                  <a:lumMod val="50000"/>
                </a:schemeClr>
              </a:solidFill>
            </a:endParaRPr>
          </a:p>
          <a:p>
            <a:pPr algn="ctr"/>
            <a:r>
              <a:rPr kumimoji="1" lang="ja-JP" altLang="en-US" sz="4000" dirty="0">
                <a:solidFill>
                  <a:schemeClr val="bg1">
                    <a:lumMod val="50000"/>
                  </a:schemeClr>
                </a:solidFill>
              </a:rPr>
              <a:t>地震発生</a:t>
            </a:r>
          </a:p>
        </p:txBody>
      </p:sp>
      <p:sp>
        <p:nvSpPr>
          <p:cNvPr id="14"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cs typeface="+mn-cs"/>
              </a:rPr>
              <a:t>津波クイズ </a:t>
            </a:r>
            <a:r>
              <a:rPr kumimoji="1" lang="ja-JP" altLang="en-US" sz="3600" b="0" i="0" u="none" strike="noStrike" kern="1200" cap="none" spc="0" normalizeH="0" baseline="0" noProof="0" dirty="0" smtClean="0">
                <a:ln>
                  <a:noFill/>
                </a:ln>
                <a:solidFill>
                  <a:srgbClr val="000000"/>
                </a:solidFill>
                <a:effectLst/>
                <a:uLnTx/>
                <a:uFillTx/>
                <a:latin typeface="HGP創英角ﾎﾟｯﾌﾟ体" pitchFamily="50" charset="-128"/>
                <a:ea typeface="HGP創英角ﾎﾟｯﾌﾟ体" pitchFamily="50" charset="-128"/>
                <a:cs typeface="+mn-cs"/>
              </a:rPr>
              <a:t>③</a:t>
            </a:r>
            <a:endPar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cs typeface="+mn-cs"/>
            </a:endParaRPr>
          </a:p>
        </p:txBody>
      </p:sp>
      <p:pic>
        <p:nvPicPr>
          <p:cNvPr id="3" name="図 2"/>
          <p:cNvPicPr>
            <a:picLocks noChangeAspect="1"/>
          </p:cNvPicPr>
          <p:nvPr/>
        </p:nvPicPr>
        <p:blipFill rotWithShape="1">
          <a:blip r:embed="rId3"/>
          <a:srcRect l="1527"/>
          <a:stretch/>
        </p:blipFill>
        <p:spPr>
          <a:xfrm>
            <a:off x="89769" y="2875605"/>
            <a:ext cx="4643510" cy="3730839"/>
          </a:xfrm>
          <a:prstGeom prst="rect">
            <a:avLst/>
          </a:prstGeom>
        </p:spPr>
      </p:pic>
      <p:sp>
        <p:nvSpPr>
          <p:cNvPr id="19" name="Rectangle 2"/>
          <p:cNvSpPr txBox="1">
            <a:spLocks noChangeArrowheads="1"/>
          </p:cNvSpPr>
          <p:nvPr/>
        </p:nvSpPr>
        <p:spPr bwMode="auto">
          <a:xfrm>
            <a:off x="4625478" y="3759380"/>
            <a:ext cx="4578414" cy="2342540"/>
          </a:xfrm>
          <a:prstGeom prst="rect">
            <a:avLst/>
          </a:prstGeom>
          <a:noFill/>
          <a:ln w="9525">
            <a:noFill/>
            <a:miter lim="800000"/>
            <a:headEnd/>
            <a:tailEnd/>
          </a:ln>
          <a:effectLst/>
        </p:spPr>
        <p:txBody>
          <a:bodyPr anchor="ctr"/>
          <a:lstStyle/>
          <a:p>
            <a:pPr marL="0" marR="0" lvl="0" indent="0" defTabSz="914400" rtl="0" eaLnBrk="1" fontAlgn="base" latinLnBrk="0" hangingPunct="1">
              <a:lnSpc>
                <a:spcPct val="150000"/>
              </a:lnSpc>
              <a:spcBef>
                <a:spcPct val="0"/>
              </a:spcBef>
              <a:spcAft>
                <a:spcPct val="0"/>
              </a:spcAft>
              <a:buClrTx/>
              <a:buSzTx/>
              <a:buFontTx/>
              <a:buNone/>
              <a:tabLst/>
              <a:defRPr/>
            </a:pPr>
            <a:r>
              <a:rPr kumimoji="1" lang="en-US" altLang="ja-JP" sz="2400" b="1" i="0" u="none" strike="noStrike" kern="0" cap="none" spc="0" normalizeH="0" baseline="0" noProof="0" dirty="0" smtClean="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rPr>
              <a:t>15</a:t>
            </a:r>
            <a:r>
              <a:rPr kumimoji="1" lang="ja-JP" altLang="en-US" sz="2400" b="1" i="0" u="none" strike="noStrike" kern="0" cap="none" spc="0" normalizeH="0" baseline="0" noProof="0" dirty="0" smtClean="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rPr>
              <a:t>時</a:t>
            </a:r>
            <a:r>
              <a:rPr kumimoji="1" lang="en-US" altLang="ja-JP" sz="2400" b="1" i="0" u="none" strike="noStrike" kern="0" cap="none" spc="0" normalizeH="0" baseline="0" noProof="0" dirty="0" smtClean="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rPr>
              <a:t>13</a:t>
            </a:r>
            <a:r>
              <a:rPr kumimoji="1" lang="ja-JP" altLang="en-US" sz="2400" b="1" i="0" u="none" strike="noStrike" kern="0" cap="none" spc="0" normalizeH="0" baseline="0" noProof="0" dirty="0" smtClean="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rPr>
              <a:t>分　津波におそわれる</a:t>
            </a:r>
            <a:endParaRPr kumimoji="1" lang="en-US" altLang="ja-JP" sz="2400" b="1" i="0" u="none" strike="noStrike" kern="0" cap="none" spc="0" normalizeH="0" baseline="0" noProof="0" dirty="0" smtClean="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endParaRPr>
          </a:p>
          <a:p>
            <a:pPr marL="0" marR="0" lvl="0" indent="0" defTabSz="914400" rtl="0" eaLnBrk="1" fontAlgn="base" latinLnBrk="0" hangingPunct="1">
              <a:lnSpc>
                <a:spcPct val="150000"/>
              </a:lnSpc>
              <a:spcBef>
                <a:spcPct val="0"/>
              </a:spcBef>
              <a:spcAft>
                <a:spcPct val="0"/>
              </a:spcAft>
              <a:buClrTx/>
              <a:buSzTx/>
              <a:buFontTx/>
              <a:buNone/>
              <a:tabLst/>
              <a:defRPr/>
            </a:pPr>
            <a:r>
              <a:rPr lang="en-US" altLang="ja-JP" sz="2400" b="1" kern="0" dirty="0" smtClean="0">
                <a:solidFill>
                  <a:srgbClr val="000000"/>
                </a:solidFill>
                <a:effectLst>
                  <a:glow rad="177800">
                    <a:schemeClr val="bg1">
                      <a:alpha val="60000"/>
                    </a:schemeClr>
                  </a:glow>
                </a:effectLst>
                <a:latin typeface="HG丸ｺﾞｼｯｸM-PRO" pitchFamily="50" charset="-128"/>
                <a:ea typeface="HG丸ｺﾞｼｯｸM-PRO" pitchFamily="50" charset="-128"/>
              </a:rPr>
              <a:t>16</a:t>
            </a:r>
            <a:r>
              <a:rPr lang="ja-JP" altLang="en-US" sz="2400" b="1" kern="0" dirty="0" smtClean="0">
                <a:solidFill>
                  <a:srgbClr val="000000"/>
                </a:solidFill>
                <a:effectLst>
                  <a:glow rad="177800">
                    <a:schemeClr val="bg1">
                      <a:alpha val="60000"/>
                    </a:schemeClr>
                  </a:glow>
                </a:effectLst>
                <a:latin typeface="HG丸ｺﾞｼｯｸM-PRO" pitchFamily="50" charset="-128"/>
                <a:ea typeface="HG丸ｺﾞｼｯｸM-PRO" pitchFamily="50" charset="-128"/>
              </a:rPr>
              <a:t>時</a:t>
            </a:r>
            <a:r>
              <a:rPr lang="en-US" altLang="ja-JP" sz="2400" b="1" kern="0" dirty="0" smtClean="0">
                <a:solidFill>
                  <a:srgbClr val="000000"/>
                </a:solidFill>
                <a:effectLst>
                  <a:glow rad="177800">
                    <a:schemeClr val="bg1">
                      <a:alpha val="60000"/>
                    </a:schemeClr>
                  </a:glow>
                </a:effectLst>
                <a:latin typeface="HG丸ｺﾞｼｯｸM-PRO" pitchFamily="50" charset="-128"/>
                <a:ea typeface="HG丸ｺﾞｼｯｸM-PRO" pitchFamily="50" charset="-128"/>
              </a:rPr>
              <a:t>32</a:t>
            </a:r>
            <a:r>
              <a:rPr lang="ja-JP" altLang="en-US" sz="2400" b="1" kern="0" dirty="0" smtClean="0">
                <a:solidFill>
                  <a:srgbClr val="000000"/>
                </a:solidFill>
                <a:effectLst>
                  <a:glow rad="177800">
                    <a:schemeClr val="bg1">
                      <a:alpha val="60000"/>
                    </a:schemeClr>
                  </a:glow>
                </a:effectLst>
                <a:latin typeface="HG丸ｺﾞｼｯｸM-PRO" pitchFamily="50" charset="-128"/>
                <a:ea typeface="HG丸ｺﾞｼｯｸM-PRO" pitchFamily="50" charset="-128"/>
              </a:rPr>
              <a:t>分　</a:t>
            </a:r>
            <a:r>
              <a:rPr lang="ja-JP" altLang="en-US" sz="2400" b="1" kern="0" dirty="0" err="1" smtClean="0">
                <a:solidFill>
                  <a:srgbClr val="000000"/>
                </a:solidFill>
                <a:effectLst>
                  <a:glow rad="177800">
                    <a:schemeClr val="bg1">
                      <a:alpha val="60000"/>
                    </a:schemeClr>
                  </a:glow>
                </a:effectLst>
                <a:latin typeface="HG丸ｺﾞｼｯｸM-PRO" pitchFamily="50" charset="-128"/>
                <a:ea typeface="HG丸ｺﾞｼｯｸM-PRO" pitchFamily="50" charset="-128"/>
              </a:rPr>
              <a:t>ふた</a:t>
            </a:r>
            <a:r>
              <a:rPr lang="ja-JP" altLang="en-US" sz="2400" b="1" kern="0" dirty="0" err="1">
                <a:solidFill>
                  <a:srgbClr val="000000"/>
                </a:solidFill>
                <a:effectLst>
                  <a:glow rad="177800">
                    <a:schemeClr val="bg1">
                      <a:alpha val="60000"/>
                    </a:schemeClr>
                  </a:glow>
                </a:effectLst>
                <a:latin typeface="HG丸ｺﾞｼｯｸM-PRO" pitchFamily="50" charset="-128"/>
                <a:ea typeface="HG丸ｺﾞｼｯｸM-PRO" pitchFamily="50" charset="-128"/>
              </a:rPr>
              <a:t>た</a:t>
            </a:r>
            <a:r>
              <a:rPr kumimoji="1" lang="ja-JP" altLang="en-US" sz="2400" b="1" i="0" u="none" strike="noStrike" kern="0" cap="none" spc="0" normalizeH="0" baseline="0" noProof="0" dirty="0" smtClean="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rPr>
              <a:t>び津波</a:t>
            </a:r>
            <a:endParaRPr kumimoji="1" lang="en-US" altLang="ja-JP" sz="2400" b="1" i="0" u="none" strike="noStrike" kern="0" cap="none" spc="0" normalizeH="0" baseline="0" noProof="0" dirty="0" smtClean="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endParaRPr>
          </a:p>
          <a:p>
            <a:pPr marL="0" marR="0" lvl="0" indent="0" defTabSz="914400" rtl="0" eaLnBrk="1" fontAlgn="base" latinLnBrk="0" hangingPunct="1">
              <a:lnSpc>
                <a:spcPct val="150000"/>
              </a:lnSpc>
              <a:spcBef>
                <a:spcPct val="0"/>
              </a:spcBef>
              <a:spcAft>
                <a:spcPct val="0"/>
              </a:spcAft>
              <a:buClrTx/>
              <a:buSzTx/>
              <a:buFontTx/>
              <a:buNone/>
              <a:tabLst/>
              <a:defRPr/>
            </a:pPr>
            <a:r>
              <a:rPr lang="en-US" altLang="ja-JP" sz="2400" b="1" kern="0" dirty="0" smtClean="0">
                <a:solidFill>
                  <a:srgbClr val="000000"/>
                </a:solidFill>
                <a:effectLst>
                  <a:glow rad="177800">
                    <a:schemeClr val="bg1">
                      <a:alpha val="60000"/>
                    </a:schemeClr>
                  </a:glow>
                </a:effectLst>
                <a:latin typeface="HG丸ｺﾞｼｯｸM-PRO" pitchFamily="50" charset="-128"/>
                <a:ea typeface="HG丸ｺﾞｼｯｸM-PRO" pitchFamily="50" charset="-128"/>
              </a:rPr>
              <a:t>17</a:t>
            </a:r>
            <a:r>
              <a:rPr lang="ja-JP" altLang="en-US" sz="2400" b="1" kern="0" dirty="0" smtClean="0">
                <a:solidFill>
                  <a:srgbClr val="000000"/>
                </a:solidFill>
                <a:effectLst>
                  <a:glow rad="177800">
                    <a:schemeClr val="bg1">
                      <a:alpha val="60000"/>
                    </a:schemeClr>
                  </a:glow>
                </a:effectLst>
                <a:latin typeface="HG丸ｺﾞｼｯｸM-PRO" pitchFamily="50" charset="-128"/>
                <a:ea typeface="HG丸ｺﾞｼｯｸM-PRO" pitchFamily="50" charset="-128"/>
              </a:rPr>
              <a:t>時</a:t>
            </a:r>
            <a:r>
              <a:rPr lang="en-US" altLang="ja-JP" sz="2400" b="1" kern="0" dirty="0" smtClean="0">
                <a:solidFill>
                  <a:srgbClr val="000000"/>
                </a:solidFill>
                <a:effectLst>
                  <a:glow rad="177800">
                    <a:schemeClr val="bg1">
                      <a:alpha val="60000"/>
                    </a:schemeClr>
                  </a:glow>
                </a:effectLst>
                <a:latin typeface="HG丸ｺﾞｼｯｸM-PRO" pitchFamily="50" charset="-128"/>
                <a:ea typeface="HG丸ｺﾞｼｯｸM-PRO" pitchFamily="50" charset="-128"/>
              </a:rPr>
              <a:t>22</a:t>
            </a:r>
            <a:r>
              <a:rPr lang="ja-JP" altLang="en-US" sz="2400" b="1" kern="0" dirty="0" smtClean="0">
                <a:solidFill>
                  <a:srgbClr val="000000"/>
                </a:solidFill>
                <a:effectLst>
                  <a:glow rad="177800">
                    <a:schemeClr val="bg1">
                      <a:alpha val="60000"/>
                    </a:schemeClr>
                  </a:glow>
                </a:effectLst>
                <a:latin typeface="HG丸ｺﾞｼｯｸM-PRO" pitchFamily="50" charset="-128"/>
                <a:ea typeface="HG丸ｺﾞｼｯｸM-PRO" pitchFamily="50" charset="-128"/>
              </a:rPr>
              <a:t>分　</a:t>
            </a:r>
            <a:r>
              <a:rPr kumimoji="1" lang="en-US" altLang="ja-JP" sz="2400" b="1" i="0" u="none" strike="noStrike" kern="0" cap="none" spc="0" normalizeH="0" baseline="0" noProof="0" dirty="0" smtClean="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rPr>
              <a:t>1</a:t>
            </a:r>
            <a:r>
              <a:rPr kumimoji="1" lang="ja-JP" altLang="en-US" sz="2400" b="1" i="0" u="none" strike="noStrike" kern="0" cap="none" spc="0" normalizeH="0" baseline="0" noProof="0" dirty="0" smtClean="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rPr>
              <a:t>番大きな津波</a:t>
            </a:r>
            <a:endParaRPr kumimoji="1" lang="en-US" altLang="ja-JP" sz="2400" b="1" i="0" u="none" strike="noStrike" kern="0" cap="none" spc="0" normalizeH="0" baseline="0" noProof="0" dirty="0">
              <a:ln>
                <a:noFill/>
              </a:ln>
              <a:solidFill>
                <a:srgbClr val="000000"/>
              </a:solidFill>
              <a:effectLst>
                <a:glow rad="177800">
                  <a:schemeClr val="bg1">
                    <a:alpha val="60000"/>
                  </a:schemeClr>
                </a:glow>
              </a:effectLst>
              <a:uLnTx/>
              <a:uFillTx/>
              <a:latin typeface="HG丸ｺﾞｼｯｸM-PRO" pitchFamily="50" charset="-128"/>
              <a:ea typeface="HG丸ｺﾞｼｯｸM-PRO" pitchFamily="50" charset="-128"/>
            </a:endParaRPr>
          </a:p>
        </p:txBody>
      </p:sp>
      <p:sp>
        <p:nvSpPr>
          <p:cNvPr id="4" name="正方形/長方形 3"/>
          <p:cNvSpPr/>
          <p:nvPr/>
        </p:nvSpPr>
        <p:spPr>
          <a:xfrm>
            <a:off x="35496" y="6597352"/>
            <a:ext cx="7166268" cy="261610"/>
          </a:xfrm>
          <a:prstGeom prst="rect">
            <a:avLst/>
          </a:prstGeom>
        </p:spPr>
        <p:txBody>
          <a:bodyPr wrap="square">
            <a:spAutoFit/>
          </a:bodyPr>
          <a:lstStyle/>
          <a:p>
            <a:r>
              <a:rPr lang="ja-JP" altLang="en-US" sz="1100" dirty="0">
                <a:solidFill>
                  <a:prstClr val="black"/>
                </a:solidFill>
              </a:rPr>
              <a:t>気象庁ホームページ　</a:t>
            </a:r>
            <a:r>
              <a:rPr lang="ja-JP" altLang="en-US" sz="1100" dirty="0" smtClean="0">
                <a:solidFill>
                  <a:prstClr val="black"/>
                </a:solidFill>
              </a:rPr>
              <a:t>（</a:t>
            </a:r>
            <a:r>
              <a:rPr lang="en-US" altLang="ja-JP" sz="1100" dirty="0">
                <a:solidFill>
                  <a:prstClr val="black"/>
                </a:solidFill>
              </a:rPr>
              <a:t>https://www.jma.go.jp/jma/kishou/books/tsunamibosai/index.html</a:t>
            </a:r>
            <a:r>
              <a:rPr lang="ja-JP" altLang="en-US" sz="1100" dirty="0" smtClean="0">
                <a:solidFill>
                  <a:prstClr val="black"/>
                </a:solidFill>
              </a:rPr>
              <a:t>）</a:t>
            </a:r>
            <a:r>
              <a:rPr lang="ja-JP" altLang="en-US" sz="1100" dirty="0">
                <a:solidFill>
                  <a:prstClr val="black"/>
                </a:solidFill>
              </a:rPr>
              <a:t>の図版を加工して掲載</a:t>
            </a:r>
          </a:p>
        </p:txBody>
      </p:sp>
      <p:sp>
        <p:nvSpPr>
          <p:cNvPr id="12" name="Rectangle 2"/>
          <p:cNvSpPr txBox="1">
            <a:spLocks noChangeArrowheads="1"/>
          </p:cNvSpPr>
          <p:nvPr/>
        </p:nvSpPr>
        <p:spPr bwMode="auto">
          <a:xfrm>
            <a:off x="163236" y="1025749"/>
            <a:ext cx="9161292" cy="2342540"/>
          </a:xfrm>
          <a:prstGeom prst="rect">
            <a:avLst/>
          </a:prstGeom>
          <a:noFill/>
          <a:ln w="9525">
            <a:noFill/>
            <a:miter lim="800000"/>
            <a:headEnd/>
            <a:tailEnd/>
          </a:ln>
          <a:effectLst/>
        </p:spPr>
        <p:txBody>
          <a:bodyPr anchor="ctr"/>
          <a:lstStyle/>
          <a:p>
            <a:pPr marL="0" marR="0" lvl="0" indent="0" defTabSz="914400" rtl="0" eaLnBrk="1" fontAlgn="base" latinLnBrk="0" hangingPunct="1">
              <a:lnSpc>
                <a:spcPts val="62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rPr>
              <a:t>〇</a:t>
            </a:r>
            <a:r>
              <a:rPr kumimoji="1" lang="en-US" altLang="ja-JP"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rPr>
              <a:t>×</a:t>
            </a:r>
            <a:r>
              <a:rPr kumimoji="1" lang="ja-JP" altLang="en-US"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rPr>
              <a:t>クイズ：町をのみこんだ津波が</a:t>
            </a:r>
            <a:endParaRPr kumimoji="1" lang="en-US" altLang="ja-JP"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endParaRPr>
          </a:p>
          <a:p>
            <a:pPr marL="0" marR="0" lvl="0" indent="0" defTabSz="914400" rtl="0" eaLnBrk="1" fontAlgn="base" latinLnBrk="0" hangingPunct="1">
              <a:lnSpc>
                <a:spcPts val="62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rPr>
              <a:t>ひいた後ならば</a:t>
            </a:r>
            <a:r>
              <a:rPr kumimoji="1" lang="ja-JP" altLang="en-US" sz="4000" b="0" i="0" u="none" strike="noStrike" kern="0" cap="none" spc="0" normalizeH="0" baseline="0" noProof="0" dirty="0" smtClean="0">
                <a:ln>
                  <a:noFill/>
                </a:ln>
                <a:solidFill>
                  <a:srgbClr val="000000"/>
                </a:solidFill>
                <a:uLnTx/>
                <a:uFillTx/>
                <a:latin typeface="HG丸ｺﾞｼｯｸM-PRO" pitchFamily="50" charset="-128"/>
                <a:ea typeface="HG丸ｺﾞｼｯｸM-PRO" pitchFamily="50" charset="-128"/>
              </a:rPr>
              <a:t>、</a:t>
            </a:r>
            <a:r>
              <a:rPr lang="ja-JP" altLang="en-US" sz="4000" kern="0" noProof="0" dirty="0" smtClean="0">
                <a:solidFill>
                  <a:srgbClr val="000000"/>
                </a:solidFill>
                <a:latin typeface="HG丸ｺﾞｼｯｸM-PRO" pitchFamily="50" charset="-128"/>
                <a:ea typeface="HG丸ｺﾞｼｯｸM-PRO" pitchFamily="50" charset="-128"/>
              </a:rPr>
              <a:t>ひな</a:t>
            </a:r>
            <a:r>
              <a:rPr lang="ja-JP" altLang="en-US" sz="4000" kern="0" noProof="0" dirty="0">
                <a:solidFill>
                  <a:srgbClr val="000000"/>
                </a:solidFill>
                <a:latin typeface="HG丸ｺﾞｼｯｸM-PRO" pitchFamily="50" charset="-128"/>
                <a:ea typeface="HG丸ｺﾞｼｯｸM-PRO" pitchFamily="50" charset="-128"/>
              </a:rPr>
              <a:t>ん</a:t>
            </a:r>
            <a:r>
              <a:rPr lang="ja-JP" altLang="en-US" sz="4000" kern="0" dirty="0" smtClean="0">
                <a:solidFill>
                  <a:srgbClr val="000000"/>
                </a:solidFill>
                <a:latin typeface="HG丸ｺﾞｼｯｸM-PRO" pitchFamily="50" charset="-128"/>
                <a:ea typeface="HG丸ｺﾞｼｯｸM-PRO" pitchFamily="50" charset="-128"/>
              </a:rPr>
              <a:t>場所</a:t>
            </a:r>
            <a:r>
              <a:rPr lang="ja-JP" altLang="en-US" sz="4000" kern="0" dirty="0">
                <a:solidFill>
                  <a:srgbClr val="000000"/>
                </a:solidFill>
                <a:latin typeface="HG丸ｺﾞｼｯｸM-PRO" pitchFamily="50" charset="-128"/>
                <a:ea typeface="HG丸ｺﾞｼｯｸM-PRO" pitchFamily="50" charset="-128"/>
              </a:rPr>
              <a:t>から帰って</a:t>
            </a:r>
            <a:r>
              <a:rPr lang="ja-JP" altLang="en-US" sz="4000" kern="0" dirty="0" smtClean="0">
                <a:solidFill>
                  <a:srgbClr val="000000"/>
                </a:solidFill>
                <a:latin typeface="HG丸ｺﾞｼｯｸM-PRO" pitchFamily="50" charset="-128"/>
                <a:ea typeface="HG丸ｺﾞｼｯｸM-PRO" pitchFamily="50" charset="-128"/>
              </a:rPr>
              <a:t>も良い</a:t>
            </a:r>
            <a:r>
              <a:rPr kumimoji="1" lang="ja-JP" altLang="en-US" sz="4000" b="0" i="0" u="none" strike="noStrike" kern="0" cap="none" spc="0" normalizeH="0" baseline="0" noProof="0" dirty="0" smtClean="0">
                <a:ln>
                  <a:noFill/>
                </a:ln>
                <a:solidFill>
                  <a:srgbClr val="000000"/>
                </a:solidFill>
                <a:uLnTx/>
                <a:uFillTx/>
                <a:latin typeface="HG丸ｺﾞｼｯｸM-PRO" pitchFamily="50" charset="-128"/>
                <a:ea typeface="HG丸ｺﾞｼｯｸM-PRO" pitchFamily="50" charset="-128"/>
              </a:rPr>
              <a:t>でしょう</a:t>
            </a:r>
            <a:r>
              <a:rPr kumimoji="1" lang="ja-JP" altLang="en-US"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rPr>
              <a:t>か？</a:t>
            </a:r>
            <a:endParaRPr kumimoji="1" lang="en-US" altLang="ja-JP" sz="4000" b="0" i="0" u="none" strike="noStrike" kern="0" cap="none" spc="0" normalizeH="0" baseline="0" noProof="0" dirty="0">
              <a:ln>
                <a:noFill/>
              </a:ln>
              <a:solidFill>
                <a:srgbClr val="000000"/>
              </a:solidFill>
              <a:uLnTx/>
              <a:uFillTx/>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42883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4000"/>
                                        <p:tgtEl>
                                          <p:spTgt spid="19">
                                            <p:txEl>
                                              <p:pRg st="0" end="0"/>
                                            </p:txEl>
                                          </p:spTgt>
                                        </p:tgtEl>
                                      </p:cBhvr>
                                    </p:animEffect>
                                  </p:childTnLst>
                                </p:cTn>
                              </p:par>
                            </p:childTnLst>
                          </p:cTn>
                        </p:par>
                        <p:par>
                          <p:cTn id="17" fill="hold">
                            <p:stCondLst>
                              <p:cond delay="5500"/>
                            </p:stCondLst>
                            <p:childTnLst>
                              <p:par>
                                <p:cTn id="18" presetID="10" presetClass="entr" presetSubtype="0" fill="hold" nodeType="after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fade">
                                      <p:cBhvr>
                                        <p:cTn id="20" dur="4000"/>
                                        <p:tgtEl>
                                          <p:spTgt spid="19">
                                            <p:txEl>
                                              <p:pRg st="1" end="1"/>
                                            </p:txEl>
                                          </p:spTgt>
                                        </p:tgtEl>
                                      </p:cBhvr>
                                    </p:animEffect>
                                  </p:childTnLst>
                                </p:cTn>
                              </p:par>
                            </p:childTnLst>
                          </p:cTn>
                        </p:par>
                        <p:par>
                          <p:cTn id="21" fill="hold">
                            <p:stCondLst>
                              <p:cond delay="9500"/>
                            </p:stCondLst>
                            <p:childTnLst>
                              <p:par>
                                <p:cTn id="22" presetID="10" presetClass="entr" presetSubtype="0" fill="hold" nodeType="after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fade">
                                      <p:cBhvr>
                                        <p:cTn id="24" dur="500"/>
                                        <p:tgtEl>
                                          <p:spTgt spid="1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95163" y="1179552"/>
            <a:ext cx="3324949" cy="3286477"/>
          </a:xfrm>
          <a:prstGeom prst="rect">
            <a:avLst/>
          </a:prstGeom>
        </p:spPr>
        <p:txBody>
          <a:bodyPr wrap="none">
            <a:spAutoFit/>
          </a:bodyPr>
          <a:lstStyle/>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地震や津波から</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命を守るために</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どうしたら </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いい？</a:t>
            </a:r>
            <a:endParaRPr lang="en-US" altLang="ja-JP" sz="3600" kern="0" dirty="0">
              <a:solidFill>
                <a:prstClr val="black"/>
              </a:solidFill>
              <a:latin typeface="HGP創英角ﾎﾟｯﾌﾟ体" pitchFamily="50" charset="-128"/>
              <a:ea typeface="HGP創英角ﾎﾟｯﾌﾟ体" pitchFamily="50" charset="-128"/>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455" y="4859854"/>
            <a:ext cx="2588385" cy="187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HGP創英角ﾎﾟｯﾌﾟ体" pitchFamily="50" charset="-128"/>
                <a:ea typeface="HGP創英角ﾎﾟｯﾌﾟ体" pitchFamily="50" charset="-128"/>
              </a:rPr>
              <a:t>「命を守る」、どんな方法がありますか？</a:t>
            </a:r>
          </a:p>
        </p:txBody>
      </p:sp>
      <p:sp>
        <p:nvSpPr>
          <p:cNvPr id="8" name="雲形吹き出し 7"/>
          <p:cNvSpPr/>
          <p:nvPr/>
        </p:nvSpPr>
        <p:spPr>
          <a:xfrm>
            <a:off x="-16" y="785727"/>
            <a:ext cx="4205591" cy="3858321"/>
          </a:xfrm>
          <a:prstGeom prst="cloudCallout">
            <a:avLst>
              <a:gd name="adj1" fmla="val 43023"/>
              <a:gd name="adj2" fmla="val 544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9" name="雲形吹き出し 8"/>
          <p:cNvSpPr/>
          <p:nvPr/>
        </p:nvSpPr>
        <p:spPr>
          <a:xfrm>
            <a:off x="4700754" y="740316"/>
            <a:ext cx="4394223" cy="4680520"/>
          </a:xfrm>
          <a:prstGeom prst="cloudCallout">
            <a:avLst>
              <a:gd name="adj1" fmla="val -52361"/>
              <a:gd name="adj2" fmla="val 337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10" name="正方形/長方形 9"/>
          <p:cNvSpPr/>
          <p:nvPr/>
        </p:nvSpPr>
        <p:spPr>
          <a:xfrm>
            <a:off x="5085510" y="1345203"/>
            <a:ext cx="3624710" cy="3416320"/>
          </a:xfrm>
          <a:prstGeom prst="rect">
            <a:avLst/>
          </a:prstGeom>
        </p:spPr>
        <p:txBody>
          <a:bodyPr wrap="none">
            <a:spAutoFit/>
          </a:bodyPr>
          <a:lstStyle/>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たおれてきそうな</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もの</a:t>
            </a:r>
            <a:r>
              <a:rPr lang="ja-JP" altLang="en-US" sz="3600" kern="0" dirty="0" smtClean="0">
                <a:solidFill>
                  <a:prstClr val="black"/>
                </a:solidFill>
                <a:latin typeface="HGP創英角ﾎﾟｯﾌﾟ体" pitchFamily="50" charset="-128"/>
                <a:ea typeface="HGP創英角ﾎﾟｯﾌﾟ体" pitchFamily="50" charset="-128"/>
              </a:rPr>
              <a:t>から身を</a:t>
            </a:r>
            <a:r>
              <a:rPr lang="ja-JP" altLang="en-US" sz="3600" kern="0" dirty="0">
                <a:solidFill>
                  <a:prstClr val="black"/>
                </a:solidFill>
                <a:latin typeface="HGP創英角ﾎﾟｯﾌﾟ体" pitchFamily="50" charset="-128"/>
                <a:ea typeface="HGP創英角ﾎﾟｯﾌﾟ体" pitchFamily="50" charset="-128"/>
              </a:rPr>
              <a:t>守る</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海からはなれて</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高いところへ</a:t>
            </a:r>
            <a:endParaRPr lang="en-US" altLang="ja-JP" sz="3600" kern="0" dirty="0">
              <a:solidFill>
                <a:prstClr val="black"/>
              </a:solidFill>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193379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55776" y="4466096"/>
            <a:ext cx="2772308" cy="232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8676456" y="6453336"/>
            <a:ext cx="325730" cy="261610"/>
          </a:xfrm>
          <a:prstGeom prst="rect">
            <a:avLst/>
          </a:prstGeom>
          <a:noFill/>
        </p:spPr>
        <p:txBody>
          <a:bodyPr wrap="none" rtlCol="0">
            <a:spAutoFit/>
          </a:bodyPr>
          <a:lstStyle/>
          <a:p>
            <a:r>
              <a:rPr lang="ja-JP" altLang="en-US" sz="1100">
                <a:latin typeface="メイリオ" panose="020B0604030504040204" pitchFamily="50" charset="-128"/>
                <a:ea typeface="メイリオ" panose="020B0604030504040204" pitchFamily="50" charset="-128"/>
                <a:cs typeface="メイリオ" panose="020B0604030504040204" pitchFamily="50" charset="-128"/>
              </a:rPr>
              <a:t>終</a:t>
            </a:r>
          </a:p>
        </p:txBody>
      </p:sp>
      <p:sp>
        <p:nvSpPr>
          <p:cNvPr id="11"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HGP創英角ﾎﾟｯﾌﾟ体" pitchFamily="50" charset="-128"/>
                <a:ea typeface="HGP創英角ﾎﾟｯﾌﾟ体" pitchFamily="50" charset="-128"/>
              </a:rPr>
              <a:t>「命を守る」、どんな方法がありますか？</a:t>
            </a:r>
          </a:p>
        </p:txBody>
      </p:sp>
      <p:sp>
        <p:nvSpPr>
          <p:cNvPr id="7" name="正方形/長方形 6"/>
          <p:cNvSpPr/>
          <p:nvPr/>
        </p:nvSpPr>
        <p:spPr>
          <a:xfrm>
            <a:off x="1013532" y="1772816"/>
            <a:ext cx="2794355" cy="2455480"/>
          </a:xfrm>
          <a:prstGeom prst="rect">
            <a:avLst/>
          </a:prstGeom>
        </p:spPr>
        <p:txBody>
          <a:bodyPr wrap="none">
            <a:spAutoFit/>
          </a:bodyPr>
          <a:lstStyle/>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どうして</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ひなん訓練を</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するの？</a:t>
            </a:r>
            <a:endParaRPr lang="en-US" altLang="ja-JP" sz="3600" kern="0" dirty="0">
              <a:solidFill>
                <a:prstClr val="black"/>
              </a:solidFill>
              <a:latin typeface="HGP創英角ﾎﾟｯﾌﾟ体" pitchFamily="50" charset="-128"/>
              <a:ea typeface="HGP創英角ﾎﾟｯﾌﾟ体" pitchFamily="50" charset="-128"/>
            </a:endParaRPr>
          </a:p>
        </p:txBody>
      </p:sp>
      <p:sp>
        <p:nvSpPr>
          <p:cNvPr id="8" name="雲形吹き出し 7"/>
          <p:cNvSpPr/>
          <p:nvPr/>
        </p:nvSpPr>
        <p:spPr>
          <a:xfrm>
            <a:off x="467544" y="1628800"/>
            <a:ext cx="3926586" cy="3024336"/>
          </a:xfrm>
          <a:prstGeom prst="cloudCallout">
            <a:avLst>
              <a:gd name="adj1" fmla="val 31179"/>
              <a:gd name="adj2" fmla="val 481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10" name="正方形/長方形 9"/>
          <p:cNvSpPr/>
          <p:nvPr/>
        </p:nvSpPr>
        <p:spPr>
          <a:xfrm>
            <a:off x="5172553" y="1069956"/>
            <a:ext cx="2329484" cy="2585323"/>
          </a:xfrm>
          <a:prstGeom prst="rect">
            <a:avLst/>
          </a:prstGeom>
        </p:spPr>
        <p:txBody>
          <a:bodyPr wrap="none">
            <a:spAutoFit/>
          </a:bodyPr>
          <a:lstStyle/>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練習すると</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本番でも</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できる！</a:t>
            </a:r>
            <a:endParaRPr lang="en-US" altLang="ja-JP" sz="3600" kern="0" dirty="0">
              <a:solidFill>
                <a:prstClr val="black"/>
              </a:solidFill>
              <a:latin typeface="HGP創英角ﾎﾟｯﾌﾟ体" pitchFamily="50" charset="-128"/>
              <a:ea typeface="HGP創英角ﾎﾟｯﾌﾟ体" pitchFamily="50" charset="-128"/>
            </a:endParaRPr>
          </a:p>
        </p:txBody>
      </p:sp>
      <p:sp>
        <p:nvSpPr>
          <p:cNvPr id="14" name="雲形吹き出し 13"/>
          <p:cNvSpPr/>
          <p:nvPr/>
        </p:nvSpPr>
        <p:spPr>
          <a:xfrm>
            <a:off x="4353875" y="851583"/>
            <a:ext cx="3926586" cy="3024336"/>
          </a:xfrm>
          <a:prstGeom prst="cloudCallout">
            <a:avLst>
              <a:gd name="adj1" fmla="val -50144"/>
              <a:gd name="adj2" fmla="val 798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pic>
        <p:nvPicPr>
          <p:cNvPr id="2050" name="Picture 2">
            <a:extLst>
              <a:ext uri="{FF2B5EF4-FFF2-40B4-BE49-F238E27FC236}">
                <a16:creationId xmlns:a16="http://schemas.microsoft.com/office/drawing/2014/main" id="{EBE67EA2-59AE-4162-8397-CC2BC96C5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084" y="4066424"/>
            <a:ext cx="3232005" cy="274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99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8" y="2555186"/>
            <a:ext cx="888840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751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915212"/>
            <a:ext cx="2588385" cy="187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2"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a:solidFill>
                  <a:prstClr val="black"/>
                </a:solidFill>
                <a:latin typeface="HGP創英角ﾎﾟｯﾌﾟ体" pitchFamily="50" charset="-128"/>
                <a:ea typeface="HGP創英角ﾎﾟｯﾌﾟ体" pitchFamily="50" charset="-128"/>
              </a:rPr>
              <a:t>お話のポイント</a:t>
            </a:r>
          </a:p>
        </p:txBody>
      </p:sp>
      <p:sp>
        <p:nvSpPr>
          <p:cNvPr id="30" name="正方形/長方形 29"/>
          <p:cNvSpPr/>
          <p:nvPr/>
        </p:nvSpPr>
        <p:spPr>
          <a:xfrm>
            <a:off x="1005604" y="1260648"/>
            <a:ext cx="3324949" cy="3286477"/>
          </a:xfrm>
          <a:prstGeom prst="rect">
            <a:avLst/>
          </a:prstGeom>
        </p:spPr>
        <p:txBody>
          <a:bodyPr wrap="none">
            <a:spAutoFit/>
          </a:bodyPr>
          <a:lstStyle/>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地震や津波から</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命を守るために</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どうしたら </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いい？</a:t>
            </a:r>
            <a:endParaRPr lang="en-US" altLang="ja-JP" sz="3600" kern="0" dirty="0">
              <a:solidFill>
                <a:prstClr val="black"/>
              </a:solidFill>
              <a:latin typeface="HGP創英角ﾎﾟｯﾌﾟ体" pitchFamily="50" charset="-128"/>
              <a:ea typeface="HGP創英角ﾎﾟｯﾌﾟ体" pitchFamily="50" charset="-128"/>
            </a:endParaRPr>
          </a:p>
        </p:txBody>
      </p:sp>
      <p:sp>
        <p:nvSpPr>
          <p:cNvPr id="3" name="雲形吹き出し 2"/>
          <p:cNvSpPr/>
          <p:nvPr/>
        </p:nvSpPr>
        <p:spPr>
          <a:xfrm>
            <a:off x="510425" y="866823"/>
            <a:ext cx="4205591" cy="3858321"/>
          </a:xfrm>
          <a:prstGeom prst="cloudCallout">
            <a:avLst>
              <a:gd name="adj1" fmla="val 43023"/>
              <a:gd name="adj2" fmla="val 544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9" name="正方形/長方形 8"/>
          <p:cNvSpPr/>
          <p:nvPr/>
        </p:nvSpPr>
        <p:spPr>
          <a:xfrm>
            <a:off x="5622044" y="1628800"/>
            <a:ext cx="2794355" cy="2455480"/>
          </a:xfrm>
          <a:prstGeom prst="rect">
            <a:avLst/>
          </a:prstGeom>
        </p:spPr>
        <p:txBody>
          <a:bodyPr wrap="none">
            <a:spAutoFit/>
          </a:bodyPr>
          <a:lstStyle/>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どうして</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ひなん訓練を</a:t>
            </a:r>
            <a:endParaRPr lang="en-US" altLang="ja-JP" sz="3600" kern="0" dirty="0">
              <a:solidFill>
                <a:prstClr val="black"/>
              </a:solidFill>
              <a:latin typeface="HGP創英角ﾎﾟｯﾌﾟ体" pitchFamily="50" charset="-128"/>
              <a:ea typeface="HGP創英角ﾎﾟｯﾌﾟ体" pitchFamily="50" charset="-128"/>
            </a:endParaRPr>
          </a:p>
          <a:p>
            <a:pPr algn="ctr">
              <a:lnSpc>
                <a:spcPct val="150000"/>
              </a:lnSpc>
              <a:defRPr/>
            </a:pPr>
            <a:r>
              <a:rPr lang="ja-JP" altLang="en-US" sz="3600" kern="0" dirty="0">
                <a:solidFill>
                  <a:prstClr val="black"/>
                </a:solidFill>
                <a:latin typeface="HGP創英角ﾎﾟｯﾌﾟ体" pitchFamily="50" charset="-128"/>
                <a:ea typeface="HGP創英角ﾎﾟｯﾌﾟ体" pitchFamily="50" charset="-128"/>
              </a:rPr>
              <a:t>するの？</a:t>
            </a:r>
            <a:endParaRPr lang="en-US" altLang="ja-JP" sz="3600" kern="0" dirty="0">
              <a:solidFill>
                <a:prstClr val="black"/>
              </a:solidFill>
              <a:latin typeface="HGP創英角ﾎﾟｯﾌﾟ体" pitchFamily="50" charset="-128"/>
              <a:ea typeface="HGP創英角ﾎﾟｯﾌﾟ体" pitchFamily="50" charset="-128"/>
            </a:endParaRPr>
          </a:p>
        </p:txBody>
      </p:sp>
      <p:sp>
        <p:nvSpPr>
          <p:cNvPr id="10" name="雲形吹き出し 9"/>
          <p:cNvSpPr/>
          <p:nvPr/>
        </p:nvSpPr>
        <p:spPr>
          <a:xfrm>
            <a:off x="5076056" y="1484784"/>
            <a:ext cx="3926586" cy="3024336"/>
          </a:xfrm>
          <a:prstGeom prst="cloudCallout">
            <a:avLst>
              <a:gd name="adj1" fmla="val -37286"/>
              <a:gd name="adj2" fmla="val 5603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14" name="テキスト ボックス 13"/>
          <p:cNvSpPr txBox="1"/>
          <p:nvPr/>
        </p:nvSpPr>
        <p:spPr>
          <a:xfrm>
            <a:off x="6959839" y="2470862"/>
            <a:ext cx="954107" cy="246221"/>
          </a:xfrm>
          <a:prstGeom prst="rect">
            <a:avLst/>
          </a:prstGeom>
          <a:noFill/>
        </p:spPr>
        <p:txBody>
          <a:bodyPr wrap="none" rtlCol="0">
            <a:spAutoFit/>
          </a:bodyPr>
          <a:lstStyle/>
          <a:p>
            <a:pPr fontAlgn="base">
              <a:spcBef>
                <a:spcPct val="0"/>
              </a:spcBef>
              <a:spcAft>
                <a:spcPct val="0"/>
              </a:spcAft>
            </a:pPr>
            <a:r>
              <a:rPr lang="ja-JP" altLang="en-US" sz="1000" dirty="0">
                <a:solidFill>
                  <a:prstClr val="black"/>
                </a:solidFill>
                <a:latin typeface="HG丸ｺﾞｼｯｸM-PRO" panose="020F0600000000000000" pitchFamily="50" charset="-128"/>
                <a:ea typeface="HG丸ｺﾞｼｯｸM-PRO" panose="020F0600000000000000" pitchFamily="50" charset="-128"/>
              </a:rPr>
              <a:t>くん　　れん</a:t>
            </a:r>
          </a:p>
        </p:txBody>
      </p:sp>
      <p:sp>
        <p:nvSpPr>
          <p:cNvPr id="2" name="テキスト ボックス 1"/>
          <p:cNvSpPr txBox="1"/>
          <p:nvPr/>
        </p:nvSpPr>
        <p:spPr>
          <a:xfrm>
            <a:off x="6036077" y="6322848"/>
            <a:ext cx="922047" cy="369332"/>
          </a:xfrm>
          <a:prstGeom prst="rect">
            <a:avLst/>
          </a:prstGeom>
          <a:noFill/>
        </p:spPr>
        <p:txBody>
          <a:bodyPr wrap="none" rtlCol="0">
            <a:spAutoFit/>
          </a:bodyPr>
          <a:lstStyle/>
          <a:p>
            <a:r>
              <a:rPr kumimoji="1" lang="ja-JP" altLang="en-US" dirty="0"/>
              <a:t>ｶﾝｶﾞｴﾙ</a:t>
            </a:r>
          </a:p>
        </p:txBody>
      </p:sp>
    </p:spTree>
    <p:extLst>
      <p:ext uri="{BB962C8B-B14F-4D97-AF65-F5344CB8AC3E}">
        <p14:creationId xmlns:p14="http://schemas.microsoft.com/office/powerpoint/2010/main" val="15864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P spid="9" grpId="0"/>
      <p:bldP spid="10"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906485" y="1811822"/>
            <a:ext cx="2236510" cy="584775"/>
          </a:xfrm>
          <a:prstGeom prst="rect">
            <a:avLst/>
          </a:prstGeom>
          <a:noFill/>
        </p:spPr>
        <p:txBody>
          <a:bodyPr wrap="none" rtlCol="0">
            <a:spAutoFit/>
          </a:bodyPr>
          <a:lstStyle/>
          <a:p>
            <a:r>
              <a:rPr kumimoji="1" lang="ja-JP" altLang="en-US" sz="3200" dirty="0">
                <a:latin typeface="HG丸ｺﾞｼｯｸM-PRO" panose="020F0600000000000000" pitchFamily="50" charset="-128"/>
                <a:ea typeface="HG丸ｺﾞｼｯｸM-PRO" panose="020F0600000000000000" pitchFamily="50" charset="-128"/>
              </a:rPr>
              <a:t>地</a:t>
            </a:r>
            <a:r>
              <a:rPr lang="ja-JP" altLang="en-US" sz="3200" dirty="0">
                <a:latin typeface="HG丸ｺﾞｼｯｸM-PRO" panose="020F0600000000000000" pitchFamily="50" charset="-128"/>
                <a:ea typeface="HG丸ｺﾞｼｯｸM-PRO" panose="020F0600000000000000" pitchFamily="50" charset="-128"/>
              </a:rPr>
              <a:t>震</a:t>
            </a:r>
            <a:r>
              <a:rPr kumimoji="1" lang="ja-JP" altLang="en-US" sz="3200" dirty="0">
                <a:latin typeface="HG丸ｺﾞｼｯｸM-PRO" panose="020F0600000000000000" pitchFamily="50" charset="-128"/>
                <a:ea typeface="HG丸ｺﾞｼｯｸM-PRO" panose="020F0600000000000000" pitchFamily="50" charset="-128"/>
              </a:rPr>
              <a:t>の写真</a:t>
            </a:r>
          </a:p>
        </p:txBody>
      </p:sp>
      <p:sp>
        <p:nvSpPr>
          <p:cNvPr id="6" name="テキスト ボックス 5"/>
          <p:cNvSpPr txBox="1"/>
          <p:nvPr/>
        </p:nvSpPr>
        <p:spPr>
          <a:xfrm>
            <a:off x="4992146" y="5683729"/>
            <a:ext cx="838691" cy="230832"/>
          </a:xfrm>
          <a:prstGeom prst="rect">
            <a:avLst/>
          </a:prstGeom>
          <a:noFill/>
        </p:spPr>
        <p:txBody>
          <a:bodyPr wrap="none" rtlCol="0">
            <a:spAutoFit/>
          </a:bodyPr>
          <a:lstStyle/>
          <a:p>
            <a:pPr fontAlgn="base">
              <a:spcBef>
                <a:spcPct val="0"/>
              </a:spcBef>
              <a:spcAft>
                <a:spcPct val="0"/>
              </a:spcAft>
            </a:pPr>
            <a:r>
              <a:rPr lang="ja-JP" altLang="en-US" sz="900">
                <a:solidFill>
                  <a:prstClr val="white"/>
                </a:solidFill>
                <a:latin typeface="Arial" charset="0"/>
              </a:rPr>
              <a:t>気象庁　提供</a:t>
            </a:r>
            <a:endParaRPr lang="ja-JP" altLang="en-US" sz="900" dirty="0">
              <a:solidFill>
                <a:prstClr val="white"/>
              </a:solidFill>
              <a:latin typeface="Arial" charset="0"/>
            </a:endParaRPr>
          </a:p>
        </p:txBody>
      </p:sp>
      <p:pic>
        <p:nvPicPr>
          <p:cNvPr id="7" name="図 6"/>
          <p:cNvPicPr>
            <a:picLocks noChangeAspect="1"/>
          </p:cNvPicPr>
          <p:nvPr/>
        </p:nvPicPr>
        <p:blipFill>
          <a:blip r:embed="rId3"/>
          <a:stretch>
            <a:fillRect/>
          </a:stretch>
        </p:blipFill>
        <p:spPr>
          <a:xfrm>
            <a:off x="4419197" y="3576611"/>
            <a:ext cx="4605873" cy="3050190"/>
          </a:xfrm>
          <a:prstGeom prst="rect">
            <a:avLst/>
          </a:prstGeom>
        </p:spPr>
      </p:pic>
      <p:sp>
        <p:nvSpPr>
          <p:cNvPr id="8" name="テキスト ボックス 7"/>
          <p:cNvSpPr txBox="1"/>
          <p:nvPr/>
        </p:nvSpPr>
        <p:spPr>
          <a:xfrm>
            <a:off x="-50216" y="6288247"/>
            <a:ext cx="4589462" cy="338554"/>
          </a:xfrm>
          <a:prstGeom prst="rect">
            <a:avLst/>
          </a:prstGeom>
          <a:noFill/>
        </p:spPr>
        <p:txBody>
          <a:bodyPr wrap="square" rtlCol="0">
            <a:spAutoFit/>
          </a:bodyPr>
          <a:lstStyle/>
          <a:p>
            <a:pPr fontAlgn="auto">
              <a:spcBef>
                <a:spcPts val="0"/>
              </a:spcBef>
              <a:spcAft>
                <a:spcPts val="0"/>
              </a:spcAft>
            </a:pPr>
            <a:r>
              <a:rPr lang="ja-JP" altLang="en-US" sz="800" dirty="0">
                <a:latin typeface="Calibri"/>
                <a:ea typeface="ＭＳ Ｐゴシック"/>
              </a:rPr>
              <a:t>気象庁ホームページ　（</a:t>
            </a:r>
            <a:r>
              <a:rPr lang="en-US" altLang="ja-JP" sz="800" dirty="0">
                <a:latin typeface="Calibri"/>
                <a:ea typeface="ＭＳ Ｐゴシック"/>
              </a:rPr>
              <a:t>http://www.data.jma.go.jp/svd/eqev/data/1995_01_17_hyogonanbu/record/album.html</a:t>
            </a:r>
            <a:r>
              <a:rPr lang="ja-JP" altLang="en-US" sz="800" dirty="0">
                <a:latin typeface="Calibri"/>
                <a:ea typeface="ＭＳ Ｐゴシック"/>
              </a:rPr>
              <a:t>の図版を掲載</a:t>
            </a:r>
          </a:p>
        </p:txBody>
      </p:sp>
      <p:pic>
        <p:nvPicPr>
          <p:cNvPr id="13" name="図 12">
            <a:extLst>
              <a:ext uri="{FF2B5EF4-FFF2-40B4-BE49-F238E27FC236}">
                <a16:creationId xmlns:a16="http://schemas.microsoft.com/office/drawing/2014/main" id="{8415AA71-F29B-4F0C-8A65-D20A26263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6" y="959923"/>
            <a:ext cx="5156049" cy="3549197"/>
          </a:xfrm>
          <a:prstGeom prst="rect">
            <a:avLst/>
          </a:prstGeom>
        </p:spPr>
      </p:pic>
      <p:grpSp>
        <p:nvGrpSpPr>
          <p:cNvPr id="5" name="グループ化 4"/>
          <p:cNvGrpSpPr/>
          <p:nvPr/>
        </p:nvGrpSpPr>
        <p:grpSpPr>
          <a:xfrm>
            <a:off x="877318" y="2451232"/>
            <a:ext cx="5930069" cy="3589134"/>
            <a:chOff x="877318" y="2451232"/>
            <a:chExt cx="5930069" cy="3589134"/>
          </a:xfrm>
        </p:grpSpPr>
        <p:grpSp>
          <p:nvGrpSpPr>
            <p:cNvPr id="14" name="グループ化 13">
              <a:extLst>
                <a:ext uri="{FF2B5EF4-FFF2-40B4-BE49-F238E27FC236}">
                  <a16:creationId xmlns:a16="http://schemas.microsoft.com/office/drawing/2014/main" id="{47ED7A8B-6A47-4735-86A4-EC663AF5F3FE}"/>
                </a:ext>
              </a:extLst>
            </p:cNvPr>
            <p:cNvGrpSpPr/>
            <p:nvPr/>
          </p:nvGrpSpPr>
          <p:grpSpPr>
            <a:xfrm rot="21395732">
              <a:off x="2779554" y="2451232"/>
              <a:ext cx="4027833" cy="3448983"/>
              <a:chOff x="4788024" y="994376"/>
              <a:chExt cx="4027833" cy="3448983"/>
            </a:xfrm>
          </p:grpSpPr>
          <p:pic>
            <p:nvPicPr>
              <p:cNvPr id="15" name="Picture 4">
                <a:extLst>
                  <a:ext uri="{FF2B5EF4-FFF2-40B4-BE49-F238E27FC236}">
                    <a16:creationId xmlns:a16="http://schemas.microsoft.com/office/drawing/2014/main" id="{D33FDF8B-23F0-4554-B0F9-473334314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6545">
                <a:off x="4788024" y="994376"/>
                <a:ext cx="4027833" cy="3448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グループ化 3">
                <a:extLst>
                  <a:ext uri="{FF2B5EF4-FFF2-40B4-BE49-F238E27FC236}">
                    <a16:creationId xmlns:a16="http://schemas.microsoft.com/office/drawing/2014/main" id="{6FA0DEB9-63D0-4372-82BC-CF90A0C9294F}"/>
                  </a:ext>
                </a:extLst>
              </p:cNvPr>
              <p:cNvGrpSpPr>
                <a:grpSpLocks/>
              </p:cNvGrpSpPr>
              <p:nvPr/>
            </p:nvGrpSpPr>
            <p:grpSpPr bwMode="auto">
              <a:xfrm rot="1315553">
                <a:off x="5047787" y="3113965"/>
                <a:ext cx="575088" cy="994840"/>
                <a:chOff x="3923928" y="1556792"/>
                <a:chExt cx="2664296" cy="4320480"/>
              </a:xfrm>
            </p:grpSpPr>
            <p:sp>
              <p:nvSpPr>
                <p:cNvPr id="17" name="角丸四角形 40">
                  <a:extLst>
                    <a:ext uri="{FF2B5EF4-FFF2-40B4-BE49-F238E27FC236}">
                      <a16:creationId xmlns:a16="http://schemas.microsoft.com/office/drawing/2014/main" id="{A773E568-DBAC-48F1-A055-2F9A1F7D279C}"/>
                    </a:ext>
                  </a:extLst>
                </p:cNvPr>
                <p:cNvSpPr/>
                <p:nvPr/>
              </p:nvSpPr>
              <p:spPr>
                <a:xfrm>
                  <a:off x="3923928" y="1556792"/>
                  <a:ext cx="2664296" cy="4320480"/>
                </a:xfrm>
                <a:prstGeom prst="roundRect">
                  <a:avLst/>
                </a:prstGeom>
                <a:solidFill>
                  <a:schemeClr val="bg1"/>
                </a:solidFill>
                <a:scene3d>
                  <a:camera prst="orthographicFront"/>
                  <a:lightRig rig="threePt" dir="t"/>
                </a:scene3d>
                <a:sp3d extrusionH="76200" contourW="12700" prstMaterial="softEdge">
                  <a:bevelT w="209550" h="82550"/>
                  <a:bevelB w="241300"/>
                  <a:extrusionClr>
                    <a:srgbClr val="FFC000"/>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8" name="正方形/長方形 17">
                  <a:extLst>
                    <a:ext uri="{FF2B5EF4-FFF2-40B4-BE49-F238E27FC236}">
                      <a16:creationId xmlns:a16="http://schemas.microsoft.com/office/drawing/2014/main" id="{75269E85-E3FC-42C5-99C3-74084DFF72DE}"/>
                    </a:ext>
                  </a:extLst>
                </p:cNvPr>
                <p:cNvSpPr/>
                <p:nvPr/>
              </p:nvSpPr>
              <p:spPr>
                <a:xfrm>
                  <a:off x="4211960" y="2060848"/>
                  <a:ext cx="2160240" cy="2952328"/>
                </a:xfrm>
                <a:prstGeom prst="rect">
                  <a:avLst/>
                </a:prstGeom>
                <a:solidFill>
                  <a:srgbClr val="000000"/>
                </a:solidFill>
                <a:ln w="9525">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9" name="角丸四角形 42">
                  <a:extLst>
                    <a:ext uri="{FF2B5EF4-FFF2-40B4-BE49-F238E27FC236}">
                      <a16:creationId xmlns:a16="http://schemas.microsoft.com/office/drawing/2014/main" id="{A66D0D16-3E8D-40FD-968E-1668B7CBDE95}"/>
                    </a:ext>
                  </a:extLst>
                </p:cNvPr>
                <p:cNvSpPr/>
                <p:nvPr/>
              </p:nvSpPr>
              <p:spPr>
                <a:xfrm>
                  <a:off x="5008240" y="5191884"/>
                  <a:ext cx="567680" cy="344931"/>
                </a:xfrm>
                <a:prstGeom prst="roundRect">
                  <a:avLst/>
                </a:prstGeom>
                <a:solidFill>
                  <a:schemeClr val="bg1"/>
                </a:solidFill>
                <a:scene3d>
                  <a:camera prst="orthographicFront"/>
                  <a:lightRig rig="threePt" dir="t"/>
                </a:scene3d>
                <a:sp3d extrusionH="76200" contourW="12700" prstMaterial="softEdge">
                  <a:bevelT w="209550" h="82550" prst="hardEdge"/>
                  <a:bevelB w="241300"/>
                  <a:extrusionClr>
                    <a:srgbClr val="FFC000"/>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0" name="角丸四角形 43">
                  <a:extLst>
                    <a:ext uri="{FF2B5EF4-FFF2-40B4-BE49-F238E27FC236}">
                      <a16:creationId xmlns:a16="http://schemas.microsoft.com/office/drawing/2014/main" id="{4BF90389-CF29-421F-90BC-78426D3DB128}"/>
                    </a:ext>
                  </a:extLst>
                </p:cNvPr>
                <p:cNvSpPr/>
                <p:nvPr/>
              </p:nvSpPr>
              <p:spPr>
                <a:xfrm>
                  <a:off x="4798504" y="1772816"/>
                  <a:ext cx="925624" cy="152400"/>
                </a:xfrm>
                <a:prstGeom prst="roundRect">
                  <a:avLst/>
                </a:prstGeom>
                <a:solidFill>
                  <a:schemeClr val="bg1"/>
                </a:solidFill>
                <a:ln>
                  <a:noFill/>
                </a:ln>
                <a:scene3d>
                  <a:camera prst="orthographicFront"/>
                  <a:lightRig rig="threePt" dir="t"/>
                </a:scene3d>
                <a:sp3d extrusionH="76200" contourW="12700" prstMaterial="softEdge">
                  <a:bevelT w="209550" h="82550" prst="softRound"/>
                  <a:bevelB w="241300"/>
                  <a:extrusionClr>
                    <a:srgbClr val="FFC000"/>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grpSp>
        </p:grpSp>
        <p:sp>
          <p:nvSpPr>
            <p:cNvPr id="3" name="角丸四角形吹き出し 2"/>
            <p:cNvSpPr/>
            <p:nvPr/>
          </p:nvSpPr>
          <p:spPr>
            <a:xfrm>
              <a:off x="877318" y="5125940"/>
              <a:ext cx="1993390" cy="914426"/>
            </a:xfrm>
            <a:prstGeom prst="wedgeRoundRectCallout">
              <a:avLst>
                <a:gd name="adj1" fmla="val 61745"/>
                <a:gd name="adj2" fmla="val -37142"/>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♪きんきゅう</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じしんそくほう</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grpSp>
      <p:sp>
        <p:nvSpPr>
          <p:cNvPr id="21"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smtClean="0">
                <a:solidFill>
                  <a:prstClr val="black"/>
                </a:solidFill>
                <a:latin typeface="HGP創英角ﾎﾟｯﾌﾟ体" pitchFamily="50" charset="-128"/>
                <a:ea typeface="HGP創英角ﾎﾟｯﾌﾟ体" pitchFamily="50" charset="-128"/>
              </a:rPr>
              <a:t>地震が起こるとどうなる？</a:t>
            </a:r>
            <a:endParaRPr lang="ja-JP" altLang="en-US" sz="3600" dirty="0">
              <a:solidFill>
                <a:prstClr val="black"/>
              </a:solidFill>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29058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423722" y="1257719"/>
            <a:ext cx="2236510" cy="584775"/>
          </a:xfrm>
          <a:prstGeom prst="rect">
            <a:avLst/>
          </a:prstGeom>
          <a:noFill/>
        </p:spPr>
        <p:txBody>
          <a:bodyPr wrap="non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津波の写真</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43732"/>
            <a:ext cx="4131263" cy="4114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90230" y="5490039"/>
            <a:ext cx="838691" cy="230832"/>
          </a:xfrm>
          <a:prstGeom prst="rect">
            <a:avLst/>
          </a:prstGeom>
          <a:noFill/>
        </p:spPr>
        <p:txBody>
          <a:bodyPr wrap="none" rtlCol="0">
            <a:spAutoFit/>
          </a:bodyPr>
          <a:lstStyle/>
          <a:p>
            <a:pPr fontAlgn="base">
              <a:spcBef>
                <a:spcPct val="0"/>
              </a:spcBef>
              <a:spcAft>
                <a:spcPct val="0"/>
              </a:spcAft>
            </a:pPr>
            <a:r>
              <a:rPr lang="ja-JP" altLang="en-US" sz="900" dirty="0">
                <a:solidFill>
                  <a:prstClr val="white"/>
                </a:solidFill>
                <a:latin typeface="Arial" charset="0"/>
              </a:rPr>
              <a:t>気象庁　提供</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2204864"/>
            <a:ext cx="4752528" cy="3564396"/>
          </a:xfrm>
          <a:prstGeom prst="rect">
            <a:avLst/>
          </a:prstGeom>
        </p:spPr>
      </p:pic>
      <p:sp>
        <p:nvSpPr>
          <p:cNvPr id="9" name="テキスト ボックス 8"/>
          <p:cNvSpPr txBox="1"/>
          <p:nvPr/>
        </p:nvSpPr>
        <p:spPr>
          <a:xfrm>
            <a:off x="4333897" y="5477431"/>
            <a:ext cx="838691" cy="230832"/>
          </a:xfrm>
          <a:prstGeom prst="rect">
            <a:avLst/>
          </a:prstGeom>
          <a:noFill/>
        </p:spPr>
        <p:txBody>
          <a:bodyPr wrap="none" rtlCol="0">
            <a:spAutoFit/>
          </a:bodyPr>
          <a:lstStyle/>
          <a:p>
            <a:pPr fontAlgn="base">
              <a:spcBef>
                <a:spcPct val="0"/>
              </a:spcBef>
              <a:spcAft>
                <a:spcPct val="0"/>
              </a:spcAft>
            </a:pPr>
            <a:r>
              <a:rPr lang="ja-JP" altLang="en-US" sz="900" dirty="0">
                <a:solidFill>
                  <a:prstClr val="white"/>
                </a:solidFill>
                <a:latin typeface="Arial" charset="0"/>
              </a:rPr>
              <a:t>気象庁　提供</a:t>
            </a:r>
          </a:p>
        </p:txBody>
      </p:sp>
      <p:sp>
        <p:nvSpPr>
          <p:cNvPr id="8" name="Rectangle 9"/>
          <p:cNvSpPr txBox="1">
            <a:spLocks noChangeArrowheads="1"/>
          </p:cNvSpPr>
          <p:nvPr/>
        </p:nvSpPr>
        <p:spPr bwMode="auto">
          <a:xfrm>
            <a:off x="0" y="0"/>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smtClean="0">
                <a:solidFill>
                  <a:prstClr val="black"/>
                </a:solidFill>
                <a:latin typeface="HGP創英角ﾎﾟｯﾌﾟ体" pitchFamily="50" charset="-128"/>
                <a:ea typeface="HGP創英角ﾎﾟｯﾌﾟ体" pitchFamily="50" charset="-128"/>
              </a:rPr>
              <a:t>津波が起こるとどうなる？</a:t>
            </a:r>
            <a:endParaRPr lang="ja-JP" altLang="en-US" sz="3600" dirty="0">
              <a:solidFill>
                <a:prstClr val="black"/>
              </a:solidFill>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1582128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77172" y="3457538"/>
            <a:ext cx="4867859" cy="3400462"/>
          </a:xfrm>
          <a:prstGeom prst="rect">
            <a:avLst/>
          </a:prstGeom>
        </p:spPr>
      </p:pic>
      <p:sp>
        <p:nvSpPr>
          <p:cNvPr id="17" name="テキスト ボックス 16"/>
          <p:cNvSpPr txBox="1"/>
          <p:nvPr/>
        </p:nvSpPr>
        <p:spPr>
          <a:xfrm>
            <a:off x="0" y="6642556"/>
            <a:ext cx="203132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仙台管区気象台作成「防災紙芝居」より</a:t>
            </a:r>
          </a:p>
        </p:txBody>
      </p:sp>
      <p:sp>
        <p:nvSpPr>
          <p:cNvPr id="5" name="テキスト ボックス 4"/>
          <p:cNvSpPr txBox="1"/>
          <p:nvPr/>
        </p:nvSpPr>
        <p:spPr>
          <a:xfrm>
            <a:off x="931349" y="771244"/>
            <a:ext cx="6983877" cy="830997"/>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①強い</a:t>
            </a:r>
            <a:r>
              <a:rPr kumimoji="1" lang="ja-JP" altLang="en-US"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ゆ</a:t>
            </a:r>
            <a:r>
              <a:rPr kumimoji="1" lang="ja-JP" altLang="en-US" sz="3200" b="1" i="0" u="none" strike="noStrike" kern="1200" cap="none" spc="0" normalizeH="0" baseline="0" noProof="0" dirty="0" err="1" smtClean="0">
                <a:ln>
                  <a:noFill/>
                </a:ln>
                <a:solidFill>
                  <a:srgbClr val="000000"/>
                </a:solidFill>
                <a:effectLst/>
                <a:uLnTx/>
                <a:uFillTx/>
                <a:latin typeface="HG丸ｺﾞｼｯｸM-PRO" pitchFamily="50" charset="-128"/>
                <a:ea typeface="HG丸ｺﾞｼｯｸM-PRO" pitchFamily="50" charset="-128"/>
                <a:cs typeface="+mn-cs"/>
              </a:rPr>
              <a:t>れを</a:t>
            </a:r>
            <a:r>
              <a:rPr kumimoji="1" lang="ja-JP" altLang="en-US"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感じたら</a:t>
            </a: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a:t>
            </a:r>
            <a:endParaRPr kumimoji="1" lang="en-US" altLang="ja-JP"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p:txBody>
      </p:sp>
      <p:sp>
        <p:nvSpPr>
          <p:cNvPr id="11" name="爆発 2 10"/>
          <p:cNvSpPr/>
          <p:nvPr/>
        </p:nvSpPr>
        <p:spPr>
          <a:xfrm>
            <a:off x="3275856" y="4778044"/>
            <a:ext cx="6257886" cy="2012247"/>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主</a:t>
            </a:r>
            <a:r>
              <a:rPr kumimoji="1" lang="ja-JP" altLang="en-US" sz="2800" b="1" i="0" u="none" strike="noStrike" kern="1200" cap="none" spc="0" normalizeH="0" baseline="0" noProof="0" dirty="0" smtClean="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なゆれが</a:t>
            </a:r>
            <a:r>
              <a:rPr kumimoji="1" lang="en-US" altLang="ja-JP" sz="2800" b="1" i="0" u="none" strike="noStrike" kern="1200" cap="none" spc="0" normalizeH="0" baseline="0" noProof="0" dirty="0" smtClean="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1</a:t>
            </a:r>
            <a:r>
              <a:rPr kumimoji="1" lang="en-US" altLang="ja-JP" sz="2800" b="1" i="0"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0</a:t>
            </a:r>
            <a:r>
              <a:rPr kumimoji="1" lang="ja-JP" altLang="en-US" sz="2800" b="1" i="0" u="none" strike="noStrike" kern="1200" cap="none" spc="0" normalizeH="0" baseline="0" noProof="0" dirty="0" smtClean="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秒</a:t>
            </a:r>
            <a:endParaRPr kumimoji="1" lang="ja-JP" altLang="en-US" sz="2800" b="1" i="0"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smtClean="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→にげる</a:t>
            </a:r>
            <a:r>
              <a:rPr kumimoji="1" lang="ja-JP" altLang="en-US" sz="2800" b="1" i="0"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a:t>
            </a:r>
          </a:p>
        </p:txBody>
      </p:sp>
      <p:pic>
        <p:nvPicPr>
          <p:cNvPr id="9" name="図 8">
            <a:extLst>
              <a:ext uri="{FF2B5EF4-FFF2-40B4-BE49-F238E27FC236}">
                <a16:creationId xmlns:a16="http://schemas.microsoft.com/office/drawing/2014/main" id="{A47968A8-89C0-44E7-80EA-575DD2F0AF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 b="98715" l="0" r="99213"/>
                    </a14:imgEffect>
                  </a14:imgLayer>
                </a14:imgProps>
              </a:ext>
            </a:extLst>
          </a:blip>
          <a:srcRect l="6932" t="5060" r="5151"/>
          <a:stretch/>
        </p:blipFill>
        <p:spPr>
          <a:xfrm>
            <a:off x="4234202" y="3736505"/>
            <a:ext cx="1642178" cy="1357941"/>
          </a:xfrm>
          <a:prstGeom prst="rect">
            <a:avLst/>
          </a:prstGeom>
        </p:spPr>
      </p:pic>
      <p:sp>
        <p:nvSpPr>
          <p:cNvPr id="10" name="テキスト ボックス 9"/>
          <p:cNvSpPr txBox="1"/>
          <p:nvPr/>
        </p:nvSpPr>
        <p:spPr>
          <a:xfrm>
            <a:off x="931349" y="1570923"/>
            <a:ext cx="6983877" cy="1323439"/>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②弱くても、長くてゆっくりした</a:t>
            </a:r>
            <a:endParaRPr kumimoji="1" lang="en-US" altLang="ja-JP"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　ゆれを感じたら！</a:t>
            </a:r>
            <a:endParaRPr kumimoji="1" lang="en-US" altLang="ja-JP"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p:txBody>
      </p:sp>
      <p:sp>
        <p:nvSpPr>
          <p:cNvPr id="13" name="テキスト ボックス 12"/>
          <p:cNvSpPr txBox="1"/>
          <p:nvPr/>
        </p:nvSpPr>
        <p:spPr>
          <a:xfrm>
            <a:off x="931349" y="2991318"/>
            <a:ext cx="6983877" cy="830997"/>
          </a:xfrm>
          <a:prstGeom prst="rect">
            <a:avLst/>
          </a:prstGeom>
          <a:noFill/>
        </p:spPr>
        <p:txBody>
          <a:bodyPr vert="horz"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③津波</a:t>
            </a:r>
            <a:r>
              <a:rPr kumimoji="1" lang="ja-JP" altLang="en-US" sz="3200" b="1" i="0" u="none" strike="noStrike" kern="1200" cap="none" spc="0" normalizeH="0" baseline="0" noProof="0" dirty="0" err="1" smtClean="0">
                <a:ln>
                  <a:noFill/>
                </a:ln>
                <a:solidFill>
                  <a:srgbClr val="000000"/>
                </a:solidFill>
                <a:effectLst/>
                <a:uLnTx/>
                <a:uFillTx/>
                <a:latin typeface="HG丸ｺﾞｼｯｸM-PRO" pitchFamily="50" charset="-128"/>
                <a:ea typeface="HG丸ｺﾞｼｯｸM-PRO" pitchFamily="50" charset="-128"/>
                <a:cs typeface="+mn-cs"/>
              </a:rPr>
              <a:t>け</a:t>
            </a:r>
            <a:r>
              <a:rPr kumimoji="1" lang="ja-JP" altLang="en-US" sz="3200" b="1" i="0" u="none" strike="noStrike" kern="1200" cap="none" spc="0" normalizeH="0" baseline="0" noProof="0" dirty="0" smtClean="0">
                <a:ln>
                  <a:noFill/>
                </a:ln>
                <a:solidFill>
                  <a:srgbClr val="000000"/>
                </a:solidFill>
                <a:effectLst/>
                <a:uLnTx/>
                <a:uFillTx/>
                <a:latin typeface="HG丸ｺﾞｼｯｸM-PRO" pitchFamily="50" charset="-128"/>
                <a:ea typeface="HG丸ｺﾞｼｯｸM-PRO" pitchFamily="50" charset="-128"/>
                <a:cs typeface="+mn-cs"/>
              </a:rPr>
              <a:t>いほう等を聞いたら</a:t>
            </a:r>
            <a:r>
              <a:rPr kumimoji="1" lang="ja-JP" altLang="en-US"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a:t>
            </a:r>
            <a:endParaRPr kumimoji="1" lang="en-US" altLang="ja-JP" sz="32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p:txBody>
      </p:sp>
      <p:sp>
        <p:nvSpPr>
          <p:cNvPr id="14" name="Rectangle 9"/>
          <p:cNvSpPr txBox="1">
            <a:spLocks noChangeArrowheads="1"/>
          </p:cNvSpPr>
          <p:nvPr/>
        </p:nvSpPr>
        <p:spPr bwMode="auto">
          <a:xfrm>
            <a:off x="0" y="6069"/>
            <a:ext cx="9144000" cy="765175"/>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HGP創英角ﾎﾟｯﾌﾟ体" pitchFamily="50" charset="-128"/>
                <a:ea typeface="HGP創英角ﾎﾟｯﾌﾟ体" pitchFamily="50" charset="-128"/>
                <a:cs typeface="+mn-cs"/>
              </a:rPr>
              <a:t>津波が来ることがわかる　てがかり</a:t>
            </a:r>
          </a:p>
        </p:txBody>
      </p:sp>
    </p:spTree>
    <p:extLst>
      <p:ext uri="{BB962C8B-B14F-4D97-AF65-F5344CB8AC3E}">
        <p14:creationId xmlns:p14="http://schemas.microsoft.com/office/powerpoint/2010/main" val="40982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F5D021BD-D77B-4E1F-824D-E1F43404B31E}"/>
              </a:ext>
            </a:extLst>
          </p:cNvPr>
          <p:cNvPicPr>
            <a:picLocks noChangeAspect="1"/>
          </p:cNvPicPr>
          <p:nvPr/>
        </p:nvPicPr>
        <p:blipFill rotWithShape="1">
          <a:blip r:embed="rId3"/>
          <a:srcRect t="3150"/>
          <a:stretch/>
        </p:blipFill>
        <p:spPr>
          <a:xfrm>
            <a:off x="442598" y="188640"/>
            <a:ext cx="8060422" cy="6641976"/>
          </a:xfrm>
          <a:prstGeom prst="rect">
            <a:avLst/>
          </a:prstGeom>
        </p:spPr>
      </p:pic>
      <p:sp>
        <p:nvSpPr>
          <p:cNvPr id="5" name="下矢印 4"/>
          <p:cNvSpPr/>
          <p:nvPr/>
        </p:nvSpPr>
        <p:spPr>
          <a:xfrm rot="9744636">
            <a:off x="6804178" y="4602331"/>
            <a:ext cx="1302975" cy="90878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156176" y="5862704"/>
            <a:ext cx="2236510" cy="584775"/>
          </a:xfrm>
          <a:prstGeom prst="rect">
            <a:avLst/>
          </a:prstGeom>
          <a:noFill/>
        </p:spPr>
        <p:txBody>
          <a:bodyPr wrap="none" rtlCol="0">
            <a:spAutoFit/>
          </a:bodyPr>
          <a:lstStyle/>
          <a:p>
            <a:r>
              <a:rPr lang="ja-JP" altLang="en-US" sz="3200" dirty="0">
                <a:solidFill>
                  <a:schemeClr val="bg1"/>
                </a:solidFill>
                <a:latin typeface="HG丸ｺﾞｼｯｸM-PRO" panose="020F0600000000000000" pitchFamily="50" charset="-128"/>
                <a:ea typeface="HG丸ｺﾞｼｯｸM-PRO" panose="020F0600000000000000" pitchFamily="50" charset="-128"/>
              </a:rPr>
              <a:t>南海トラフ</a:t>
            </a:r>
            <a:endParaRPr kumimoji="1" lang="ja-JP" altLang="en-US" sz="3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5882925" y="2836940"/>
            <a:ext cx="1415772" cy="584775"/>
          </a:xfrm>
          <a:prstGeom prst="rect">
            <a:avLst/>
          </a:prstGeom>
          <a:noFill/>
        </p:spPr>
        <p:txBody>
          <a:bodyPr wrap="none" rtlCol="0">
            <a:spAutoFit/>
          </a:bodyPr>
          <a:lstStyle/>
          <a:p>
            <a:r>
              <a:rPr lang="ja-JP" altLang="en-US" sz="3200" dirty="0">
                <a:solidFill>
                  <a:schemeClr val="bg1"/>
                </a:solidFill>
                <a:latin typeface="HG丸ｺﾞｼｯｸM-PRO" panose="020F0600000000000000" pitchFamily="50" charset="-128"/>
                <a:ea typeface="HG丸ｺﾞｼｯｸM-PRO" panose="020F0600000000000000" pitchFamily="50" charset="-128"/>
              </a:rPr>
              <a:t>和歌山</a:t>
            </a:r>
            <a:endParaRPr kumimoji="1" lang="ja-JP" altLang="en-US" sz="3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3673199" y="3421715"/>
            <a:ext cx="1005403" cy="584775"/>
          </a:xfrm>
          <a:prstGeom prst="rect">
            <a:avLst/>
          </a:prstGeom>
          <a:noFill/>
        </p:spPr>
        <p:txBody>
          <a:bodyPr wrap="none" rtlCol="0">
            <a:spAutoFit/>
          </a:bodyPr>
          <a:lstStyle/>
          <a:p>
            <a:r>
              <a:rPr lang="ja-JP" altLang="en-US" sz="3200" dirty="0">
                <a:solidFill>
                  <a:schemeClr val="bg1"/>
                </a:solidFill>
                <a:latin typeface="HG丸ｺﾞｼｯｸM-PRO" panose="020F0600000000000000" pitchFamily="50" charset="-128"/>
                <a:ea typeface="HG丸ｺﾞｼｯｸM-PRO" panose="020F0600000000000000" pitchFamily="50" charset="-128"/>
              </a:rPr>
              <a:t>高知</a:t>
            </a:r>
            <a:endParaRPr kumimoji="1" lang="ja-JP" altLang="en-US" sz="3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15" name="正方形/長方形 14"/>
          <p:cNvSpPr/>
          <p:nvPr/>
        </p:nvSpPr>
        <p:spPr>
          <a:xfrm rot="19894162">
            <a:off x="3529964" y="3098990"/>
            <a:ext cx="2647535" cy="32688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Rectangle 9"/>
          <p:cNvSpPr txBox="1">
            <a:spLocks noChangeArrowheads="1"/>
          </p:cNvSpPr>
          <p:nvPr/>
        </p:nvSpPr>
        <p:spPr bwMode="auto">
          <a:xfrm>
            <a:off x="0" y="-27384"/>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smtClean="0">
                <a:solidFill>
                  <a:prstClr val="black"/>
                </a:solidFill>
                <a:latin typeface="HGP創英角ﾎﾟｯﾌﾟ体" pitchFamily="50" charset="-128"/>
                <a:ea typeface="HGP創英角ﾎﾟｯﾌﾟ体" pitchFamily="50" charset="-128"/>
              </a:rPr>
              <a:t>南海トラフ巨大地震って知ってる？</a:t>
            </a:r>
            <a:endParaRPr lang="ja-JP" altLang="en-US" sz="3600" dirty="0">
              <a:solidFill>
                <a:prstClr val="black"/>
              </a:solidFill>
              <a:latin typeface="HGP創英角ﾎﾟｯﾌﾟ体" pitchFamily="50" charset="-128"/>
              <a:ea typeface="HGP創英角ﾎﾟｯﾌﾟ体" pitchFamily="50" charset="-128"/>
            </a:endParaRPr>
          </a:p>
        </p:txBody>
      </p:sp>
      <p:sp>
        <p:nvSpPr>
          <p:cNvPr id="11" name="テキスト ボックス 10"/>
          <p:cNvSpPr txBox="1"/>
          <p:nvPr/>
        </p:nvSpPr>
        <p:spPr>
          <a:xfrm>
            <a:off x="3356952" y="-99392"/>
            <a:ext cx="1080120" cy="307777"/>
          </a:xfrm>
          <a:prstGeom prst="rect">
            <a:avLst/>
          </a:prstGeom>
          <a:noFill/>
        </p:spPr>
        <p:txBody>
          <a:bodyPr wrap="square" rtlCol="0">
            <a:spAutoFit/>
          </a:bodyPr>
          <a:lstStyle/>
          <a:p>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きょだい </a:t>
            </a:r>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4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本庁_120411_津波発生のしくみ">
            <a:hlinkClick r:id="" action="ppaction://media"/>
          </p:cNvPr>
          <p:cNvPicPr>
            <a:picLocks noChangeAspect="1"/>
          </p:cNvPicPr>
          <p:nvPr>
            <a:videoFile r:link="rId1"/>
            <p:extLst>
              <p:ext uri="{DAA4B4D4-6D71-4841-9C94-3DE7FCFB9230}">
                <p14:media xmlns:p14="http://schemas.microsoft.com/office/powerpoint/2010/main" r:embed="rId2">
                  <p14:trim end="25204"/>
                </p14:media>
              </p:ext>
            </p:extLst>
          </p:nvPr>
        </p:nvPicPr>
        <p:blipFill>
          <a:blip r:embed="rId5"/>
          <a:stretch>
            <a:fillRect/>
          </a:stretch>
        </p:blipFill>
        <p:spPr>
          <a:xfrm>
            <a:off x="0" y="1309836"/>
            <a:ext cx="9144000" cy="5143500"/>
          </a:xfrm>
          <a:prstGeom prst="rect">
            <a:avLst/>
          </a:prstGeom>
        </p:spPr>
      </p:pic>
      <p:sp>
        <p:nvSpPr>
          <p:cNvPr id="11" name="テキスト ボックス 10"/>
          <p:cNvSpPr txBox="1"/>
          <p:nvPr/>
        </p:nvSpPr>
        <p:spPr>
          <a:xfrm>
            <a:off x="8063251" y="6219771"/>
            <a:ext cx="838691" cy="230832"/>
          </a:xfrm>
          <a:prstGeom prst="rect">
            <a:avLst/>
          </a:prstGeom>
          <a:noFill/>
        </p:spPr>
        <p:txBody>
          <a:bodyPr wrap="none" rtlCol="0">
            <a:spAutoFit/>
          </a:bodyPr>
          <a:lstStyle/>
          <a:p>
            <a:pPr fontAlgn="auto">
              <a:spcBef>
                <a:spcPts val="0"/>
              </a:spcBef>
              <a:spcAft>
                <a:spcPts val="0"/>
              </a:spcAft>
            </a:pPr>
            <a:r>
              <a:rPr lang="ja-JP" altLang="en-US" sz="900">
                <a:solidFill>
                  <a:schemeClr val="bg1"/>
                </a:solidFill>
                <a:latin typeface="Calibri"/>
                <a:ea typeface="ＭＳ Ｐゴシック"/>
              </a:rPr>
              <a:t>気象庁　提供</a:t>
            </a:r>
            <a:endParaRPr lang="ja-JP" altLang="en-US" sz="900" dirty="0">
              <a:solidFill>
                <a:schemeClr val="bg1"/>
              </a:solidFill>
              <a:latin typeface="Calibri"/>
              <a:ea typeface="ＭＳ Ｐゴシック"/>
            </a:endParaRPr>
          </a:p>
        </p:txBody>
      </p:sp>
      <p:pic>
        <p:nvPicPr>
          <p:cNvPr id="7" name="図 6"/>
          <p:cNvPicPr>
            <a:picLocks noChangeAspect="1"/>
          </p:cNvPicPr>
          <p:nvPr/>
        </p:nvPicPr>
        <p:blipFill>
          <a:blip r:embed="rId6">
            <a:clrChange>
              <a:clrFrom>
                <a:srgbClr val="FFFFFF"/>
              </a:clrFrom>
              <a:clrTo>
                <a:srgbClr val="FFFFFF">
                  <a:alpha val="0"/>
                </a:srgbClr>
              </a:clrTo>
            </a:clrChange>
          </a:blip>
          <a:stretch>
            <a:fillRect/>
          </a:stretch>
        </p:blipFill>
        <p:spPr>
          <a:xfrm>
            <a:off x="539552" y="1484784"/>
            <a:ext cx="962148" cy="1055396"/>
          </a:xfrm>
          <a:prstGeom prst="rect">
            <a:avLst/>
          </a:prstGeom>
        </p:spPr>
      </p:pic>
      <p:sp>
        <p:nvSpPr>
          <p:cNvPr id="8" name="テキスト ボックス 7"/>
          <p:cNvSpPr txBox="1"/>
          <p:nvPr/>
        </p:nvSpPr>
        <p:spPr>
          <a:xfrm>
            <a:off x="0" y="2538309"/>
            <a:ext cx="2896947" cy="1200329"/>
          </a:xfrm>
          <a:prstGeom prst="rect">
            <a:avLst/>
          </a:prstGeom>
          <a:noFill/>
        </p:spPr>
        <p:txBody>
          <a:bodyPr wrap="none" rtlCol="0">
            <a:spAutoFit/>
          </a:bodyPr>
          <a:lstStyle/>
          <a:p>
            <a:r>
              <a:rPr kumimoji="1" lang="ja-JP" altLang="en-US" sz="3600" dirty="0">
                <a:solidFill>
                  <a:schemeClr val="bg1"/>
                </a:solidFill>
              </a:rPr>
              <a:t>みんなが</a:t>
            </a:r>
            <a:endParaRPr kumimoji="1" lang="en-US" altLang="ja-JP" sz="3600" dirty="0">
              <a:solidFill>
                <a:schemeClr val="bg1"/>
              </a:solidFill>
            </a:endParaRPr>
          </a:p>
          <a:p>
            <a:r>
              <a:rPr lang="ja-JP" altLang="en-US" sz="3600" dirty="0">
                <a:solidFill>
                  <a:schemeClr val="bg1"/>
                </a:solidFill>
              </a:rPr>
              <a:t>く</a:t>
            </a:r>
            <a:r>
              <a:rPr kumimoji="1" lang="ja-JP" altLang="en-US" sz="3600" dirty="0">
                <a:solidFill>
                  <a:schemeClr val="bg1"/>
                </a:solidFill>
              </a:rPr>
              <a:t>らしている方</a:t>
            </a:r>
            <a:endParaRPr kumimoji="1" lang="en-US" altLang="ja-JP" sz="3600" dirty="0">
              <a:solidFill>
                <a:schemeClr val="bg1"/>
              </a:solidFill>
            </a:endParaRPr>
          </a:p>
        </p:txBody>
      </p:sp>
      <p:sp>
        <p:nvSpPr>
          <p:cNvPr id="9" name="テキスト ボックス 8">
            <a:extLst>
              <a:ext uri="{FF2B5EF4-FFF2-40B4-BE49-F238E27FC236}">
                <a16:creationId xmlns:a16="http://schemas.microsoft.com/office/drawing/2014/main" id="{A471D86B-F17A-417C-9F5F-ACD41312D77C}"/>
              </a:ext>
            </a:extLst>
          </p:cNvPr>
          <p:cNvSpPr txBox="1"/>
          <p:nvPr/>
        </p:nvSpPr>
        <p:spPr>
          <a:xfrm>
            <a:off x="6804248" y="4662674"/>
            <a:ext cx="1569660" cy="646331"/>
          </a:xfrm>
          <a:prstGeom prst="rect">
            <a:avLst/>
          </a:prstGeom>
          <a:noFill/>
        </p:spPr>
        <p:txBody>
          <a:bodyPr wrap="none" rtlCol="0">
            <a:spAutoFit/>
          </a:bodyPr>
          <a:lstStyle/>
          <a:p>
            <a:r>
              <a:rPr kumimoji="1" lang="ja-JP" altLang="en-US" sz="3600" dirty="0" smtClean="0">
                <a:solidFill>
                  <a:schemeClr val="bg1"/>
                </a:solidFill>
              </a:rPr>
              <a:t>岩</a:t>
            </a:r>
            <a:r>
              <a:rPr kumimoji="1" lang="ja-JP" altLang="en-US" sz="3600" dirty="0">
                <a:solidFill>
                  <a:schemeClr val="bg1"/>
                </a:solidFill>
              </a:rPr>
              <a:t>の板</a:t>
            </a:r>
            <a:endParaRPr kumimoji="1" lang="en-US" altLang="ja-JP" sz="3600" dirty="0">
              <a:solidFill>
                <a:schemeClr val="bg1"/>
              </a:solidFill>
            </a:endParaRPr>
          </a:p>
        </p:txBody>
      </p:sp>
      <p:sp>
        <p:nvSpPr>
          <p:cNvPr id="10" name="Rectangle 9"/>
          <p:cNvSpPr txBox="1">
            <a:spLocks noChangeArrowheads="1"/>
          </p:cNvSpPr>
          <p:nvPr/>
        </p:nvSpPr>
        <p:spPr bwMode="auto">
          <a:xfrm>
            <a:off x="0" y="-27384"/>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smtClean="0">
                <a:solidFill>
                  <a:prstClr val="black"/>
                </a:solidFill>
                <a:latin typeface="HGP創英角ﾎﾟｯﾌﾟ体" pitchFamily="50" charset="-128"/>
                <a:ea typeface="HGP創英角ﾎﾟｯﾌﾟ体" pitchFamily="50" charset="-128"/>
              </a:rPr>
              <a:t>南海トラフ巨大地震って知ってる？</a:t>
            </a:r>
            <a:endParaRPr lang="ja-JP" altLang="en-US" sz="3600" dirty="0">
              <a:solidFill>
                <a:prstClr val="black"/>
              </a:solidFill>
              <a:latin typeface="HGP創英角ﾎﾟｯﾌﾟ体" pitchFamily="50" charset="-128"/>
              <a:ea typeface="HGP創英角ﾎﾟｯﾌﾟ体" pitchFamily="50" charset="-128"/>
            </a:endParaRPr>
          </a:p>
        </p:txBody>
      </p:sp>
      <p:sp>
        <p:nvSpPr>
          <p:cNvPr id="12" name="下矢印 11"/>
          <p:cNvSpPr/>
          <p:nvPr/>
        </p:nvSpPr>
        <p:spPr>
          <a:xfrm rot="5552552">
            <a:off x="6271719" y="3781001"/>
            <a:ext cx="316798" cy="90878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3675337">
            <a:off x="3939027" y="4316801"/>
            <a:ext cx="316798" cy="90878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958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255997" y="1142655"/>
            <a:ext cx="7025646" cy="3046988"/>
          </a:xfrm>
          <a:prstGeom prst="rect">
            <a:avLst/>
          </a:prstGeom>
        </p:spPr>
        <p:txBody>
          <a:bodyPr wrap="square">
            <a:spAutoFit/>
          </a:bodyPr>
          <a:lstStyle/>
          <a:p>
            <a:pPr>
              <a:lnSpc>
                <a:spcPct val="150000"/>
              </a:lnSpc>
            </a:pPr>
            <a:r>
              <a:rPr lang="ja-JP" altLang="en-US" sz="3200" b="1" dirty="0">
                <a:solidFill>
                  <a:prstClr val="black"/>
                </a:solidFill>
                <a:latin typeface="HG丸ｺﾞｼｯｸM-PRO" pitchFamily="50" charset="-128"/>
                <a:ea typeface="HG丸ｺﾞｼｯｸM-PRO" pitchFamily="50" charset="-128"/>
              </a:rPr>
              <a:t>◆くりかえし起きている大きな地震</a:t>
            </a:r>
            <a:endParaRPr lang="en-US" altLang="ja-JP" sz="3200" b="1" dirty="0">
              <a:solidFill>
                <a:prstClr val="black"/>
              </a:solidFill>
              <a:latin typeface="HG丸ｺﾞｼｯｸM-PRO" pitchFamily="50" charset="-128"/>
              <a:ea typeface="HG丸ｺﾞｼｯｸM-PRO" pitchFamily="50" charset="-128"/>
            </a:endParaRPr>
          </a:p>
          <a:p>
            <a:pPr>
              <a:lnSpc>
                <a:spcPct val="150000"/>
              </a:lnSpc>
            </a:pPr>
            <a:r>
              <a:rPr lang="ja-JP" altLang="en-US" sz="3200" b="1" dirty="0">
                <a:solidFill>
                  <a:prstClr val="black"/>
                </a:solidFill>
                <a:latin typeface="HG丸ｺﾞｼｯｸM-PRO" pitchFamily="50" charset="-128"/>
                <a:ea typeface="HG丸ｺﾞｼｯｸM-PRO" pitchFamily="50" charset="-128"/>
              </a:rPr>
              <a:t>◆大阪でも強いゆれになる</a:t>
            </a:r>
            <a:endParaRPr lang="en-US" altLang="ja-JP" sz="3200" b="1" dirty="0">
              <a:solidFill>
                <a:prstClr val="black"/>
              </a:solidFill>
              <a:latin typeface="HG丸ｺﾞｼｯｸM-PRO" pitchFamily="50" charset="-128"/>
              <a:ea typeface="HG丸ｺﾞｼｯｸM-PRO" pitchFamily="50" charset="-128"/>
            </a:endParaRPr>
          </a:p>
          <a:p>
            <a:pPr>
              <a:lnSpc>
                <a:spcPct val="150000"/>
              </a:lnSpc>
            </a:pPr>
            <a:r>
              <a:rPr lang="ja-JP" altLang="en-US" sz="3200" b="1" dirty="0">
                <a:solidFill>
                  <a:prstClr val="black"/>
                </a:solidFill>
                <a:latin typeface="HG丸ｺﾞｼｯｸM-PRO" pitchFamily="50" charset="-128"/>
                <a:ea typeface="HG丸ｺﾞｼｯｸM-PRO" pitchFamily="50" charset="-128"/>
              </a:rPr>
              <a:t>◆海で起きるので、津波が発生</a:t>
            </a:r>
            <a:endParaRPr lang="en-US" altLang="ja-JP" sz="3200" b="1" dirty="0">
              <a:solidFill>
                <a:prstClr val="black"/>
              </a:solidFill>
              <a:latin typeface="HG丸ｺﾞｼｯｸM-PRO" pitchFamily="50" charset="-128"/>
              <a:ea typeface="HG丸ｺﾞｼｯｸM-PRO" pitchFamily="50" charset="-128"/>
            </a:endParaRPr>
          </a:p>
          <a:p>
            <a:pPr>
              <a:lnSpc>
                <a:spcPct val="150000"/>
              </a:lnSpc>
            </a:pPr>
            <a:endParaRPr lang="en-US" altLang="ja-JP" sz="3200" b="1" dirty="0">
              <a:solidFill>
                <a:prstClr val="black"/>
              </a:solidFill>
              <a:latin typeface="HG丸ｺﾞｼｯｸM-PRO" pitchFamily="50" charset="-128"/>
              <a:ea typeface="HG丸ｺﾞｼｯｸM-PRO" pitchFamily="50" charset="-128"/>
            </a:endParaRPr>
          </a:p>
        </p:txBody>
      </p:sp>
      <p:sp>
        <p:nvSpPr>
          <p:cNvPr id="25" name="正方形/長方形 24"/>
          <p:cNvSpPr/>
          <p:nvPr/>
        </p:nvSpPr>
        <p:spPr>
          <a:xfrm>
            <a:off x="7455181" y="4628146"/>
            <a:ext cx="770940" cy="1080120"/>
          </a:xfrm>
          <a:prstGeom prst="rect">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HG丸ｺﾞｼｯｸM-PRO" pitchFamily="50" charset="-128"/>
                <a:ea typeface="HG丸ｺﾞｼｯｸM-PRO" pitchFamily="50" charset="-128"/>
              </a:rPr>
              <a:t>昭和</a:t>
            </a:r>
          </a:p>
        </p:txBody>
      </p:sp>
      <p:sp>
        <p:nvSpPr>
          <p:cNvPr id="26" name="正方形/長方形 25"/>
          <p:cNvSpPr/>
          <p:nvPr/>
        </p:nvSpPr>
        <p:spPr>
          <a:xfrm>
            <a:off x="3572277" y="4628146"/>
            <a:ext cx="3083421" cy="1080120"/>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prstClr val="black"/>
                </a:solidFill>
                <a:latin typeface="HG丸ｺﾞｼｯｸM-PRO" pitchFamily="50" charset="-128"/>
                <a:ea typeface="HG丸ｺﾞｼｯｸM-PRO" pitchFamily="50" charset="-128"/>
              </a:rPr>
              <a:t>江戸</a:t>
            </a:r>
          </a:p>
        </p:txBody>
      </p:sp>
      <p:sp>
        <p:nvSpPr>
          <p:cNvPr id="27" name="正方形/長方形 26"/>
          <p:cNvSpPr/>
          <p:nvPr/>
        </p:nvSpPr>
        <p:spPr>
          <a:xfrm>
            <a:off x="587480" y="4628146"/>
            <a:ext cx="2655166" cy="1080120"/>
          </a:xfrm>
          <a:prstGeom prst="rect">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prstClr val="black"/>
                </a:solidFill>
                <a:latin typeface="HG丸ｺﾞｼｯｸM-PRO" pitchFamily="50" charset="-128"/>
                <a:ea typeface="HG丸ｺﾞｼｯｸM-PRO" pitchFamily="50" charset="-128"/>
              </a:rPr>
              <a:t>室町</a:t>
            </a:r>
          </a:p>
        </p:txBody>
      </p:sp>
      <p:sp>
        <p:nvSpPr>
          <p:cNvPr id="28" name="正方形/長方形 27"/>
          <p:cNvSpPr/>
          <p:nvPr/>
        </p:nvSpPr>
        <p:spPr>
          <a:xfrm>
            <a:off x="6660232" y="4628146"/>
            <a:ext cx="599554" cy="108012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HG丸ｺﾞｼｯｸM-PRO" pitchFamily="50" charset="-128"/>
                <a:ea typeface="HG丸ｺﾞｼｯｸM-PRO" pitchFamily="50" charset="-128"/>
              </a:rPr>
              <a:t>明治</a:t>
            </a:r>
          </a:p>
        </p:txBody>
      </p:sp>
      <p:sp>
        <p:nvSpPr>
          <p:cNvPr id="29" name="正方形/長方形 28"/>
          <p:cNvSpPr/>
          <p:nvPr/>
        </p:nvSpPr>
        <p:spPr>
          <a:xfrm>
            <a:off x="7271639" y="4628146"/>
            <a:ext cx="171320" cy="108012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HG丸ｺﾞｼｯｸM-PRO" pitchFamily="50" charset="-128"/>
                <a:ea typeface="HG丸ｺﾞｼｯｸM-PRO" pitchFamily="50" charset="-128"/>
              </a:rPr>
              <a:t>大正</a:t>
            </a:r>
          </a:p>
        </p:txBody>
      </p:sp>
      <p:sp>
        <p:nvSpPr>
          <p:cNvPr id="30" name="正方形/長方形 29"/>
          <p:cNvSpPr/>
          <p:nvPr/>
        </p:nvSpPr>
        <p:spPr>
          <a:xfrm>
            <a:off x="3259280" y="4628146"/>
            <a:ext cx="299777" cy="1080120"/>
          </a:xfrm>
          <a:prstGeom prst="rect">
            <a:avLst/>
          </a:prstGeom>
          <a:solidFill>
            <a:srgbClr val="FF69B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HG丸ｺﾞｼｯｸM-PRO" pitchFamily="50" charset="-128"/>
                <a:ea typeface="HG丸ｺﾞｼｯｸM-PRO" pitchFamily="50" charset="-128"/>
              </a:rPr>
              <a:t>安土桃山</a:t>
            </a:r>
          </a:p>
        </p:txBody>
      </p:sp>
      <p:sp>
        <p:nvSpPr>
          <p:cNvPr id="31" name="正方形/長方形 30"/>
          <p:cNvSpPr/>
          <p:nvPr/>
        </p:nvSpPr>
        <p:spPr>
          <a:xfrm>
            <a:off x="8232662" y="4628146"/>
            <a:ext cx="299777" cy="1080120"/>
          </a:xfrm>
          <a:prstGeom prst="rect">
            <a:avLst/>
          </a:prstGeom>
          <a:solidFill>
            <a:srgbClr val="66FF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HG丸ｺﾞｼｯｸM-PRO" pitchFamily="50" charset="-128"/>
                <a:ea typeface="HG丸ｺﾞｼｯｸM-PRO" pitchFamily="50" charset="-128"/>
              </a:rPr>
              <a:t>平成</a:t>
            </a:r>
          </a:p>
        </p:txBody>
      </p:sp>
      <p:sp>
        <p:nvSpPr>
          <p:cNvPr id="32" name="正方形/長方形 31"/>
          <p:cNvSpPr/>
          <p:nvPr/>
        </p:nvSpPr>
        <p:spPr>
          <a:xfrm>
            <a:off x="8574250" y="4628146"/>
            <a:ext cx="69547" cy="108012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HG丸ｺﾞｼｯｸM-PRO" pitchFamily="50" charset="-128"/>
              <a:ea typeface="HG丸ｺﾞｼｯｸM-PRO" pitchFamily="50" charset="-128"/>
            </a:endParaRPr>
          </a:p>
        </p:txBody>
      </p:sp>
      <p:sp>
        <p:nvSpPr>
          <p:cNvPr id="33" name="正方形/長方形 32"/>
          <p:cNvSpPr/>
          <p:nvPr/>
        </p:nvSpPr>
        <p:spPr>
          <a:xfrm>
            <a:off x="8683106" y="4628142"/>
            <a:ext cx="69547" cy="108012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HG丸ｺﾞｼｯｸM-PRO" pitchFamily="50" charset="-128"/>
              <a:ea typeface="HG丸ｺﾞｼｯｸM-PRO" pitchFamily="50" charset="-128"/>
            </a:endParaRPr>
          </a:p>
        </p:txBody>
      </p:sp>
      <p:sp>
        <p:nvSpPr>
          <p:cNvPr id="34" name="正方形/長方形 33"/>
          <p:cNvSpPr/>
          <p:nvPr/>
        </p:nvSpPr>
        <p:spPr>
          <a:xfrm>
            <a:off x="8791962" y="4628146"/>
            <a:ext cx="69547" cy="108012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HG丸ｺﾞｼｯｸM-PRO" pitchFamily="50" charset="-128"/>
              <a:ea typeface="HG丸ｺﾞｼｯｸM-PRO" pitchFamily="50" charset="-128"/>
            </a:endParaRPr>
          </a:p>
        </p:txBody>
      </p:sp>
      <p:sp>
        <p:nvSpPr>
          <p:cNvPr id="35" name="正方形/長方形 34"/>
          <p:cNvSpPr/>
          <p:nvPr/>
        </p:nvSpPr>
        <p:spPr>
          <a:xfrm>
            <a:off x="8900818" y="4628142"/>
            <a:ext cx="69547" cy="108012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HG丸ｺﾞｼｯｸM-PRO" pitchFamily="50" charset="-128"/>
              <a:ea typeface="HG丸ｺﾞｼｯｸM-PRO" pitchFamily="50" charset="-128"/>
            </a:endParaRPr>
          </a:p>
        </p:txBody>
      </p:sp>
      <p:sp>
        <p:nvSpPr>
          <p:cNvPr id="36" name="正方形/長方形 35"/>
          <p:cNvSpPr/>
          <p:nvPr/>
        </p:nvSpPr>
        <p:spPr>
          <a:xfrm>
            <a:off x="467544" y="4631364"/>
            <a:ext cx="72008" cy="1080120"/>
          </a:xfrm>
          <a:prstGeom prst="rect">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prstClr val="black"/>
              </a:solidFill>
              <a:latin typeface="HG丸ｺﾞｼｯｸM-PRO" pitchFamily="50" charset="-128"/>
              <a:ea typeface="HG丸ｺﾞｼｯｸM-PRO" pitchFamily="50" charset="-128"/>
            </a:endParaRPr>
          </a:p>
        </p:txBody>
      </p:sp>
      <p:sp>
        <p:nvSpPr>
          <p:cNvPr id="37" name="正方形/長方形 36"/>
          <p:cNvSpPr/>
          <p:nvPr/>
        </p:nvSpPr>
        <p:spPr>
          <a:xfrm>
            <a:off x="345300" y="4631360"/>
            <a:ext cx="72008" cy="1080120"/>
          </a:xfrm>
          <a:prstGeom prst="rect">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prstClr val="black"/>
              </a:solidFill>
              <a:latin typeface="HG丸ｺﾞｼｯｸM-PRO" pitchFamily="50" charset="-128"/>
              <a:ea typeface="HG丸ｺﾞｼｯｸM-PRO" pitchFamily="50" charset="-128"/>
            </a:endParaRPr>
          </a:p>
        </p:txBody>
      </p:sp>
      <p:sp>
        <p:nvSpPr>
          <p:cNvPr id="38" name="正方形/長方形 37"/>
          <p:cNvSpPr/>
          <p:nvPr/>
        </p:nvSpPr>
        <p:spPr>
          <a:xfrm>
            <a:off x="233942" y="4631356"/>
            <a:ext cx="72008" cy="1080120"/>
          </a:xfrm>
          <a:prstGeom prst="rect">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000" dirty="0">
              <a:solidFill>
                <a:prstClr val="black"/>
              </a:solidFill>
              <a:latin typeface="HG丸ｺﾞｼｯｸM-PRO" pitchFamily="50" charset="-128"/>
              <a:ea typeface="HG丸ｺﾞｼｯｸM-PRO" pitchFamily="50" charset="-128"/>
            </a:endParaRPr>
          </a:p>
        </p:txBody>
      </p:sp>
      <p:sp>
        <p:nvSpPr>
          <p:cNvPr id="45" name="テキスト ボックス 44"/>
          <p:cNvSpPr txBox="1"/>
          <p:nvPr/>
        </p:nvSpPr>
        <p:spPr>
          <a:xfrm>
            <a:off x="1339410" y="4659500"/>
            <a:ext cx="1360382" cy="338554"/>
          </a:xfrm>
          <a:prstGeom prst="rect">
            <a:avLst/>
          </a:prstGeom>
          <a:noFill/>
        </p:spPr>
        <p:txBody>
          <a:bodyPr wrap="square" rtlCol="0">
            <a:spAutoFit/>
          </a:bodyPr>
          <a:lstStyle/>
          <a:p>
            <a:r>
              <a:rPr lang="ja-JP" altLang="en-US" sz="1600">
                <a:solidFill>
                  <a:prstClr val="black"/>
                </a:solidFill>
                <a:latin typeface="HG丸ｺﾞｼｯｸM-PRO" panose="020F0600000000000000" pitchFamily="50" charset="-128"/>
                <a:ea typeface="HG丸ｺﾞｼｯｸM-PRO" panose="020F0600000000000000" pitchFamily="50" charset="-128"/>
              </a:rPr>
              <a:t>むろ　まち</a:t>
            </a:r>
            <a:endParaRPr lang="en-US" altLang="ja-JP" sz="1600">
              <a:solidFill>
                <a:prstClr val="black"/>
              </a:solidFill>
              <a:latin typeface="HG丸ｺﾞｼｯｸM-PRO" panose="020F0600000000000000" pitchFamily="50" charset="-128"/>
              <a:ea typeface="HG丸ｺﾞｼｯｸM-PRO" panose="020F0600000000000000" pitchFamily="50" charset="-128"/>
            </a:endParaRPr>
          </a:p>
        </p:txBody>
      </p:sp>
      <p:sp>
        <p:nvSpPr>
          <p:cNvPr id="46" name="テキスト ボックス 45"/>
          <p:cNvSpPr txBox="1"/>
          <p:nvPr/>
        </p:nvSpPr>
        <p:spPr>
          <a:xfrm>
            <a:off x="4579770" y="4659500"/>
            <a:ext cx="1360382" cy="338554"/>
          </a:xfrm>
          <a:prstGeom prst="rect">
            <a:avLst/>
          </a:prstGeom>
          <a:noFill/>
        </p:spPr>
        <p:txBody>
          <a:bodyPr wrap="square" rtlCol="0">
            <a:spAutoFit/>
          </a:bodyPr>
          <a:lstStyle/>
          <a:p>
            <a:r>
              <a:rPr lang="ja-JP" altLang="en-US" sz="1600">
                <a:solidFill>
                  <a:prstClr val="black"/>
                </a:solidFill>
                <a:latin typeface="HG丸ｺﾞｼｯｸM-PRO" panose="020F0600000000000000" pitchFamily="50" charset="-128"/>
                <a:ea typeface="HG丸ｺﾞｼｯｸM-PRO" panose="020F0600000000000000" pitchFamily="50" charset="-128"/>
              </a:rPr>
              <a:t>え　　ど</a:t>
            </a:r>
            <a:endParaRPr lang="en-US" altLang="ja-JP" sz="1600">
              <a:solidFill>
                <a:prstClr val="black"/>
              </a:solidFill>
              <a:latin typeface="HG丸ｺﾞｼｯｸM-PRO" panose="020F0600000000000000" pitchFamily="50" charset="-128"/>
              <a:ea typeface="HG丸ｺﾞｼｯｸM-PRO" panose="020F0600000000000000" pitchFamily="50" charset="-128"/>
            </a:endParaRPr>
          </a:p>
        </p:txBody>
      </p:sp>
      <p:sp>
        <p:nvSpPr>
          <p:cNvPr id="47" name="テキスト ボックス 46"/>
          <p:cNvSpPr txBox="1"/>
          <p:nvPr/>
        </p:nvSpPr>
        <p:spPr>
          <a:xfrm>
            <a:off x="6635985" y="4659500"/>
            <a:ext cx="1360382" cy="276999"/>
          </a:xfrm>
          <a:prstGeom prst="rect">
            <a:avLst/>
          </a:prstGeom>
          <a:noFill/>
        </p:spPr>
        <p:txBody>
          <a:bodyPr wrap="square" rtlCol="0">
            <a:spAutoFit/>
          </a:bodyPr>
          <a:lstStyle/>
          <a:p>
            <a:r>
              <a:rPr lang="ja-JP" altLang="en-US" sz="1200">
                <a:solidFill>
                  <a:prstClr val="black"/>
                </a:solidFill>
                <a:latin typeface="HG丸ｺﾞｼｯｸM-PRO" panose="020F0600000000000000" pitchFamily="50" charset="-128"/>
                <a:ea typeface="HG丸ｺﾞｼｯｸM-PRO" panose="020F0600000000000000" pitchFamily="50" charset="-128"/>
              </a:rPr>
              <a:t>めいじ</a:t>
            </a:r>
            <a:endParaRPr lang="en-US" altLang="ja-JP" sz="1200">
              <a:solidFill>
                <a:prstClr val="black"/>
              </a:solidFill>
              <a:latin typeface="HG丸ｺﾞｼｯｸM-PRO" panose="020F0600000000000000" pitchFamily="50" charset="-128"/>
              <a:ea typeface="HG丸ｺﾞｼｯｸM-PRO" panose="020F0600000000000000" pitchFamily="50" charset="-128"/>
            </a:endParaRPr>
          </a:p>
        </p:txBody>
      </p:sp>
      <p:sp>
        <p:nvSpPr>
          <p:cNvPr id="53" name="テキスト ボックス 52"/>
          <p:cNvSpPr txBox="1"/>
          <p:nvPr/>
        </p:nvSpPr>
        <p:spPr>
          <a:xfrm>
            <a:off x="7460104" y="4727779"/>
            <a:ext cx="1360382" cy="276999"/>
          </a:xfrm>
          <a:prstGeom prst="rect">
            <a:avLst/>
          </a:prstGeom>
          <a:noFill/>
        </p:spPr>
        <p:txBody>
          <a:bodyPr wrap="square" rtlCol="0">
            <a:spAutoFit/>
          </a:bodyPr>
          <a:lstStyle/>
          <a:p>
            <a:r>
              <a:rPr lang="ja-JP" altLang="en-US" sz="1200">
                <a:solidFill>
                  <a:prstClr val="black"/>
                </a:solidFill>
                <a:latin typeface="HG丸ｺﾞｼｯｸM-PRO" panose="020F0600000000000000" pitchFamily="50" charset="-128"/>
                <a:ea typeface="HG丸ｺﾞｼｯｸM-PRO" panose="020F0600000000000000" pitchFamily="50" charset="-128"/>
              </a:rPr>
              <a:t>しょうわ</a:t>
            </a:r>
            <a:endParaRPr lang="en-US" altLang="ja-JP" sz="1200">
              <a:solidFill>
                <a:prstClr val="black"/>
              </a:solidFill>
              <a:latin typeface="HG丸ｺﾞｼｯｸM-PRO" panose="020F0600000000000000" pitchFamily="50" charset="-128"/>
              <a:ea typeface="HG丸ｺﾞｼｯｸM-PRO" panose="020F0600000000000000" pitchFamily="50" charset="-128"/>
            </a:endParaRPr>
          </a:p>
        </p:txBody>
      </p:sp>
      <p:cxnSp>
        <p:nvCxnSpPr>
          <p:cNvPr id="24" name="直線矢印コネクタ 23"/>
          <p:cNvCxnSpPr>
            <a:endCxn id="32" idx="0"/>
          </p:cNvCxnSpPr>
          <p:nvPr/>
        </p:nvCxnSpPr>
        <p:spPr>
          <a:xfrm>
            <a:off x="8316416" y="3919995"/>
            <a:ext cx="292608" cy="708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8007417" y="3557229"/>
            <a:ext cx="646331" cy="369332"/>
          </a:xfrm>
          <a:prstGeom prst="rect">
            <a:avLst/>
          </a:prstGeom>
          <a:noFill/>
        </p:spPr>
        <p:txBody>
          <a:bodyPr wrap="none" rtlCol="0">
            <a:spAutoFit/>
          </a:bodyPr>
          <a:lstStyle/>
          <a:p>
            <a:r>
              <a:rPr kumimoji="1" lang="ja-JP" altLang="en-US" dirty="0">
                <a:latin typeface="HG丸ｺﾞｼｯｸM-PRO" panose="020F0600000000000000" pitchFamily="50" charset="-128"/>
                <a:ea typeface="HG丸ｺﾞｼｯｸM-PRO" panose="020F0600000000000000" pitchFamily="50" charset="-128"/>
              </a:rPr>
              <a:t>令和</a:t>
            </a:r>
          </a:p>
        </p:txBody>
      </p:sp>
      <p:pic>
        <p:nvPicPr>
          <p:cNvPr id="1026" name="Picture 2" descr="鎧兜を着た武士のイラスト">
            <a:extLst>
              <a:ext uri="{FF2B5EF4-FFF2-40B4-BE49-F238E27FC236}">
                <a16:creationId xmlns:a16="http://schemas.microsoft.com/office/drawing/2014/main" id="{1343FA63-3E4B-4FCB-90F6-CA1BA3C2A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89" y="3087916"/>
            <a:ext cx="151447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江戸時代の町民のイラスト（女性）">
            <a:extLst>
              <a:ext uri="{FF2B5EF4-FFF2-40B4-BE49-F238E27FC236}">
                <a16:creationId xmlns:a16="http://schemas.microsoft.com/office/drawing/2014/main" id="{95735A70-28CD-4EFB-B6D3-90093773B7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597" y="3413054"/>
            <a:ext cx="1169473" cy="17740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西郷隆盛の似顔絵イラスト">
            <a:extLst>
              <a:ext uri="{FF2B5EF4-FFF2-40B4-BE49-F238E27FC236}">
                <a16:creationId xmlns:a16="http://schemas.microsoft.com/office/drawing/2014/main" id="{83A5BC4D-0D1F-4887-A476-7262A95C9E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009" y="3439886"/>
            <a:ext cx="1083378" cy="1149473"/>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グループ化 70">
            <a:extLst>
              <a:ext uri="{FF2B5EF4-FFF2-40B4-BE49-F238E27FC236}">
                <a16:creationId xmlns:a16="http://schemas.microsoft.com/office/drawing/2014/main" id="{DA791D1B-C245-496B-96C7-FE12FB515611}"/>
              </a:ext>
            </a:extLst>
          </p:cNvPr>
          <p:cNvGrpSpPr/>
          <p:nvPr/>
        </p:nvGrpSpPr>
        <p:grpSpPr>
          <a:xfrm>
            <a:off x="347540" y="5260873"/>
            <a:ext cx="8761360" cy="1521309"/>
            <a:chOff x="347540" y="5260873"/>
            <a:chExt cx="8761360" cy="1521309"/>
          </a:xfrm>
        </p:grpSpPr>
        <p:grpSp>
          <p:nvGrpSpPr>
            <p:cNvPr id="69" name="グループ化 68">
              <a:extLst>
                <a:ext uri="{FF2B5EF4-FFF2-40B4-BE49-F238E27FC236}">
                  <a16:creationId xmlns:a16="http://schemas.microsoft.com/office/drawing/2014/main" id="{9507BED5-1228-4A56-BD7D-06F8053C30DC}"/>
                </a:ext>
              </a:extLst>
            </p:cNvPr>
            <p:cNvGrpSpPr/>
            <p:nvPr/>
          </p:nvGrpSpPr>
          <p:grpSpPr>
            <a:xfrm>
              <a:off x="347540" y="5260873"/>
              <a:ext cx="8622825" cy="1521309"/>
              <a:chOff x="347540" y="5260873"/>
              <a:chExt cx="8622825" cy="1521309"/>
            </a:xfrm>
          </p:grpSpPr>
          <p:cxnSp>
            <p:nvCxnSpPr>
              <p:cNvPr id="6" name="直線矢印コネクタ 5"/>
              <p:cNvCxnSpPr>
                <a:cxnSpLocks/>
              </p:cNvCxnSpPr>
              <p:nvPr/>
            </p:nvCxnSpPr>
            <p:spPr>
              <a:xfrm>
                <a:off x="6876256" y="5924290"/>
                <a:ext cx="611984" cy="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cxnSpLocks/>
              </p:cNvCxnSpPr>
              <p:nvPr/>
            </p:nvCxnSpPr>
            <p:spPr>
              <a:xfrm>
                <a:off x="5259961" y="5913404"/>
                <a:ext cx="1003190" cy="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cxnSpLocks/>
              </p:cNvCxnSpPr>
              <p:nvPr/>
            </p:nvCxnSpPr>
            <p:spPr>
              <a:xfrm flipV="1">
                <a:off x="4067944" y="5923722"/>
                <a:ext cx="555172" cy="568"/>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cxnSpLocks/>
              </p:cNvCxnSpPr>
              <p:nvPr/>
            </p:nvCxnSpPr>
            <p:spPr>
              <a:xfrm>
                <a:off x="2771800" y="5924290"/>
                <a:ext cx="720080" cy="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cxnSpLocks/>
              </p:cNvCxnSpPr>
              <p:nvPr/>
            </p:nvCxnSpPr>
            <p:spPr>
              <a:xfrm>
                <a:off x="1153739" y="5913404"/>
                <a:ext cx="969989" cy="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6507194" y="6309425"/>
                <a:ext cx="1163014" cy="400110"/>
              </a:xfrm>
              <a:prstGeom prst="rect">
                <a:avLst/>
              </a:prstGeom>
              <a:noFill/>
            </p:spPr>
            <p:txBody>
              <a:bodyPr wrap="square" rtlCol="0">
                <a:spAutoFit/>
              </a:bodyPr>
              <a:lstStyle/>
              <a:p>
                <a:pPr algn="ctr"/>
                <a:r>
                  <a:rPr lang="ja-JP" altLang="en-US" sz="2000" b="1" dirty="0">
                    <a:solidFill>
                      <a:prstClr val="black"/>
                    </a:solidFill>
                    <a:latin typeface="HG丸ｺﾞｼｯｸM-PRO" pitchFamily="50" charset="-128"/>
                    <a:ea typeface="HG丸ｺﾞｼｯｸM-PRO" pitchFamily="50" charset="-128"/>
                  </a:rPr>
                  <a:t>約</a:t>
                </a:r>
                <a:r>
                  <a:rPr lang="en-US" altLang="ja-JP" sz="2000" b="1" dirty="0">
                    <a:solidFill>
                      <a:prstClr val="black"/>
                    </a:solidFill>
                    <a:latin typeface="HG丸ｺﾞｼｯｸM-PRO" pitchFamily="50" charset="-128"/>
                    <a:ea typeface="HG丸ｺﾞｼｯｸM-PRO" pitchFamily="50" charset="-128"/>
                  </a:rPr>
                  <a:t>90</a:t>
                </a:r>
                <a:r>
                  <a:rPr lang="ja-JP" altLang="en-US" sz="2000" b="1" dirty="0">
                    <a:solidFill>
                      <a:prstClr val="black"/>
                    </a:solidFill>
                    <a:latin typeface="HG丸ｺﾞｼｯｸM-PRO" pitchFamily="50" charset="-128"/>
                    <a:ea typeface="HG丸ｺﾞｼｯｸM-PRO" pitchFamily="50" charset="-128"/>
                  </a:rPr>
                  <a:t>年</a:t>
                </a:r>
              </a:p>
            </p:txBody>
          </p:sp>
          <p:sp>
            <p:nvSpPr>
              <p:cNvPr id="19" name="テキスト ボックス 18"/>
              <p:cNvSpPr txBox="1"/>
              <p:nvPr/>
            </p:nvSpPr>
            <p:spPr>
              <a:xfrm>
                <a:off x="5052960" y="6309425"/>
                <a:ext cx="1368152" cy="400110"/>
              </a:xfrm>
              <a:prstGeom prst="rect">
                <a:avLst/>
              </a:prstGeom>
              <a:noFill/>
            </p:spPr>
            <p:txBody>
              <a:bodyPr wrap="square" rtlCol="0">
                <a:spAutoFit/>
              </a:bodyPr>
              <a:lstStyle/>
              <a:p>
                <a:pPr algn="ctr"/>
                <a:r>
                  <a:rPr lang="ja-JP" altLang="en-US" sz="2000" b="1" dirty="0">
                    <a:solidFill>
                      <a:prstClr val="black"/>
                    </a:solidFill>
                    <a:latin typeface="HG丸ｺﾞｼｯｸM-PRO" pitchFamily="50" charset="-128"/>
                    <a:ea typeface="HG丸ｺﾞｼｯｸM-PRO" pitchFamily="50" charset="-128"/>
                  </a:rPr>
                  <a:t>約</a:t>
                </a:r>
                <a:r>
                  <a:rPr lang="en-US" altLang="ja-JP" sz="2000" b="1" dirty="0">
                    <a:solidFill>
                      <a:prstClr val="black"/>
                    </a:solidFill>
                    <a:latin typeface="HG丸ｺﾞｼｯｸM-PRO" pitchFamily="50" charset="-128"/>
                    <a:ea typeface="HG丸ｺﾞｼｯｸM-PRO" pitchFamily="50" charset="-128"/>
                  </a:rPr>
                  <a:t>150</a:t>
                </a:r>
                <a:r>
                  <a:rPr lang="ja-JP" altLang="en-US" sz="2000" b="1" dirty="0">
                    <a:solidFill>
                      <a:prstClr val="black"/>
                    </a:solidFill>
                    <a:latin typeface="HG丸ｺﾞｼｯｸM-PRO" pitchFamily="50" charset="-128"/>
                    <a:ea typeface="HG丸ｺﾞｼｯｸM-PRO" pitchFamily="50" charset="-128"/>
                  </a:rPr>
                  <a:t>年</a:t>
                </a:r>
              </a:p>
            </p:txBody>
          </p:sp>
          <p:sp>
            <p:nvSpPr>
              <p:cNvPr id="20" name="テキスト ボックス 19"/>
              <p:cNvSpPr txBox="1"/>
              <p:nvPr/>
            </p:nvSpPr>
            <p:spPr>
              <a:xfrm>
                <a:off x="3724158" y="6340143"/>
                <a:ext cx="1328802" cy="400110"/>
              </a:xfrm>
              <a:prstGeom prst="rect">
                <a:avLst/>
              </a:prstGeom>
              <a:noFill/>
            </p:spPr>
            <p:txBody>
              <a:bodyPr wrap="square" rtlCol="0">
                <a:spAutoFit/>
              </a:bodyPr>
              <a:lstStyle/>
              <a:p>
                <a:pPr algn="ctr"/>
                <a:r>
                  <a:rPr lang="ja-JP" altLang="en-US" sz="2000" b="1" dirty="0">
                    <a:solidFill>
                      <a:prstClr val="black"/>
                    </a:solidFill>
                    <a:latin typeface="HG丸ｺﾞｼｯｸM-PRO" pitchFamily="50" charset="-128"/>
                    <a:ea typeface="HG丸ｺﾞｼｯｸM-PRO" pitchFamily="50" charset="-128"/>
                  </a:rPr>
                  <a:t>約</a:t>
                </a:r>
                <a:r>
                  <a:rPr lang="en-US" altLang="ja-JP" sz="2000" b="1" dirty="0">
                    <a:solidFill>
                      <a:prstClr val="black"/>
                    </a:solidFill>
                    <a:latin typeface="HG丸ｺﾞｼｯｸM-PRO" pitchFamily="50" charset="-128"/>
                    <a:ea typeface="HG丸ｺﾞｼｯｸM-PRO" pitchFamily="50" charset="-128"/>
                  </a:rPr>
                  <a:t>100</a:t>
                </a:r>
                <a:r>
                  <a:rPr lang="ja-JP" altLang="en-US" sz="2000" b="1" dirty="0">
                    <a:solidFill>
                      <a:prstClr val="black"/>
                    </a:solidFill>
                    <a:latin typeface="HG丸ｺﾞｼｯｸM-PRO" pitchFamily="50" charset="-128"/>
                    <a:ea typeface="HG丸ｺﾞｼｯｸM-PRO" pitchFamily="50" charset="-128"/>
                  </a:rPr>
                  <a:t>年</a:t>
                </a:r>
              </a:p>
            </p:txBody>
          </p:sp>
          <p:sp>
            <p:nvSpPr>
              <p:cNvPr id="21" name="テキスト ボックス 20"/>
              <p:cNvSpPr txBox="1"/>
              <p:nvPr/>
            </p:nvSpPr>
            <p:spPr>
              <a:xfrm>
                <a:off x="2320754" y="6363751"/>
                <a:ext cx="1307387" cy="400110"/>
              </a:xfrm>
              <a:prstGeom prst="rect">
                <a:avLst/>
              </a:prstGeom>
              <a:noFill/>
            </p:spPr>
            <p:txBody>
              <a:bodyPr wrap="square" rtlCol="0">
                <a:spAutoFit/>
              </a:bodyPr>
              <a:lstStyle/>
              <a:p>
                <a:pPr algn="ctr"/>
                <a:r>
                  <a:rPr lang="ja-JP" altLang="en-US" sz="2000" b="1" dirty="0">
                    <a:solidFill>
                      <a:prstClr val="black"/>
                    </a:solidFill>
                    <a:latin typeface="HG丸ｺﾞｼｯｸM-PRO" pitchFamily="50" charset="-128"/>
                    <a:ea typeface="HG丸ｺﾞｼｯｸM-PRO" pitchFamily="50" charset="-128"/>
                  </a:rPr>
                  <a:t>約</a:t>
                </a:r>
                <a:r>
                  <a:rPr lang="en-US" altLang="ja-JP" sz="2000" b="1" dirty="0">
                    <a:solidFill>
                      <a:prstClr val="black"/>
                    </a:solidFill>
                    <a:latin typeface="HG丸ｺﾞｼｯｸM-PRO" pitchFamily="50" charset="-128"/>
                    <a:ea typeface="HG丸ｺﾞｼｯｸM-PRO" pitchFamily="50" charset="-128"/>
                  </a:rPr>
                  <a:t>110</a:t>
                </a:r>
                <a:r>
                  <a:rPr lang="ja-JP" altLang="en-US" sz="2000" b="1" dirty="0">
                    <a:solidFill>
                      <a:prstClr val="black"/>
                    </a:solidFill>
                    <a:latin typeface="HG丸ｺﾞｼｯｸM-PRO" pitchFamily="50" charset="-128"/>
                    <a:ea typeface="HG丸ｺﾞｼｯｸM-PRO" pitchFamily="50" charset="-128"/>
                  </a:rPr>
                  <a:t>年</a:t>
                </a:r>
              </a:p>
            </p:txBody>
          </p:sp>
          <p:sp>
            <p:nvSpPr>
              <p:cNvPr id="23" name="テキスト ボックス 22"/>
              <p:cNvSpPr txBox="1"/>
              <p:nvPr/>
            </p:nvSpPr>
            <p:spPr>
              <a:xfrm>
                <a:off x="7883844" y="6280060"/>
                <a:ext cx="1086521" cy="400110"/>
              </a:xfrm>
              <a:prstGeom prst="rect">
                <a:avLst/>
              </a:prstGeom>
              <a:noFill/>
            </p:spPr>
            <p:txBody>
              <a:bodyPr wrap="square" rtlCol="0">
                <a:spAutoFit/>
              </a:bodyPr>
              <a:lstStyle/>
              <a:p>
                <a:pPr algn="ctr"/>
                <a:r>
                  <a:rPr lang="ja-JP" altLang="en-US" sz="2000" b="1" dirty="0">
                    <a:solidFill>
                      <a:prstClr val="black"/>
                    </a:solidFill>
                    <a:latin typeface="HG丸ｺﾞｼｯｸM-PRO" pitchFamily="50" charset="-128"/>
                    <a:ea typeface="HG丸ｺﾞｼｯｸM-PRO" pitchFamily="50" charset="-128"/>
                  </a:rPr>
                  <a:t>約</a:t>
                </a:r>
                <a:r>
                  <a:rPr lang="en-US" altLang="ja-JP" sz="2000" b="1" dirty="0">
                    <a:solidFill>
                      <a:prstClr val="black"/>
                    </a:solidFill>
                    <a:latin typeface="HG丸ｺﾞｼｯｸM-PRO" pitchFamily="50" charset="-128"/>
                    <a:ea typeface="HG丸ｺﾞｼｯｸM-PRO" pitchFamily="50" charset="-128"/>
                  </a:rPr>
                  <a:t>70</a:t>
                </a:r>
                <a:r>
                  <a:rPr lang="ja-JP" altLang="en-US" sz="2000" b="1" dirty="0">
                    <a:solidFill>
                      <a:prstClr val="black"/>
                    </a:solidFill>
                    <a:latin typeface="HG丸ｺﾞｼｯｸM-PRO" pitchFamily="50" charset="-128"/>
                    <a:ea typeface="HG丸ｺﾞｼｯｸM-PRO" pitchFamily="50" charset="-128"/>
                  </a:rPr>
                  <a:t>年</a:t>
                </a:r>
              </a:p>
            </p:txBody>
          </p:sp>
          <p:sp>
            <p:nvSpPr>
              <p:cNvPr id="51" name="テキスト ボックス 50"/>
              <p:cNvSpPr txBox="1"/>
              <p:nvPr/>
            </p:nvSpPr>
            <p:spPr>
              <a:xfrm>
                <a:off x="1001550" y="6255114"/>
                <a:ext cx="647856" cy="253916"/>
              </a:xfrm>
              <a:prstGeom prst="rect">
                <a:avLst/>
              </a:prstGeom>
              <a:noFill/>
            </p:spPr>
            <p:txBody>
              <a:bodyPr wrap="square" rtlCol="0">
                <a:spAutoFit/>
              </a:bodyPr>
              <a:lstStyle/>
              <a:p>
                <a:r>
                  <a:rPr lang="ja-JP" altLang="en-US" sz="1050" dirty="0">
                    <a:solidFill>
                      <a:prstClr val="black"/>
                    </a:solidFill>
                    <a:latin typeface="HG丸ｺﾞｼｯｸM-PRO" panose="020F0600000000000000" pitchFamily="50" charset="-128"/>
                    <a:ea typeface="HG丸ｺﾞｼｯｸM-PRO" panose="020F0600000000000000" pitchFamily="50" charset="-128"/>
                  </a:rPr>
                  <a:t>やく</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爆発: 14 pt 4">
                <a:extLst>
                  <a:ext uri="{FF2B5EF4-FFF2-40B4-BE49-F238E27FC236}">
                    <a16:creationId xmlns:a16="http://schemas.microsoft.com/office/drawing/2014/main" id="{59CAF27F-8994-41FA-B93D-189B75F120DD}"/>
                  </a:ext>
                </a:extLst>
              </p:cNvPr>
              <p:cNvSpPr/>
              <p:nvPr/>
            </p:nvSpPr>
            <p:spPr>
              <a:xfrm>
                <a:off x="347540" y="5352780"/>
                <a:ext cx="864096" cy="1292626"/>
              </a:xfrm>
              <a:prstGeom prst="irregularSeal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地震</a:t>
                </a:r>
                <a:endParaRPr kumimoji="1" lang="ja-JP" altLang="en-US" dirty="0">
                  <a:solidFill>
                    <a:schemeClr val="tx1"/>
                  </a:solidFill>
                </a:endParaRPr>
              </a:p>
            </p:txBody>
          </p:sp>
          <p:sp>
            <p:nvSpPr>
              <p:cNvPr id="56" name="爆発: 14 pt 55">
                <a:extLst>
                  <a:ext uri="{FF2B5EF4-FFF2-40B4-BE49-F238E27FC236}">
                    <a16:creationId xmlns:a16="http://schemas.microsoft.com/office/drawing/2014/main" id="{B5C88084-B355-432E-93DC-2C05F767BD71}"/>
                  </a:ext>
                </a:extLst>
              </p:cNvPr>
              <p:cNvSpPr/>
              <p:nvPr/>
            </p:nvSpPr>
            <p:spPr>
              <a:xfrm>
                <a:off x="2041799" y="5280721"/>
                <a:ext cx="864096" cy="1224264"/>
              </a:xfrm>
              <a:prstGeom prst="irregularSeal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地震</a:t>
                </a:r>
                <a:endParaRPr kumimoji="1" lang="ja-JP" altLang="en-US" dirty="0">
                  <a:solidFill>
                    <a:schemeClr val="tx1"/>
                  </a:solidFill>
                </a:endParaRPr>
              </a:p>
            </p:txBody>
          </p:sp>
          <p:sp>
            <p:nvSpPr>
              <p:cNvPr id="22" name="テキスト ボックス 21"/>
              <p:cNvSpPr txBox="1"/>
              <p:nvPr/>
            </p:nvSpPr>
            <p:spPr>
              <a:xfrm>
                <a:off x="982506" y="6382072"/>
                <a:ext cx="1296145" cy="400110"/>
              </a:xfrm>
              <a:prstGeom prst="rect">
                <a:avLst/>
              </a:prstGeom>
              <a:noFill/>
            </p:spPr>
            <p:txBody>
              <a:bodyPr wrap="square" rtlCol="0">
                <a:spAutoFit/>
              </a:bodyPr>
              <a:lstStyle/>
              <a:p>
                <a:pPr algn="ctr"/>
                <a:r>
                  <a:rPr lang="ja-JP" altLang="en-US" sz="2000" b="1" dirty="0">
                    <a:solidFill>
                      <a:prstClr val="black"/>
                    </a:solidFill>
                    <a:latin typeface="HG丸ｺﾞｼｯｸM-PRO" pitchFamily="50" charset="-128"/>
                    <a:ea typeface="HG丸ｺﾞｼｯｸM-PRO" pitchFamily="50" charset="-128"/>
                  </a:rPr>
                  <a:t>約</a:t>
                </a:r>
                <a:r>
                  <a:rPr lang="en-US" altLang="ja-JP" sz="2000" b="1" dirty="0">
                    <a:solidFill>
                      <a:prstClr val="black"/>
                    </a:solidFill>
                    <a:latin typeface="HG丸ｺﾞｼｯｸM-PRO" pitchFamily="50" charset="-128"/>
                    <a:ea typeface="HG丸ｺﾞｼｯｸM-PRO" pitchFamily="50" charset="-128"/>
                  </a:rPr>
                  <a:t>140</a:t>
                </a:r>
                <a:r>
                  <a:rPr lang="ja-JP" altLang="en-US" sz="2000" b="1" dirty="0">
                    <a:solidFill>
                      <a:prstClr val="black"/>
                    </a:solidFill>
                    <a:latin typeface="HG丸ｺﾞｼｯｸM-PRO" pitchFamily="50" charset="-128"/>
                    <a:ea typeface="HG丸ｺﾞｼｯｸM-PRO" pitchFamily="50" charset="-128"/>
                  </a:rPr>
                  <a:t>年</a:t>
                </a:r>
              </a:p>
            </p:txBody>
          </p:sp>
          <p:sp>
            <p:nvSpPr>
              <p:cNvPr id="57" name="爆発: 14 pt 56">
                <a:extLst>
                  <a:ext uri="{FF2B5EF4-FFF2-40B4-BE49-F238E27FC236}">
                    <a16:creationId xmlns:a16="http://schemas.microsoft.com/office/drawing/2014/main" id="{ED9B79EB-E8B6-4E22-988A-913EDA9B4DE9}"/>
                  </a:ext>
                </a:extLst>
              </p:cNvPr>
              <p:cNvSpPr/>
              <p:nvPr/>
            </p:nvSpPr>
            <p:spPr>
              <a:xfrm>
                <a:off x="3334681" y="5281892"/>
                <a:ext cx="864096" cy="1292626"/>
              </a:xfrm>
              <a:prstGeom prst="irregularSeal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地震</a:t>
                </a:r>
                <a:endParaRPr kumimoji="1" lang="ja-JP" altLang="en-US" dirty="0">
                  <a:solidFill>
                    <a:schemeClr val="tx1"/>
                  </a:solidFill>
                </a:endParaRPr>
              </a:p>
            </p:txBody>
          </p:sp>
          <p:sp>
            <p:nvSpPr>
              <p:cNvPr id="60" name="爆発: 14 pt 59">
                <a:extLst>
                  <a:ext uri="{FF2B5EF4-FFF2-40B4-BE49-F238E27FC236}">
                    <a16:creationId xmlns:a16="http://schemas.microsoft.com/office/drawing/2014/main" id="{1A9CF7FD-ECD8-4404-8C63-D473FE65B73A}"/>
                  </a:ext>
                </a:extLst>
              </p:cNvPr>
              <p:cNvSpPr/>
              <p:nvPr/>
            </p:nvSpPr>
            <p:spPr>
              <a:xfrm>
                <a:off x="4537814" y="5260873"/>
                <a:ext cx="864096" cy="1292626"/>
              </a:xfrm>
              <a:prstGeom prst="irregularSeal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地震</a:t>
                </a:r>
                <a:endParaRPr kumimoji="1" lang="ja-JP" altLang="en-US" dirty="0">
                  <a:solidFill>
                    <a:schemeClr val="tx1"/>
                  </a:solidFill>
                </a:endParaRPr>
              </a:p>
            </p:txBody>
          </p:sp>
          <p:sp>
            <p:nvSpPr>
              <p:cNvPr id="61" name="爆発: 14 pt 60">
                <a:extLst>
                  <a:ext uri="{FF2B5EF4-FFF2-40B4-BE49-F238E27FC236}">
                    <a16:creationId xmlns:a16="http://schemas.microsoft.com/office/drawing/2014/main" id="{76800C48-4620-4091-96C8-F82CFD7122EF}"/>
                  </a:ext>
                </a:extLst>
              </p:cNvPr>
              <p:cNvSpPr/>
              <p:nvPr/>
            </p:nvSpPr>
            <p:spPr>
              <a:xfrm>
                <a:off x="6168006" y="5261495"/>
                <a:ext cx="864096" cy="1292626"/>
              </a:xfrm>
              <a:prstGeom prst="irregularSeal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地震</a:t>
                </a:r>
                <a:endParaRPr kumimoji="1" lang="ja-JP" altLang="en-US" dirty="0">
                  <a:solidFill>
                    <a:schemeClr val="tx1"/>
                  </a:solidFill>
                </a:endParaRPr>
              </a:p>
            </p:txBody>
          </p:sp>
          <p:sp>
            <p:nvSpPr>
              <p:cNvPr id="62" name="爆発: 14 pt 61">
                <a:extLst>
                  <a:ext uri="{FF2B5EF4-FFF2-40B4-BE49-F238E27FC236}">
                    <a16:creationId xmlns:a16="http://schemas.microsoft.com/office/drawing/2014/main" id="{EA0E4FBB-609A-4417-87D0-3674920A6B44}"/>
                  </a:ext>
                </a:extLst>
              </p:cNvPr>
              <p:cNvSpPr/>
              <p:nvPr/>
            </p:nvSpPr>
            <p:spPr>
              <a:xfrm>
                <a:off x="7349921" y="5301272"/>
                <a:ext cx="864096" cy="1292626"/>
              </a:xfrm>
              <a:prstGeom prst="irregularSeal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地震</a:t>
                </a:r>
                <a:endParaRPr kumimoji="1" lang="ja-JP" altLang="en-US" dirty="0">
                  <a:solidFill>
                    <a:schemeClr val="tx1"/>
                  </a:solidFill>
                </a:endParaRPr>
              </a:p>
            </p:txBody>
          </p:sp>
        </p:grpSp>
        <p:sp>
          <p:nvSpPr>
            <p:cNvPr id="74" name="テキスト ボックス 73">
              <a:extLst>
                <a:ext uri="{FF2B5EF4-FFF2-40B4-BE49-F238E27FC236}">
                  <a16:creationId xmlns:a16="http://schemas.microsoft.com/office/drawing/2014/main" id="{00E8423C-CAF9-461D-B315-8F52DF9ABA84}"/>
                </a:ext>
              </a:extLst>
            </p:cNvPr>
            <p:cNvSpPr txBox="1"/>
            <p:nvPr/>
          </p:nvSpPr>
          <p:spPr>
            <a:xfrm>
              <a:off x="8608740" y="5527629"/>
              <a:ext cx="500160" cy="637675"/>
            </a:xfrm>
            <a:prstGeom prst="rect">
              <a:avLst/>
            </a:prstGeom>
            <a:noFill/>
          </p:spPr>
          <p:txBody>
            <a:bodyPr wrap="square">
              <a:spAutoFit/>
            </a:bodyPr>
            <a:lstStyle/>
            <a:p>
              <a:pPr>
                <a:lnSpc>
                  <a:spcPct val="150000"/>
                </a:lnSpc>
              </a:pPr>
              <a:r>
                <a:rPr lang="ja-JP" altLang="en-US" sz="2800" b="1" dirty="0">
                  <a:solidFill>
                    <a:srgbClr val="FF0000"/>
                  </a:solidFill>
                  <a:latin typeface="HG丸ｺﾞｼｯｸM-PRO" pitchFamily="50" charset="-128"/>
                  <a:ea typeface="HG丸ｺﾞｼｯｸM-PRO" pitchFamily="50" charset="-128"/>
                </a:rPr>
                <a:t>？</a:t>
              </a:r>
              <a:endParaRPr lang="en-US" altLang="ja-JP" sz="2800" b="1" dirty="0">
                <a:solidFill>
                  <a:srgbClr val="FF0000"/>
                </a:solidFill>
                <a:latin typeface="HG丸ｺﾞｼｯｸM-PRO" pitchFamily="50" charset="-128"/>
                <a:ea typeface="HG丸ｺﾞｼｯｸM-PRO" pitchFamily="50" charset="-128"/>
              </a:endParaRPr>
            </a:p>
          </p:txBody>
        </p:sp>
        <p:cxnSp>
          <p:nvCxnSpPr>
            <p:cNvPr id="75" name="直線矢印コネクタ 74">
              <a:extLst>
                <a:ext uri="{FF2B5EF4-FFF2-40B4-BE49-F238E27FC236}">
                  <a16:creationId xmlns:a16="http://schemas.microsoft.com/office/drawing/2014/main" id="{2FC09AB1-50F2-4A75-B2F8-15FAE5FA4D2D}"/>
                </a:ext>
              </a:extLst>
            </p:cNvPr>
            <p:cNvCxnSpPr>
              <a:cxnSpLocks/>
            </p:cNvCxnSpPr>
            <p:nvPr/>
          </p:nvCxnSpPr>
          <p:spPr>
            <a:xfrm>
              <a:off x="8140295" y="5947585"/>
              <a:ext cx="611984" cy="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58" name="角丸四角形吹き出し 57"/>
          <p:cNvSpPr/>
          <p:nvPr/>
        </p:nvSpPr>
        <p:spPr>
          <a:xfrm>
            <a:off x="111290" y="4005064"/>
            <a:ext cx="423686" cy="443427"/>
          </a:xfrm>
          <a:prstGeom prst="wedgeRoundRectCallout">
            <a:avLst>
              <a:gd name="adj1" fmla="val -45677"/>
              <a:gd name="adj2" fmla="val 3471"/>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HG丸ｺﾞｼｯｸM-PRO" panose="020F0600000000000000" pitchFamily="50" charset="-128"/>
                <a:ea typeface="HG丸ｺﾞｼｯｸM-PRO" panose="020F0600000000000000" pitchFamily="50" charset="-128"/>
              </a:rPr>
              <a:t>昔</a:t>
            </a:r>
            <a:endParaRPr lang="en-US" altLang="ja-JP"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59" name="角丸四角形吹き出し 58"/>
          <p:cNvSpPr/>
          <p:nvPr/>
        </p:nvSpPr>
        <p:spPr>
          <a:xfrm>
            <a:off x="8699319" y="3685335"/>
            <a:ext cx="407417" cy="744346"/>
          </a:xfrm>
          <a:prstGeom prst="wedgeRoundRectCallout">
            <a:avLst>
              <a:gd name="adj1" fmla="val -45677"/>
              <a:gd name="adj2" fmla="val 3471"/>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HG丸ｺﾞｼｯｸM-PRO" panose="020F0600000000000000" pitchFamily="50" charset="-128"/>
                <a:ea typeface="HG丸ｺﾞｼｯｸM-PRO" panose="020F0600000000000000" pitchFamily="50" charset="-128"/>
              </a:rPr>
              <a:t>未来</a:t>
            </a:r>
            <a:endParaRPr lang="en-US" altLang="ja-JP"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52" name="Rectangle 9"/>
          <p:cNvSpPr txBox="1">
            <a:spLocks noChangeArrowheads="1"/>
          </p:cNvSpPr>
          <p:nvPr/>
        </p:nvSpPr>
        <p:spPr bwMode="auto">
          <a:xfrm>
            <a:off x="0" y="-27384"/>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smtClean="0">
                <a:solidFill>
                  <a:prstClr val="black"/>
                </a:solidFill>
                <a:latin typeface="HGP創英角ﾎﾟｯﾌﾟ体" pitchFamily="50" charset="-128"/>
                <a:ea typeface="HGP創英角ﾎﾟｯﾌﾟ体" pitchFamily="50" charset="-128"/>
              </a:rPr>
              <a:t>南海トラフ巨大地震って知ってる？</a:t>
            </a:r>
            <a:endParaRPr lang="ja-JP" altLang="en-US" sz="3600" dirty="0">
              <a:solidFill>
                <a:prstClr val="black"/>
              </a:solidFill>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37171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b="4828"/>
          <a:stretch/>
        </p:blipFill>
        <p:spPr>
          <a:xfrm>
            <a:off x="251520" y="1906778"/>
            <a:ext cx="8666702" cy="4258526"/>
          </a:xfrm>
          <a:prstGeom prst="rect">
            <a:avLst/>
          </a:prstGeom>
        </p:spPr>
      </p:pic>
      <p:pic>
        <p:nvPicPr>
          <p:cNvPr id="54" name="図 53"/>
          <p:cNvPicPr>
            <a:picLocks noChangeAspect="1"/>
          </p:cNvPicPr>
          <p:nvPr/>
        </p:nvPicPr>
        <p:blipFill>
          <a:blip r:embed="rId4">
            <a:clrChange>
              <a:clrFrom>
                <a:srgbClr val="FFFFFF"/>
              </a:clrFrom>
              <a:clrTo>
                <a:srgbClr val="FFFFFF">
                  <a:alpha val="0"/>
                </a:srgbClr>
              </a:clrTo>
            </a:clrChange>
          </a:blip>
          <a:stretch>
            <a:fillRect/>
          </a:stretch>
        </p:blipFill>
        <p:spPr>
          <a:xfrm>
            <a:off x="935638" y="1906778"/>
            <a:ext cx="962148" cy="1055396"/>
          </a:xfrm>
          <a:prstGeom prst="rect">
            <a:avLst/>
          </a:prstGeom>
        </p:spPr>
      </p:pic>
      <p:sp>
        <p:nvSpPr>
          <p:cNvPr id="56" name="テキスト ボックス 55"/>
          <p:cNvSpPr txBox="1"/>
          <p:nvPr/>
        </p:nvSpPr>
        <p:spPr>
          <a:xfrm>
            <a:off x="1876974" y="1863952"/>
            <a:ext cx="2896947" cy="1200329"/>
          </a:xfrm>
          <a:prstGeom prst="rect">
            <a:avLst/>
          </a:prstGeom>
          <a:noFill/>
        </p:spPr>
        <p:txBody>
          <a:bodyPr wrap="none" rtlCol="0">
            <a:spAutoFit/>
          </a:bodyPr>
          <a:lstStyle/>
          <a:p>
            <a:r>
              <a:rPr kumimoji="1" lang="ja-JP" altLang="en-US" sz="3600" dirty="0">
                <a:solidFill>
                  <a:schemeClr val="bg1"/>
                </a:solidFill>
              </a:rPr>
              <a:t>みんなが</a:t>
            </a:r>
            <a:endParaRPr kumimoji="1" lang="en-US" altLang="ja-JP" sz="3600" dirty="0">
              <a:solidFill>
                <a:schemeClr val="bg1"/>
              </a:solidFill>
            </a:endParaRPr>
          </a:p>
          <a:p>
            <a:r>
              <a:rPr lang="ja-JP" altLang="en-US" sz="3600" dirty="0">
                <a:solidFill>
                  <a:schemeClr val="bg1"/>
                </a:solidFill>
              </a:rPr>
              <a:t>く</a:t>
            </a:r>
            <a:r>
              <a:rPr kumimoji="1" lang="ja-JP" altLang="en-US" sz="3600" dirty="0">
                <a:solidFill>
                  <a:schemeClr val="bg1"/>
                </a:solidFill>
              </a:rPr>
              <a:t>らしている方</a:t>
            </a:r>
            <a:endParaRPr kumimoji="1" lang="en-US" altLang="ja-JP" sz="3600" dirty="0">
              <a:solidFill>
                <a:schemeClr val="bg1"/>
              </a:solidFill>
            </a:endParaRPr>
          </a:p>
        </p:txBody>
      </p:sp>
      <p:sp>
        <p:nvSpPr>
          <p:cNvPr id="59" name="爆発 2 58"/>
          <p:cNvSpPr/>
          <p:nvPr/>
        </p:nvSpPr>
        <p:spPr>
          <a:xfrm>
            <a:off x="3395283" y="3005313"/>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爆発 2 60"/>
          <p:cNvSpPr/>
          <p:nvPr/>
        </p:nvSpPr>
        <p:spPr>
          <a:xfrm>
            <a:off x="553344" y="2671618"/>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爆発 2 61"/>
          <p:cNvSpPr/>
          <p:nvPr/>
        </p:nvSpPr>
        <p:spPr>
          <a:xfrm>
            <a:off x="6291163" y="3466060"/>
            <a:ext cx="1135552" cy="1255581"/>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下矢印 57"/>
          <p:cNvSpPr/>
          <p:nvPr/>
        </p:nvSpPr>
        <p:spPr>
          <a:xfrm>
            <a:off x="4797899" y="1628799"/>
            <a:ext cx="819479" cy="1671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3059832" y="1012376"/>
            <a:ext cx="5115093" cy="584775"/>
          </a:xfrm>
          <a:prstGeom prst="rect">
            <a:avLst/>
          </a:prstGeom>
          <a:noFill/>
        </p:spPr>
        <p:txBody>
          <a:bodyPr wrap="square" rtlCol="0">
            <a:spAutoFit/>
          </a:bodyPr>
          <a:lstStyle/>
          <a:p>
            <a:r>
              <a:rPr lang="en-US" altLang="ja-JP" sz="3200" dirty="0" smtClean="0">
                <a:latin typeface="HG丸ｺﾞｼｯｸM-PRO" panose="020F0600000000000000" pitchFamily="50" charset="-128"/>
                <a:ea typeface="HG丸ｺﾞｼｯｸM-PRO" panose="020F0600000000000000" pitchFamily="50" charset="-128"/>
              </a:rPr>
              <a:t>1</a:t>
            </a:r>
            <a:r>
              <a:rPr lang="ja-JP" altLang="en-US" sz="3200" dirty="0">
                <a:latin typeface="HG丸ｺﾞｼｯｸM-PRO" panose="020F0600000000000000" pitchFamily="50" charset="-128"/>
                <a:ea typeface="HG丸ｺﾞｼｯｸM-PRO" panose="020F0600000000000000" pitchFamily="50" charset="-128"/>
              </a:rPr>
              <a:t>つ</a:t>
            </a:r>
            <a:r>
              <a:rPr lang="ja-JP" altLang="en-US" sz="3200" dirty="0" smtClean="0">
                <a:latin typeface="HG丸ｺﾞｼｯｸM-PRO" panose="020F0600000000000000" pitchFamily="50" charset="-128"/>
                <a:ea typeface="HG丸ｺﾞｼｯｸM-PRO" panose="020F0600000000000000" pitchFamily="50" charset="-128"/>
              </a:rPr>
              <a:t>目</a:t>
            </a:r>
            <a:r>
              <a:rPr lang="ja-JP" altLang="en-US" sz="3200" dirty="0">
                <a:latin typeface="HG丸ｺﾞｼｯｸM-PRO" panose="020F0600000000000000" pitchFamily="50" charset="-128"/>
                <a:ea typeface="HG丸ｺﾞｼｯｸM-PRO" panose="020F0600000000000000" pitchFamily="50" charset="-128"/>
              </a:rPr>
              <a:t>　ここ</a:t>
            </a:r>
            <a:r>
              <a:rPr lang="ja-JP" altLang="en-US" sz="3200" dirty="0" smtClean="0">
                <a:latin typeface="HG丸ｺﾞｼｯｸM-PRO" panose="020F0600000000000000" pitchFamily="50" charset="-128"/>
                <a:ea typeface="HG丸ｺﾞｼｯｸM-PRO" panose="020F0600000000000000" pitchFamily="50" charset="-128"/>
              </a:rPr>
              <a:t>がはね</a:t>
            </a:r>
            <a:r>
              <a:rPr lang="ja-JP" altLang="en-US" sz="3200" dirty="0">
                <a:latin typeface="HG丸ｺﾞｼｯｸM-PRO" panose="020F0600000000000000" pitchFamily="50" charset="-128"/>
                <a:ea typeface="HG丸ｺﾞｼｯｸM-PRO" panose="020F0600000000000000" pitchFamily="50" charset="-128"/>
              </a:rPr>
              <a:t>返る</a:t>
            </a:r>
            <a:endParaRPr kumimoji="1" lang="ja-JP" altLang="en-US" sz="3200" dirty="0">
              <a:latin typeface="HG丸ｺﾞｼｯｸM-PRO" panose="020F0600000000000000" pitchFamily="50" charset="-128"/>
              <a:ea typeface="HG丸ｺﾞｼｯｸM-PRO" panose="020F0600000000000000" pitchFamily="50" charset="-128"/>
            </a:endParaRPr>
          </a:p>
        </p:txBody>
      </p:sp>
      <p:sp>
        <p:nvSpPr>
          <p:cNvPr id="63" name="テキスト ボックス 62"/>
          <p:cNvSpPr txBox="1"/>
          <p:nvPr/>
        </p:nvSpPr>
        <p:spPr>
          <a:xfrm>
            <a:off x="1187624" y="6199068"/>
            <a:ext cx="6483245" cy="584775"/>
          </a:xfrm>
          <a:prstGeom prst="rect">
            <a:avLst/>
          </a:prstGeom>
          <a:noFill/>
        </p:spPr>
        <p:txBody>
          <a:bodyPr wrap="square" rtlCol="0">
            <a:spAutoFit/>
          </a:bodyPr>
          <a:lstStyle/>
          <a:p>
            <a:r>
              <a:rPr lang="en-US" altLang="ja-JP" sz="3200" dirty="0" smtClean="0">
                <a:latin typeface="HG丸ｺﾞｼｯｸM-PRO" panose="020F0600000000000000" pitchFamily="50" charset="-128"/>
                <a:ea typeface="HG丸ｺﾞｼｯｸM-PRO" panose="020F0600000000000000" pitchFamily="50" charset="-128"/>
              </a:rPr>
              <a:t>2</a:t>
            </a:r>
            <a:r>
              <a:rPr lang="ja-JP" altLang="en-US" sz="3200" dirty="0">
                <a:latin typeface="HG丸ｺﾞｼｯｸM-PRO" panose="020F0600000000000000" pitchFamily="50" charset="-128"/>
                <a:ea typeface="HG丸ｺﾞｼｯｸM-PRO" panose="020F0600000000000000" pitchFamily="50" charset="-128"/>
              </a:rPr>
              <a:t>つ</a:t>
            </a:r>
            <a:r>
              <a:rPr lang="ja-JP" altLang="en-US" sz="3200" dirty="0" smtClean="0">
                <a:latin typeface="HG丸ｺﾞｼｯｸM-PRO" panose="020F0600000000000000" pitchFamily="50" charset="-128"/>
                <a:ea typeface="HG丸ｺﾞｼｯｸM-PRO" panose="020F0600000000000000" pitchFamily="50" charset="-128"/>
              </a:rPr>
              <a:t>目</a:t>
            </a:r>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とちゅ</a:t>
            </a:r>
            <a:r>
              <a:rPr lang="ja-JP" altLang="en-US" sz="3200" dirty="0">
                <a:latin typeface="HG丸ｺﾞｼｯｸM-PRO" panose="020F0600000000000000" pitchFamily="50" charset="-128"/>
                <a:ea typeface="HG丸ｺﾞｼｯｸM-PRO" panose="020F0600000000000000" pitchFamily="50" charset="-128"/>
              </a:rPr>
              <a:t>う</a:t>
            </a:r>
            <a:r>
              <a:rPr lang="ja-JP" altLang="en-US" sz="3200" dirty="0" smtClean="0">
                <a:latin typeface="HG丸ｺﾞｼｯｸM-PRO" panose="020F0600000000000000" pitchFamily="50" charset="-128"/>
                <a:ea typeface="HG丸ｺﾞｼｯｸM-PRO" panose="020F0600000000000000" pitchFamily="50" charset="-128"/>
              </a:rPr>
              <a:t>で</a:t>
            </a:r>
            <a:r>
              <a:rPr lang="ja-JP" altLang="en-US" sz="3200" dirty="0">
                <a:latin typeface="HG丸ｺﾞｼｯｸM-PRO" panose="020F0600000000000000" pitchFamily="50" charset="-128"/>
                <a:ea typeface="HG丸ｺﾞｼｯｸM-PRO" panose="020F0600000000000000" pitchFamily="50" charset="-128"/>
              </a:rPr>
              <a:t>わ</a:t>
            </a:r>
            <a:r>
              <a:rPr lang="ja-JP" altLang="en-US" sz="3200" dirty="0" smtClean="0">
                <a:latin typeface="HG丸ｺﾞｼｯｸM-PRO" panose="020F0600000000000000" pitchFamily="50" charset="-128"/>
                <a:ea typeface="HG丸ｺﾞｼｯｸM-PRO" panose="020F0600000000000000" pitchFamily="50" charset="-128"/>
              </a:rPr>
              <a:t>れて</a:t>
            </a:r>
            <a:r>
              <a:rPr lang="ja-JP" altLang="en-US" sz="3200" dirty="0">
                <a:latin typeface="HG丸ｺﾞｼｯｸM-PRO" panose="020F0600000000000000" pitchFamily="50" charset="-128"/>
                <a:ea typeface="HG丸ｺﾞｼｯｸM-PRO" panose="020F0600000000000000" pitchFamily="50" charset="-128"/>
              </a:rPr>
              <a:t>ずれる</a:t>
            </a:r>
            <a:endParaRPr kumimoji="1" lang="ja-JP" altLang="en-US" sz="3200" dirty="0">
              <a:latin typeface="HG丸ｺﾞｼｯｸM-PRO" panose="020F0600000000000000" pitchFamily="50" charset="-128"/>
              <a:ea typeface="HG丸ｺﾞｼｯｸM-PRO" panose="020F0600000000000000" pitchFamily="50" charset="-128"/>
            </a:endParaRPr>
          </a:p>
        </p:txBody>
      </p:sp>
      <p:sp>
        <p:nvSpPr>
          <p:cNvPr id="12" name="テキスト ボックス 8"/>
          <p:cNvSpPr txBox="1"/>
          <p:nvPr/>
        </p:nvSpPr>
        <p:spPr>
          <a:xfrm>
            <a:off x="8053789" y="5934472"/>
            <a:ext cx="838691" cy="2308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Arial" charset="0"/>
                <a:ea typeface="ＭＳ Ｐゴシック"/>
                <a:cs typeface="+mn-cs"/>
              </a:rPr>
              <a:t>気象庁　提供</a:t>
            </a:r>
          </a:p>
        </p:txBody>
      </p:sp>
      <p:sp>
        <p:nvSpPr>
          <p:cNvPr id="13" name="Rectangle 9"/>
          <p:cNvSpPr txBox="1">
            <a:spLocks noChangeArrowheads="1"/>
          </p:cNvSpPr>
          <p:nvPr/>
        </p:nvSpPr>
        <p:spPr bwMode="auto">
          <a:xfrm>
            <a:off x="0" y="-27384"/>
            <a:ext cx="9144000" cy="765175"/>
          </a:xfrm>
          <a:prstGeom prst="rect">
            <a:avLst/>
          </a:prstGeom>
          <a:gradFill rotWithShape="1">
            <a:gsLst>
              <a:gs pos="0">
                <a:srgbClr val="00FFFF"/>
              </a:gs>
              <a:gs pos="50000">
                <a:srgbClr val="FFFFFF"/>
              </a:gs>
              <a:gs pos="100000">
                <a:srgbClr val="00FFFF"/>
              </a:gs>
            </a:gsLst>
            <a:lin ang="5400000" scaled="1"/>
          </a:gradFill>
          <a:ln>
            <a:noFill/>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Aft>
                <a:spcPct val="0"/>
              </a:spcAft>
              <a:buFontTx/>
              <a:buNone/>
            </a:pPr>
            <a:r>
              <a:rPr lang="ja-JP" altLang="en-US" sz="3600" dirty="0" smtClean="0">
                <a:solidFill>
                  <a:prstClr val="black"/>
                </a:solidFill>
                <a:latin typeface="HGP創英角ﾎﾟｯﾌﾟ体" pitchFamily="50" charset="-128"/>
                <a:ea typeface="HGP創英角ﾎﾟｯﾌﾟ体" pitchFamily="50" charset="-128"/>
              </a:rPr>
              <a:t>地震や津波はどこで起きる？</a:t>
            </a:r>
            <a:endParaRPr lang="ja-JP" altLang="en-US" sz="3600" dirty="0">
              <a:solidFill>
                <a:prstClr val="black"/>
              </a:solidFill>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196214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animBg="1"/>
      <p:bldP spid="63"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046D15F0594AD4EB18DC7058A3EEAB3" ma:contentTypeVersion="12" ma:contentTypeDescription="新しいドキュメントを作成します。" ma:contentTypeScope="" ma:versionID="dc5477d85068046f25ae6700bff047a5">
  <xsd:schema xmlns:xsd="http://www.w3.org/2001/XMLSchema" xmlns:xs="http://www.w3.org/2001/XMLSchema" xmlns:p="http://schemas.microsoft.com/office/2006/metadata/properties" xmlns:ns2="b2fc4706-8c3e-485c-afb9-2bb9c52e639e" xmlns:ns3="49049d87-1936-43b8-9355-0871607bc9e0" targetNamespace="http://schemas.microsoft.com/office/2006/metadata/properties" ma:root="true" ma:fieldsID="0e08251318e9eae598dd01f3683b2fee" ns2:_="" ns3:_="">
    <xsd:import namespace="b2fc4706-8c3e-485c-afb9-2bb9c52e639e"/>
    <xsd:import namespace="49049d87-1936-43b8-9355-0871607bc9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c4706-8c3e-485c-afb9-2bb9c52e6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049d87-1936-43b8-9355-0871607bc9e0"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51D56C-DDC0-437B-B07D-95B711D017A3}">
  <ds:schemaRefs>
    <ds:schemaRef ds:uri="http://schemas.microsoft.com/sharepoint/v3/contenttype/forms"/>
  </ds:schemaRefs>
</ds:datastoreItem>
</file>

<file path=customXml/itemProps2.xml><?xml version="1.0" encoding="utf-8"?>
<ds:datastoreItem xmlns:ds="http://schemas.openxmlformats.org/officeDocument/2006/customXml" ds:itemID="{23517ED4-7A69-405C-AD43-CE863244F5D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4C27A74-3092-4C83-A214-E0531ABCB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fc4706-8c3e-485c-afb9-2bb9c52e639e"/>
    <ds:schemaRef ds:uri="49049d87-1936-43b8-9355-0871607bc9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4722</TotalTime>
  <Words>4262</Words>
  <Application>Microsoft Office PowerPoint</Application>
  <PresentationFormat>画面に合わせる (4:3)</PresentationFormat>
  <Paragraphs>404</Paragraphs>
  <Slides>17</Slides>
  <Notes>17</Notes>
  <HiddenSlides>0</HiddenSlides>
  <MMClips>2</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17</vt:i4>
      </vt:variant>
    </vt:vector>
  </HeadingPairs>
  <TitlesOfParts>
    <vt:vector size="28" baseType="lpstr">
      <vt:lpstr>HGP創英角ﾎﾟｯﾌﾟ体</vt:lpstr>
      <vt:lpstr>HG丸ｺﾞｼｯｸM-PRO</vt:lpstr>
      <vt:lpstr>ＭＳ Ｐゴシック</vt:lpstr>
      <vt:lpstr>ＭＳ ゴシック</vt:lpstr>
      <vt:lpstr>メイリオ</vt:lpstr>
      <vt:lpstr>メイリオ</vt:lpstr>
      <vt:lpstr>Arial</vt:lpstr>
      <vt:lpstr>Calibri</vt:lpstr>
      <vt:lpstr>Tahoma</vt:lpstr>
      <vt:lpstr>Office ​​テーマ</vt:lpstr>
      <vt:lpstr>2_Office ​​テーマ</vt:lpstr>
      <vt:lpstr>地震や津波から　 命を守るために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地震や津波から　 命を守るために</dc:title>
  <dc:creator>小松 陽子</dc:creator>
  <cp:lastModifiedBy>気象庁</cp:lastModifiedBy>
  <cp:revision>110</cp:revision>
  <cp:lastPrinted>2017-09-08T01:27:37Z</cp:lastPrinted>
  <dcterms:created xsi:type="dcterms:W3CDTF">2015-04-10T07:05:52Z</dcterms:created>
  <dcterms:modified xsi:type="dcterms:W3CDTF">2023-03-27T07:15:07Z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0x010100D046D15F0594AD4EB18DC7058A3EEAB3</vt:lpwstr>
  </property>
</Properties>
</file>