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28"/>
  </p:notesMasterIdLst>
  <p:sldIdLst>
    <p:sldId id="294" r:id="rId2"/>
    <p:sldId id="338" r:id="rId3"/>
    <p:sldId id="295" r:id="rId4"/>
    <p:sldId id="296" r:id="rId5"/>
    <p:sldId id="299" r:id="rId6"/>
    <p:sldId id="300" r:id="rId7"/>
    <p:sldId id="328" r:id="rId8"/>
    <p:sldId id="302" r:id="rId9"/>
    <p:sldId id="297" r:id="rId10"/>
    <p:sldId id="303" r:id="rId11"/>
    <p:sldId id="304" r:id="rId12"/>
    <p:sldId id="332" r:id="rId13"/>
    <p:sldId id="305" r:id="rId14"/>
    <p:sldId id="312" r:id="rId15"/>
    <p:sldId id="306" r:id="rId16"/>
    <p:sldId id="313" r:id="rId17"/>
    <p:sldId id="307" r:id="rId18"/>
    <p:sldId id="322" r:id="rId19"/>
    <p:sldId id="323" r:id="rId20"/>
    <p:sldId id="324" r:id="rId21"/>
    <p:sldId id="330" r:id="rId22"/>
    <p:sldId id="325" r:id="rId23"/>
    <p:sldId id="329" r:id="rId24"/>
    <p:sldId id="337" r:id="rId25"/>
    <p:sldId id="298" r:id="rId26"/>
    <p:sldId id="327" r:id="rId27"/>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E7"/>
    <a:srgbClr val="F1FAEA"/>
    <a:srgbClr val="F2FAEC"/>
    <a:srgbClr val="ECF9E3"/>
    <a:srgbClr val="0000FF"/>
    <a:srgbClr val="FF0000"/>
    <a:srgbClr val="CFCEC8"/>
    <a:srgbClr val="A50021"/>
    <a:srgbClr val="CC9200"/>
    <a:srgbClr val="FFF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A2701-AA2F-9F88-AE21-6B284BE6482F}" v="1" dt="2025-03-19T00:44:47.796"/>
    <p1510:client id="{EFCFF105-BB00-A5D8-A15B-21CA20CC657A}" v="16" dt="2025-03-19T02:04:18.47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99" autoAdjust="0"/>
    <p:restoredTop sz="94660"/>
  </p:normalViewPr>
  <p:slideViewPr>
    <p:cSldViewPr snapToGrid="0">
      <p:cViewPr varScale="1">
        <p:scale>
          <a:sx n="96" d="100"/>
          <a:sy n="96" d="100"/>
        </p:scale>
        <p:origin x="3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大久保 沙貴" userId="S::s.ohkubo@met.kishou.go.jp::9b621098-8d5d-4dbb-a0e6-f44d82294f4c" providerId="AD" clId="Web-{EFCFF105-BB00-A5D8-A15B-21CA20CC657A}"/>
    <pc:docChg chg="modSld">
      <pc:chgData name="大久保 沙貴" userId="S::s.ohkubo@met.kishou.go.jp::9b621098-8d5d-4dbb-a0e6-f44d82294f4c" providerId="AD" clId="Web-{EFCFF105-BB00-A5D8-A15B-21CA20CC657A}" dt="2025-03-19T02:04:17.338" v="12" actId="20577"/>
      <pc:docMkLst>
        <pc:docMk/>
      </pc:docMkLst>
      <pc:sldChg chg="delSp">
        <pc:chgData name="大久保 沙貴" userId="S::s.ohkubo@met.kishou.go.jp::9b621098-8d5d-4dbb-a0e6-f44d82294f4c" providerId="AD" clId="Web-{EFCFF105-BB00-A5D8-A15B-21CA20CC657A}" dt="2025-03-19T02:03:23.727" v="1"/>
        <pc:sldMkLst>
          <pc:docMk/>
          <pc:sldMk cId="3835262222" sldId="299"/>
        </pc:sldMkLst>
        <pc:spChg chg="del">
          <ac:chgData name="大久保 沙貴" userId="S::s.ohkubo@met.kishou.go.jp::9b621098-8d5d-4dbb-a0e6-f44d82294f4c" providerId="AD" clId="Web-{EFCFF105-BB00-A5D8-A15B-21CA20CC657A}" dt="2025-03-19T02:03:23.727" v="1"/>
          <ac:spMkLst>
            <pc:docMk/>
            <pc:sldMk cId="3835262222" sldId="299"/>
            <ac:spMk id="7" creationId="{84355666-28FA-4818-9E34-3F1FDDFB63DE}"/>
          </ac:spMkLst>
        </pc:spChg>
        <pc:picChg chg="del">
          <ac:chgData name="大久保 沙貴" userId="S::s.ohkubo@met.kishou.go.jp::9b621098-8d5d-4dbb-a0e6-f44d82294f4c" providerId="AD" clId="Web-{EFCFF105-BB00-A5D8-A15B-21CA20CC657A}" dt="2025-03-19T02:03:22.352" v="0"/>
          <ac:picMkLst>
            <pc:docMk/>
            <pc:sldMk cId="3835262222" sldId="299"/>
            <ac:picMk id="3" creationId="{00000000-0000-0000-0000-000000000000}"/>
          </ac:picMkLst>
        </pc:picChg>
      </pc:sldChg>
      <pc:sldChg chg="delSp modSp">
        <pc:chgData name="大久保 沙貴" userId="S::s.ohkubo@met.kishou.go.jp::9b621098-8d5d-4dbb-a0e6-f44d82294f4c" providerId="AD" clId="Web-{EFCFF105-BB00-A5D8-A15B-21CA20CC657A}" dt="2025-03-19T02:03:57.916" v="7" actId="20577"/>
        <pc:sldMkLst>
          <pc:docMk/>
          <pc:sldMk cId="3329161895" sldId="302"/>
        </pc:sldMkLst>
        <pc:spChg chg="mod">
          <ac:chgData name="大久保 沙貴" userId="S::s.ohkubo@met.kishou.go.jp::9b621098-8d5d-4dbb-a0e6-f44d82294f4c" providerId="AD" clId="Web-{EFCFF105-BB00-A5D8-A15B-21CA20CC657A}" dt="2025-03-19T02:03:57.916" v="7" actId="20577"/>
          <ac:spMkLst>
            <pc:docMk/>
            <pc:sldMk cId="3329161895" sldId="302"/>
            <ac:spMk id="8" creationId="{910AD856-6ABE-C34B-CB29-1CB3FD030A1C}"/>
          </ac:spMkLst>
        </pc:spChg>
        <pc:spChg chg="del">
          <ac:chgData name="大久保 沙貴" userId="S::s.ohkubo@met.kishou.go.jp::9b621098-8d5d-4dbb-a0e6-f44d82294f4c" providerId="AD" clId="Web-{EFCFF105-BB00-A5D8-A15B-21CA20CC657A}" dt="2025-03-19T02:03:34.993" v="4"/>
          <ac:spMkLst>
            <pc:docMk/>
            <pc:sldMk cId="3329161895" sldId="302"/>
            <ac:spMk id="12" creationId="{A1CCE665-B3E2-CC42-7127-930FA8AEB736}"/>
          </ac:spMkLst>
        </pc:spChg>
        <pc:spChg chg="del">
          <ac:chgData name="大久保 沙貴" userId="S::s.ohkubo@met.kishou.go.jp::9b621098-8d5d-4dbb-a0e6-f44d82294f4c" providerId="AD" clId="Web-{EFCFF105-BB00-A5D8-A15B-21CA20CC657A}" dt="2025-03-19T02:03:32.618" v="3"/>
          <ac:spMkLst>
            <pc:docMk/>
            <pc:sldMk cId="3329161895" sldId="302"/>
            <ac:spMk id="13" creationId="{FE76A48D-D636-6EDE-D178-8538F8046314}"/>
          </ac:spMkLst>
        </pc:spChg>
        <pc:picChg chg="del">
          <ac:chgData name="大久保 沙貴" userId="S::s.ohkubo@met.kishou.go.jp::9b621098-8d5d-4dbb-a0e6-f44d82294f4c" providerId="AD" clId="Web-{EFCFF105-BB00-A5D8-A15B-21CA20CC657A}" dt="2025-03-19T02:03:27.899" v="2"/>
          <ac:picMkLst>
            <pc:docMk/>
            <pc:sldMk cId="3329161895" sldId="302"/>
            <ac:picMk id="3" creationId="{B7C37755-E437-0F97-5DF0-B49909E6FDE8}"/>
          </ac:picMkLst>
        </pc:picChg>
      </pc:sldChg>
      <pc:sldChg chg="modSp">
        <pc:chgData name="大久保 沙貴" userId="S::s.ohkubo@met.kishou.go.jp::9b621098-8d5d-4dbb-a0e6-f44d82294f4c" providerId="AD" clId="Web-{EFCFF105-BB00-A5D8-A15B-21CA20CC657A}" dt="2025-03-19T02:04:17.338" v="12" actId="20577"/>
        <pc:sldMkLst>
          <pc:docMk/>
          <pc:sldMk cId="3236335852" sldId="338"/>
        </pc:sldMkLst>
        <pc:spChg chg="mod">
          <ac:chgData name="大久保 沙貴" userId="S::s.ohkubo@met.kishou.go.jp::9b621098-8d5d-4dbb-a0e6-f44d82294f4c" providerId="AD" clId="Web-{EFCFF105-BB00-A5D8-A15B-21CA20CC657A}" dt="2025-03-19T02:04:17.338" v="12" actId="20577"/>
          <ac:spMkLst>
            <pc:docMk/>
            <pc:sldMk cId="3236335852" sldId="33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C90869A-1AD2-40DB-91F4-745B3770FAA8}" type="datetimeFigureOut">
              <a:rPr kumimoji="1" lang="ja-JP" altLang="en-US" smtClean="0"/>
              <a:t>2025/3/26</a:t>
            </a:fld>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D83A7F3-0472-4A0E-8917-0A5274C45979}" type="slidenum">
              <a:rPr kumimoji="1" lang="ja-JP" altLang="en-US" smtClean="0"/>
              <a:t>‹#›</a:t>
            </a:fld>
            <a:endParaRPr kumimoji="1" lang="ja-JP" altLang="en-US"/>
          </a:p>
        </p:txBody>
      </p:sp>
    </p:spTree>
    <p:extLst>
      <p:ext uri="{BB962C8B-B14F-4D97-AF65-F5344CB8AC3E}">
        <p14:creationId xmlns:p14="http://schemas.microsoft.com/office/powerpoint/2010/main" val="19587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スライド">
    <p:bg>
      <p:bgPr>
        <a:solidFill>
          <a:schemeClr val="bg1"/>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C8D4EC0B-EA6B-45C1-BFB3-6F0B2C40493B}"/>
              </a:ext>
            </a:extLst>
          </p:cNvPr>
          <p:cNvSpPr/>
          <p:nvPr userDrawn="1"/>
        </p:nvSpPr>
        <p:spPr>
          <a:xfrm>
            <a:off x="0" y="0"/>
            <a:ext cx="9906000" cy="6858000"/>
          </a:xfrm>
          <a:prstGeom prst="rect">
            <a:avLst/>
          </a:prstGeom>
          <a:blipFill>
            <a:blip r:embed="rId2"/>
            <a:stretch>
              <a:fillRect/>
            </a:stretch>
          </a:blipFill>
          <a:ln w="19050" cap="rnd">
            <a:no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Segoe UI"/>
              <a:ea typeface="Meiryo UI"/>
              <a:cs typeface="+mn-cs"/>
            </a:endParaRPr>
          </a:p>
        </p:txBody>
      </p:sp>
      <p:pic>
        <p:nvPicPr>
          <p:cNvPr id="10" name="図 9" descr="テキスト&#10;&#10;自動的に生成された説明">
            <a:extLst>
              <a:ext uri="{FF2B5EF4-FFF2-40B4-BE49-F238E27FC236}">
                <a16:creationId xmlns:a16="http://schemas.microsoft.com/office/drawing/2014/main" id="{87109012-3A9E-4EBE-A64B-314B2575093B}"/>
              </a:ext>
            </a:extLst>
          </p:cNvPr>
          <p:cNvPicPr>
            <a:picLocks noChangeAspect="1"/>
          </p:cNvPicPr>
          <p:nvPr userDrawn="1"/>
        </p:nvPicPr>
        <p:blipFill>
          <a:blip r:embed="rId3"/>
          <a:stretch>
            <a:fillRect/>
          </a:stretch>
        </p:blipFill>
        <p:spPr>
          <a:xfrm>
            <a:off x="481361" y="6087077"/>
            <a:ext cx="2163600" cy="375783"/>
          </a:xfrm>
          <a:prstGeom prst="rect">
            <a:avLst/>
          </a:prstGeom>
          <a:effectLst>
            <a:glow rad="25400">
              <a:schemeClr val="bg1">
                <a:alpha val="75000"/>
              </a:schemeClr>
            </a:glow>
            <a:outerShdw blurRad="50800" dist="38100" dir="8100000" algn="tr" rotWithShape="0">
              <a:prstClr val="black">
                <a:alpha val="40000"/>
              </a:prstClr>
            </a:outerShdw>
          </a:effectLst>
        </p:spPr>
      </p:pic>
      <p:sp>
        <p:nvSpPr>
          <p:cNvPr id="9" name="タイトル 8"/>
          <p:cNvSpPr>
            <a:spLocks noGrp="1"/>
          </p:cNvSpPr>
          <p:nvPr>
            <p:ph type="title"/>
          </p:nvPr>
        </p:nvSpPr>
        <p:spPr>
          <a:xfrm>
            <a:off x="263093" y="1268760"/>
            <a:ext cx="9360000" cy="2031325"/>
          </a:xfrm>
          <a:noFill/>
          <a:ln>
            <a:noFill/>
          </a:ln>
        </p:spPr>
        <p:style>
          <a:lnRef idx="1">
            <a:schemeClr val="accent4"/>
          </a:lnRef>
          <a:fillRef idx="3">
            <a:schemeClr val="accent4"/>
          </a:fillRef>
          <a:effectRef idx="2">
            <a:schemeClr val="accent4"/>
          </a:effectRef>
          <a:fontRef idx="minor">
            <a:schemeClr val="lt1"/>
          </a:fontRef>
        </p:style>
        <p:txBody>
          <a:bodyPr vert="horz" wrap="square" lIns="0" tIns="0" rIns="0" bIns="0" rtlCol="0" anchor="t">
            <a:spAutoFit/>
          </a:bodyPr>
          <a:lstStyle>
            <a:lvl1pPr>
              <a:defRPr lang="en-GB" sz="6600" b="1" baseline="0" dirty="0">
                <a:ln w="19050">
                  <a:solidFill>
                    <a:schemeClr val="bg1"/>
                  </a:solidFill>
                </a:ln>
                <a:gradFill flip="none" rotWithShape="1">
                  <a:gsLst>
                    <a:gs pos="0">
                      <a:srgbClr val="2F97FF"/>
                    </a:gs>
                    <a:gs pos="20000">
                      <a:srgbClr val="0073E6"/>
                    </a:gs>
                    <a:gs pos="100000">
                      <a:srgbClr val="0054A7"/>
                    </a:gs>
                  </a:gsLst>
                  <a:lin ang="16200000" scaled="1"/>
                  <a:tileRect/>
                </a:gradFill>
                <a:effectLst>
                  <a:outerShdw blurRad="50800" dist="38100" dir="16200000" rotWithShape="0">
                    <a:prstClr val="black">
                      <a:alpha val="40000"/>
                    </a:prstClr>
                  </a:outerShdw>
                </a:effectLst>
                <a:latin typeface="Segoe UI" panose="020B0502040204020203" pitchFamily="34" charset="0"/>
                <a:ea typeface="Meiryo UI" panose="020B0604030504040204" pitchFamily="50" charset="-128"/>
                <a:cs typeface="Segoe UI" panose="020B0502040204020203" pitchFamily="34" charset="0"/>
              </a:defRPr>
            </a:lvl1pPr>
          </a:lstStyle>
          <a:p>
            <a:pPr lvl="0">
              <a:spcAft>
                <a:spcPts val="2600"/>
              </a:spcAft>
            </a:pPr>
            <a:r>
              <a:rPr kumimoji="1" lang="ja-JP" altLang="en-US" dirty="0"/>
              <a:t>マスター タイトルの書式設定</a:t>
            </a:r>
            <a:endParaRPr kumimoji="1" lang="en-GB" dirty="0"/>
          </a:p>
        </p:txBody>
      </p:sp>
      <p:sp>
        <p:nvSpPr>
          <p:cNvPr id="13" name="テキスト プレースホルダー 12"/>
          <p:cNvSpPr>
            <a:spLocks noGrp="1"/>
          </p:cNvSpPr>
          <p:nvPr>
            <p:ph type="body" sz="quarter" idx="11"/>
          </p:nvPr>
        </p:nvSpPr>
        <p:spPr>
          <a:xfrm>
            <a:off x="2256998" y="5558463"/>
            <a:ext cx="5387693" cy="553998"/>
          </a:xfrm>
          <a:noFill/>
          <a:ln>
            <a:noFill/>
          </a:ln>
        </p:spPr>
        <p:style>
          <a:lnRef idx="1">
            <a:schemeClr val="accent4"/>
          </a:lnRef>
          <a:fillRef idx="3">
            <a:schemeClr val="accent4"/>
          </a:fillRef>
          <a:effectRef idx="2">
            <a:schemeClr val="accent4"/>
          </a:effectRef>
          <a:fontRef idx="minor">
            <a:schemeClr val="lt1"/>
          </a:fontRef>
        </p:style>
        <p:txBody>
          <a:bodyPr vert="horz" wrap="none" lIns="0" tIns="0" rIns="0" bIns="0" rtlCol="0" anchor="ctr">
            <a:spAutoFit/>
          </a:bodyPr>
          <a:lstStyle>
            <a:lvl1pPr algn="ctr">
              <a:defRPr lang="en-GB" sz="3600" b="1" baseline="0" dirty="0">
                <a:ln w="6350">
                  <a:solidFill>
                    <a:schemeClr val="bg1"/>
                  </a:solidFill>
                </a:ln>
                <a:gradFill flip="none" rotWithShape="1">
                  <a:gsLst>
                    <a:gs pos="0">
                      <a:srgbClr val="2F97FF"/>
                    </a:gs>
                    <a:gs pos="20000">
                      <a:srgbClr val="0073E6"/>
                    </a:gs>
                    <a:gs pos="100000">
                      <a:srgbClr val="0054A7"/>
                    </a:gs>
                  </a:gsLst>
                  <a:lin ang="5400000" scaled="1"/>
                  <a:tileRect/>
                </a:gradFill>
                <a:effectLst>
                  <a:outerShdw blurRad="50800" dist="38100" dir="5400000" algn="t" rotWithShape="0">
                    <a:prstClr val="black">
                      <a:alpha val="40000"/>
                    </a:prstClr>
                  </a:outerShdw>
                </a:effectLst>
                <a:latin typeface="Segoe UI" panose="020B0502040204020203" pitchFamily="34" charset="0"/>
                <a:ea typeface="Meiryo UI" panose="020B0604030504040204" pitchFamily="50" charset="-128"/>
                <a:cs typeface="Segoe UI" panose="020B0502040204020203" pitchFamily="34" charset="0"/>
              </a:defRPr>
            </a:lvl1pPr>
          </a:lstStyle>
          <a:p>
            <a:pPr marL="0" lvl="0" indent="0" algn="ctr">
              <a:spcBef>
                <a:spcPts val="0"/>
              </a:spcBef>
              <a:buFontTx/>
              <a:buNone/>
            </a:pPr>
            <a:r>
              <a:rPr kumimoji="1" lang="ja-JP" altLang="en-US" dirty="0"/>
              <a:t>マスター テキストの書式設定</a:t>
            </a:r>
            <a:endParaRPr kumimoji="1" lang="en-GB" dirty="0"/>
          </a:p>
        </p:txBody>
      </p:sp>
      <p:sp>
        <p:nvSpPr>
          <p:cNvPr id="4" name="角丸四角形 3"/>
          <p:cNvSpPr/>
          <p:nvPr userDrawn="1"/>
        </p:nvSpPr>
        <p:spPr>
          <a:xfrm>
            <a:off x="265927" y="228142"/>
            <a:ext cx="9360000" cy="6408712"/>
          </a:xfrm>
          <a:prstGeom prst="roundRect">
            <a:avLst>
              <a:gd name="adj" fmla="val 5183"/>
            </a:avLst>
          </a:prstGeom>
          <a:noFill/>
          <a:ln w="50800" cmpd="dbl">
            <a:gradFill flip="none" rotWithShape="1">
              <a:gsLst>
                <a:gs pos="40000">
                  <a:srgbClr val="0054A7"/>
                </a:gs>
                <a:gs pos="80000">
                  <a:srgbClr val="0073E6"/>
                </a:gs>
                <a:gs pos="100000">
                  <a:srgbClr val="2F97FF"/>
                </a:gs>
              </a:gsLst>
              <a:lin ang="16200000" scaled="1"/>
              <a:tileRect/>
            </a:gradFill>
          </a:ln>
          <a:effectLst>
            <a:glow rad="381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950" b="0" i="0" u="none" strike="noStrike" kern="1200" cap="none" spc="0" normalizeH="0" baseline="0" noProof="0">
              <a:ln>
                <a:noFill/>
              </a:ln>
              <a:solidFill>
                <a:prstClr val="white"/>
              </a:solidFill>
              <a:effectLst/>
              <a:uLnTx/>
              <a:uFillTx/>
              <a:latin typeface="Segoe UI"/>
              <a:ea typeface="Meiryo UI"/>
              <a:cs typeface="+mn-cs"/>
            </a:endParaRPr>
          </a:p>
        </p:txBody>
      </p:sp>
      <p:pic>
        <p:nvPicPr>
          <p:cNvPr id="3" name="Picture 3" descr="C:\Users\JMA32EB\Desktop\pdf\図1.png">
            <a:extLst>
              <a:ext uri="{FF2B5EF4-FFF2-40B4-BE49-F238E27FC236}">
                <a16:creationId xmlns:a16="http://schemas.microsoft.com/office/drawing/2014/main" id="{4197FA9C-EA81-4F8B-9F9B-9060E6914DF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61865" y="6064395"/>
            <a:ext cx="986400" cy="393146"/>
          </a:xfrm>
          <a:prstGeom prst="rect">
            <a:avLst/>
          </a:prstGeom>
          <a:noFill/>
          <a:effectLst>
            <a:glow rad="25400">
              <a:schemeClr val="bg1">
                <a:alpha val="75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16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サブタイトルスライド">
    <p:spTree>
      <p:nvGrpSpPr>
        <p:cNvPr id="1" name=""/>
        <p:cNvGrpSpPr/>
        <p:nvPr/>
      </p:nvGrpSpPr>
      <p:grpSpPr>
        <a:xfrm>
          <a:off x="0" y="0"/>
          <a:ext cx="0" cy="0"/>
          <a:chOff x="0" y="0"/>
          <a:chExt cx="0" cy="0"/>
        </a:xfrm>
      </p:grpSpPr>
      <p:sp>
        <p:nvSpPr>
          <p:cNvPr id="2" name="タイトル 1"/>
          <p:cNvSpPr>
            <a:spLocks noGrp="1"/>
          </p:cNvSpPr>
          <p:nvPr>
            <p:ph type="title"/>
          </p:nvPr>
        </p:nvSpPr>
        <p:spPr>
          <a:xfrm>
            <a:off x="273522" y="4149079"/>
            <a:ext cx="6601166" cy="677108"/>
          </a:xfrm>
        </p:spPr>
        <p:txBody>
          <a:bodyPr vert="horz" wrap="none" lIns="0" tIns="0" rIns="0" bIns="0" rtlCol="0" anchor="t">
            <a:spAutoFit/>
          </a:bodyPr>
          <a:lstStyle>
            <a:lvl1pPr>
              <a:defRPr lang="en-GB" sz="4400" b="1" cap="all" baseline="0">
                <a:ln w="12700">
                  <a:noFill/>
                </a:ln>
                <a:gradFill>
                  <a:gsLst>
                    <a:gs pos="0">
                      <a:srgbClr val="0054A7"/>
                    </a:gs>
                    <a:gs pos="80000">
                      <a:srgbClr val="0073E6"/>
                    </a:gs>
                    <a:gs pos="100000">
                      <a:srgbClr val="2F97FF"/>
                    </a:gs>
                  </a:gsLst>
                  <a:lin ang="0" scaled="1"/>
                </a:gradFill>
                <a:effectLst>
                  <a:outerShdw blurRad="50800" dist="38100" dir="16200000" rotWithShape="0">
                    <a:prstClr val="black">
                      <a:alpha val="40000"/>
                    </a:prstClr>
                  </a:outerShdw>
                  <a:reflection blurRad="6350" stA="50000" endPos="40000" dist="12700" dir="5400000" sy="-100000" algn="bl" rotWithShape="0"/>
                </a:effectLst>
                <a:latin typeface="Segoe UI" panose="020B0502040204020203" pitchFamily="34" charset="0"/>
                <a:ea typeface="Meiryo UI" panose="020B0604030504040204" pitchFamily="50" charset="-128"/>
                <a:cs typeface="Arial" panose="020B0604020202020204" pitchFamily="34" charset="0"/>
              </a:defRPr>
            </a:lvl1pPr>
          </a:lstStyle>
          <a:p>
            <a:pPr lvl="0" algn="l"/>
            <a:r>
              <a:rPr kumimoji="1" lang="ja-JP" altLang="en-US" dirty="0"/>
              <a:t>マスター タイトルの書式設定</a:t>
            </a:r>
            <a:endParaRPr kumimoji="1" lang="en-GB" dirty="0"/>
          </a:p>
        </p:txBody>
      </p:sp>
      <p:sp>
        <p:nvSpPr>
          <p:cNvPr id="6" name="スライド番号プレースホルダー 3"/>
          <p:cNvSpPr txBox="1">
            <a:spLocks/>
          </p:cNvSpPr>
          <p:nvPr userDrawn="1"/>
        </p:nvSpPr>
        <p:spPr>
          <a:xfrm>
            <a:off x="9429528" y="6480739"/>
            <a:ext cx="250068" cy="246221"/>
          </a:xfrm>
          <a:prstGeom prst="rect">
            <a:avLst/>
          </a:prstGeom>
          <a:ln>
            <a:solidFill>
              <a:schemeClr val="tx2"/>
            </a:solidFill>
          </a:ln>
          <a:effectLst/>
        </p:spPr>
        <p:txBody>
          <a:bodyPr vert="horz" wrap="non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00E707-F52D-47DC-A9E5-FC464411187C}" type="slidenum">
              <a:rPr kumimoji="1" lang="en-GB" sz="1600" b="0" i="0" u="none" strike="noStrike" kern="1200" cap="none" spc="0" normalizeH="0" baseline="0" noProof="0" smtClean="0">
                <a:ln>
                  <a:noFill/>
                </a:ln>
                <a:solidFill>
                  <a:srgbClr val="0054A7"/>
                </a:solidFill>
                <a:effectLst/>
                <a:uLnTx/>
                <a:uFillTx/>
                <a:latin typeface="Segoe UI"/>
                <a:ea typeface="Segoe UI" panose="020B0502040204020203"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1" lang="en-GB" sz="1600" b="0" i="0" u="none" strike="noStrike" kern="1200" cap="none" spc="0" normalizeH="0" baseline="0" noProof="0" dirty="0">
              <a:ln>
                <a:noFill/>
              </a:ln>
              <a:solidFill>
                <a:srgbClr val="0054A7"/>
              </a:solidFill>
              <a:effectLst/>
              <a:uLnTx/>
              <a:uFillTx/>
              <a:latin typeface="Segoe UI"/>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4064821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一般スライド">
    <p:bg>
      <p:bgPr>
        <a:solidFill>
          <a:schemeClr val="bg1"/>
        </a:solidFill>
        <a:effectLst/>
      </p:bgPr>
    </p:bg>
    <p:spTree>
      <p:nvGrpSpPr>
        <p:cNvPr id="1" name=""/>
        <p:cNvGrpSpPr/>
        <p:nvPr/>
      </p:nvGrpSpPr>
      <p:grpSpPr>
        <a:xfrm>
          <a:off x="0" y="0"/>
          <a:ext cx="0" cy="0"/>
          <a:chOff x="0" y="0"/>
          <a:chExt cx="0" cy="0"/>
        </a:xfrm>
      </p:grpSpPr>
      <p:sp>
        <p:nvSpPr>
          <p:cNvPr id="9" name="スライド番号プレースホルダー 3"/>
          <p:cNvSpPr txBox="1">
            <a:spLocks/>
          </p:cNvSpPr>
          <p:nvPr userDrawn="1"/>
        </p:nvSpPr>
        <p:spPr>
          <a:xfrm>
            <a:off x="9429528" y="6480739"/>
            <a:ext cx="250068" cy="246221"/>
          </a:xfrm>
          <a:prstGeom prst="rect">
            <a:avLst/>
          </a:prstGeom>
          <a:ln>
            <a:solidFill>
              <a:schemeClr val="tx2"/>
            </a:solidFill>
          </a:ln>
          <a:effectLst/>
        </p:spPr>
        <p:txBody>
          <a:bodyPr vert="horz" wrap="none" lIns="0" tIns="0" rIns="0" bIns="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00E707-F52D-47DC-A9E5-FC464411187C}" type="slidenum">
              <a:rPr kumimoji="1" lang="en-GB" sz="1600" b="0" i="0" u="none" strike="noStrike" kern="1200" cap="none" spc="0" normalizeH="0" baseline="0" noProof="0" smtClean="0">
                <a:ln>
                  <a:noFill/>
                </a:ln>
                <a:solidFill>
                  <a:srgbClr val="0054A7"/>
                </a:solidFill>
                <a:effectLst/>
                <a:uLnTx/>
                <a:uFillTx/>
                <a:latin typeface="Segoe UI"/>
                <a:ea typeface="Segoe UI" panose="020B0502040204020203"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1" lang="en-GB" sz="1600" b="0" i="0" u="none" strike="noStrike" kern="1200" cap="none" spc="0" normalizeH="0" baseline="0" noProof="0" dirty="0">
              <a:ln>
                <a:noFill/>
              </a:ln>
              <a:solidFill>
                <a:srgbClr val="0054A7"/>
              </a:solidFill>
              <a:effectLst/>
              <a:uLnTx/>
              <a:uFillTx/>
              <a:latin typeface="Segoe UI"/>
              <a:ea typeface="Segoe UI" panose="020B0502040204020203" pitchFamily="34" charset="0"/>
              <a:cs typeface="Arial" panose="020B0604020202020204" pitchFamily="34" charset="0"/>
            </a:endParaRPr>
          </a:p>
        </p:txBody>
      </p:sp>
      <p:sp>
        <p:nvSpPr>
          <p:cNvPr id="13" name="テキスト プレースホルダー 12"/>
          <p:cNvSpPr>
            <a:spLocks noGrp="1"/>
          </p:cNvSpPr>
          <p:nvPr>
            <p:ph type="body" sz="quarter" idx="10"/>
          </p:nvPr>
        </p:nvSpPr>
        <p:spPr>
          <a:xfrm>
            <a:off x="262052" y="1988841"/>
            <a:ext cx="9360000" cy="2274790"/>
          </a:xfrm>
          <a:prstGeom prst="rect">
            <a:avLst/>
          </a:prstGeom>
          <a:noFill/>
          <a:effectLst>
            <a:softEdge rad="63500"/>
          </a:effectLst>
        </p:spPr>
        <p:txBody>
          <a:bodyPr wrap="square" lIns="0" tIns="0" rIns="0" bIns="0" rtlCol="0">
            <a:spAutoFit/>
          </a:bodyPr>
          <a:lstStyle>
            <a:lvl1pPr marL="0" indent="0">
              <a:lnSpc>
                <a:spcPct val="120000"/>
              </a:lnSpc>
              <a:spcBef>
                <a:spcPts val="650"/>
              </a:spcBef>
              <a:buFontTx/>
              <a:buNone/>
              <a:defRPr lang="ja-JP" altLang="en-US" sz="2800" b="1" baseline="0" smtClean="0">
                <a:solidFill>
                  <a:srgbClr val="002850"/>
                </a:solidFill>
                <a:latin typeface="Segoe UI" panose="020B0502040204020203" pitchFamily="34" charset="0"/>
                <a:ea typeface="Meiryo UI" panose="020B0604030504040204" pitchFamily="50" charset="-128"/>
              </a:defRPr>
            </a:lvl1pPr>
            <a:lvl2pPr>
              <a:lnSpc>
                <a:spcPct val="120000"/>
              </a:lnSpc>
              <a:spcBef>
                <a:spcPts val="650"/>
              </a:spcBef>
              <a:buSzPct val="110000"/>
              <a:buFont typeface="Wingdings" panose="05000000000000000000" pitchFamily="2" charset="2"/>
              <a:buChar char="Q"/>
              <a:defRPr lang="ja-JP" altLang="en-US" sz="2000" baseline="0" smtClean="0">
                <a:solidFill>
                  <a:srgbClr val="002850"/>
                </a:solidFill>
                <a:latin typeface="Segoe UI" panose="020B0502040204020203" pitchFamily="34" charset="0"/>
                <a:ea typeface="Meiryo UI" panose="020B0604030504040204" pitchFamily="50" charset="-128"/>
              </a:defRPr>
            </a:lvl2pPr>
            <a:lvl3pPr marL="1052480" indent="-309553">
              <a:lnSpc>
                <a:spcPct val="120000"/>
              </a:lnSpc>
              <a:spcBef>
                <a:spcPts val="650"/>
              </a:spcBef>
              <a:buFont typeface="Wingdings" panose="05000000000000000000" pitchFamily="2" charset="2"/>
              <a:buChar char="Ø"/>
              <a:defRPr lang="ja-JP" altLang="en-US" sz="2000" baseline="0" smtClean="0">
                <a:solidFill>
                  <a:srgbClr val="002850"/>
                </a:solidFill>
                <a:latin typeface="Segoe UI" panose="020B0502040204020203" pitchFamily="34" charset="0"/>
                <a:ea typeface="Meiryo UI" panose="020B0604030504040204" pitchFamily="50" charset="-128"/>
              </a:defRPr>
            </a:lvl3pPr>
            <a:lvl4pPr marL="1547765" indent="-309553">
              <a:lnSpc>
                <a:spcPct val="120000"/>
              </a:lnSpc>
              <a:spcBef>
                <a:spcPts val="650"/>
              </a:spcBef>
              <a:buFont typeface="Wingdings" panose="05000000000000000000" pitchFamily="2" charset="2"/>
              <a:buChar char="ü"/>
              <a:defRPr lang="ja-JP" altLang="en-US" sz="2000" baseline="0" smtClean="0">
                <a:solidFill>
                  <a:srgbClr val="002850"/>
                </a:solidFill>
                <a:latin typeface="Segoe UI" panose="020B0502040204020203" pitchFamily="34" charset="0"/>
                <a:ea typeface="Meiryo UI" panose="020B0604030504040204" pitchFamily="50" charset="-128"/>
              </a:defRPr>
            </a:lvl4pPr>
            <a:lvl5pPr marL="1733497" indent="0">
              <a:lnSpc>
                <a:spcPct val="120000"/>
              </a:lnSpc>
              <a:spcBef>
                <a:spcPts val="650"/>
              </a:spcBef>
              <a:buFontTx/>
              <a:buNone/>
              <a:defRPr lang="en-GB" sz="2000" baseline="0">
                <a:solidFill>
                  <a:srgbClr val="002850"/>
                </a:solidFill>
                <a:latin typeface="Segoe UI" panose="020B0502040204020203" pitchFamily="34" charset="0"/>
                <a:ea typeface="Meiryo UI" panose="020B0604030504040204" pitchFamily="50" charset="-128"/>
              </a:defRPr>
            </a:lvl5pPr>
          </a:lstStyle>
          <a:p>
            <a:pPr marL="0" lvl="0" algn="just">
              <a:lnSpc>
                <a:spcPct val="110000"/>
              </a:lnSpc>
            </a:pPr>
            <a:r>
              <a:rPr kumimoji="1" lang="ja-JP" altLang="en-US" dirty="0"/>
              <a:t>マスター テキストの書式設定</a:t>
            </a:r>
          </a:p>
          <a:p>
            <a:pPr marL="495285" lvl="1"/>
            <a:r>
              <a:rPr kumimoji="1" lang="ja-JP" altLang="en-US" dirty="0"/>
              <a:t>第 </a:t>
            </a:r>
            <a:r>
              <a:rPr kumimoji="1" lang="en-US" altLang="ja-JP" dirty="0"/>
              <a:t>2 </a:t>
            </a:r>
            <a:r>
              <a:rPr kumimoji="1" lang="ja-JP" altLang="en-US" dirty="0"/>
              <a:t>レベル</a:t>
            </a:r>
          </a:p>
          <a:p>
            <a:pPr marL="990570" lvl="2"/>
            <a:r>
              <a:rPr kumimoji="1" lang="ja-JP" altLang="en-US" dirty="0"/>
              <a:t>第 </a:t>
            </a:r>
            <a:r>
              <a:rPr kumimoji="1" lang="en-US" altLang="ja-JP" dirty="0"/>
              <a:t>3 </a:t>
            </a:r>
            <a:r>
              <a:rPr kumimoji="1" lang="ja-JP" altLang="en-US" dirty="0"/>
              <a:t>レベル</a:t>
            </a:r>
          </a:p>
          <a:p>
            <a:pPr marL="1485854" lvl="3"/>
            <a:r>
              <a:rPr kumimoji="1" lang="ja-JP" altLang="en-US" dirty="0"/>
              <a:t>第 </a:t>
            </a:r>
            <a:r>
              <a:rPr kumimoji="1" lang="en-US" altLang="ja-JP" dirty="0"/>
              <a:t>4 </a:t>
            </a:r>
            <a:r>
              <a:rPr kumimoji="1" lang="ja-JP" altLang="en-US" dirty="0"/>
              <a:t>レベル</a:t>
            </a:r>
          </a:p>
          <a:p>
            <a:pPr marL="1981139" lvl="4"/>
            <a:r>
              <a:rPr kumimoji="1" lang="ja-JP" altLang="en-US" dirty="0"/>
              <a:t>第 </a:t>
            </a:r>
            <a:r>
              <a:rPr kumimoji="1" lang="en-US" altLang="ja-JP" dirty="0"/>
              <a:t>5 </a:t>
            </a:r>
            <a:r>
              <a:rPr kumimoji="1" lang="ja-JP" altLang="en-US" dirty="0"/>
              <a:t>レベル</a:t>
            </a:r>
            <a:endParaRPr kumimoji="1" lang="en-GB" dirty="0"/>
          </a:p>
        </p:txBody>
      </p:sp>
      <p:sp>
        <p:nvSpPr>
          <p:cNvPr id="8" name="タイトル 1"/>
          <p:cNvSpPr>
            <a:spLocks noGrp="1"/>
          </p:cNvSpPr>
          <p:nvPr>
            <p:ph type="title"/>
          </p:nvPr>
        </p:nvSpPr>
        <p:spPr>
          <a:xfrm>
            <a:off x="273000" y="141035"/>
            <a:ext cx="5198539" cy="533544"/>
          </a:xfrm>
        </p:spPr>
        <p:txBody>
          <a:bodyPr vert="horz" wrap="none" lIns="0" tIns="0" rIns="0" bIns="0" rtlCol="0" anchor="ctr">
            <a:spAutoFit/>
          </a:bodyPr>
          <a:lstStyle>
            <a:lvl1pPr algn="l">
              <a:defRPr lang="en-GB" sz="3200" b="1" cap="all" baseline="0" dirty="0">
                <a:ln w="12700">
                  <a:noFill/>
                </a:ln>
                <a:gradFill>
                  <a:gsLst>
                    <a:gs pos="0">
                      <a:srgbClr val="003366"/>
                    </a:gs>
                    <a:gs pos="80000">
                      <a:srgbClr val="0055AA"/>
                    </a:gs>
                    <a:gs pos="100000">
                      <a:srgbClr val="0066CC"/>
                    </a:gs>
                  </a:gsLst>
                  <a:lin ang="0" scaled="1"/>
                </a:gradFill>
                <a:effectLst/>
                <a:latin typeface="Segoe UI" panose="020B0502040204020203" pitchFamily="34" charset="0"/>
                <a:ea typeface="Meiryo UI" panose="020B0604030504040204" pitchFamily="50" charset="-128"/>
                <a:cs typeface="Arial" panose="020B0604020202020204" pitchFamily="34" charset="0"/>
              </a:defRPr>
            </a:lvl1pPr>
          </a:lstStyle>
          <a:p>
            <a:pPr marL="0" lvl="0" algn="l" fontAlgn="ctr"/>
            <a:r>
              <a:rPr kumimoji="1" lang="ja-JP" altLang="en-US" dirty="0"/>
              <a:t>マスター タイトルの書式設定</a:t>
            </a:r>
            <a:endParaRPr kumimoji="1" lang="en-GB" dirty="0"/>
          </a:p>
        </p:txBody>
      </p:sp>
      <p:sp>
        <p:nvSpPr>
          <p:cNvPr id="12" name="テキスト プレースホルダー 12"/>
          <p:cNvSpPr>
            <a:spLocks noGrp="1"/>
          </p:cNvSpPr>
          <p:nvPr>
            <p:ph type="body" sz="quarter" idx="11"/>
          </p:nvPr>
        </p:nvSpPr>
        <p:spPr>
          <a:xfrm>
            <a:off x="274284" y="1268761"/>
            <a:ext cx="3106620" cy="336631"/>
          </a:xfrm>
          <a:prstGeom prst="rect">
            <a:avLst/>
          </a:prstGeom>
          <a:noFill/>
          <a:effectLst>
            <a:softEdge rad="63500"/>
          </a:effectLst>
        </p:spPr>
        <p:txBody>
          <a:bodyPr wrap="none" lIns="0" tIns="0" rIns="0" bIns="0" rtlCol="0">
            <a:spAutoFit/>
          </a:bodyPr>
          <a:lstStyle>
            <a:lvl1pPr marL="0" indent="0" algn="ctr">
              <a:lnSpc>
                <a:spcPct val="120000"/>
              </a:lnSpc>
              <a:spcBef>
                <a:spcPts val="0"/>
              </a:spcBef>
              <a:buFontTx/>
              <a:buNone/>
              <a:defRPr lang="ja-JP" altLang="en-US" sz="2167" b="0" baseline="0" smtClean="0">
                <a:solidFill>
                  <a:srgbClr val="002850"/>
                </a:solidFill>
                <a:latin typeface="Segoe UI" panose="020B0502040204020203" pitchFamily="34" charset="0"/>
                <a:ea typeface="Meiryo UI" panose="020B0604030504040204" pitchFamily="50" charset="-128"/>
              </a:defRPr>
            </a:lvl1pPr>
            <a:lvl2pPr>
              <a:lnSpc>
                <a:spcPct val="120000"/>
              </a:lnSpc>
              <a:spcBef>
                <a:spcPts val="650"/>
              </a:spcBef>
              <a:buSzPct val="110000"/>
              <a:buFont typeface="Wingdings" panose="05000000000000000000" pitchFamily="2" charset="2"/>
              <a:buChar char="Q"/>
              <a:defRPr lang="ja-JP" altLang="en-US" sz="1950" baseline="0" smtClean="0">
                <a:latin typeface="Segoe UI" panose="020B0502040204020203" pitchFamily="34" charset="0"/>
                <a:ea typeface="Meiryo UI" panose="020B0604030504040204" pitchFamily="50" charset="-128"/>
              </a:defRPr>
            </a:lvl2pPr>
            <a:lvl3pPr marL="1052480" indent="-309553">
              <a:lnSpc>
                <a:spcPct val="120000"/>
              </a:lnSpc>
              <a:spcBef>
                <a:spcPts val="650"/>
              </a:spcBef>
              <a:buFont typeface="Wingdings" panose="05000000000000000000" pitchFamily="2" charset="2"/>
              <a:buChar char="Ø"/>
              <a:defRPr lang="ja-JP" altLang="en-US" sz="1950" baseline="0" smtClean="0">
                <a:latin typeface="Segoe UI" panose="020B0502040204020203" pitchFamily="34" charset="0"/>
                <a:ea typeface="Meiryo UI" panose="020B0604030504040204" pitchFamily="50" charset="-128"/>
              </a:defRPr>
            </a:lvl3pPr>
            <a:lvl4pPr marL="1547765" indent="-309553">
              <a:lnSpc>
                <a:spcPct val="120000"/>
              </a:lnSpc>
              <a:spcBef>
                <a:spcPts val="650"/>
              </a:spcBef>
              <a:buFont typeface="Wingdings" panose="05000000000000000000" pitchFamily="2" charset="2"/>
              <a:buChar char="ü"/>
              <a:defRPr lang="ja-JP" altLang="en-US" sz="1950" baseline="0" smtClean="0">
                <a:latin typeface="Segoe UI" panose="020B0502040204020203" pitchFamily="34" charset="0"/>
                <a:ea typeface="Meiryo UI" panose="020B0604030504040204" pitchFamily="50" charset="-128"/>
              </a:defRPr>
            </a:lvl4pPr>
            <a:lvl5pPr marL="1733497" indent="0">
              <a:lnSpc>
                <a:spcPct val="120000"/>
              </a:lnSpc>
              <a:spcBef>
                <a:spcPts val="650"/>
              </a:spcBef>
              <a:buFontTx/>
              <a:buNone/>
              <a:defRPr lang="en-GB" sz="1950" baseline="0">
                <a:latin typeface="Segoe UI" panose="020B0502040204020203" pitchFamily="34" charset="0"/>
                <a:ea typeface="Meiryo UI" panose="020B0604030504040204" pitchFamily="50" charset="-128"/>
              </a:defRPr>
            </a:lvl5pPr>
          </a:lstStyle>
          <a:p>
            <a:pPr marL="0" lvl="0" algn="just">
              <a:lnSpc>
                <a:spcPct val="110000"/>
              </a:lnSpc>
            </a:pPr>
            <a:r>
              <a:rPr kumimoji="1" lang="ja-JP" altLang="en-US" dirty="0"/>
              <a:t>マスター テキストの書式設定</a:t>
            </a:r>
          </a:p>
        </p:txBody>
      </p:sp>
      <p:sp>
        <p:nvSpPr>
          <p:cNvPr id="14" name="テキスト プレースホルダー 12"/>
          <p:cNvSpPr>
            <a:spLocks noGrp="1"/>
          </p:cNvSpPr>
          <p:nvPr>
            <p:ph type="body" sz="quarter" idx="12"/>
          </p:nvPr>
        </p:nvSpPr>
        <p:spPr>
          <a:xfrm>
            <a:off x="263045" y="5336044"/>
            <a:ext cx="2394886" cy="246221"/>
          </a:xfrm>
          <a:prstGeom prst="rect">
            <a:avLst/>
          </a:prstGeom>
          <a:noFill/>
          <a:ln>
            <a:noFill/>
          </a:ln>
        </p:spPr>
        <p:txBody>
          <a:bodyPr wrap="none" lIns="0" tIns="0" rIns="0" bIns="0" rtlCol="0">
            <a:spAutoFit/>
          </a:bodyPr>
          <a:lstStyle>
            <a:lvl1pPr marL="0" indent="0">
              <a:buFontTx/>
              <a:buNone/>
              <a:defRPr lang="ja-JP" altLang="en-US" sz="1600"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stStyle>
          <a:p>
            <a:pPr marL="0" lvl="0"/>
            <a:r>
              <a:rPr kumimoji="1" lang="ja-JP" altLang="en-US" dirty="0"/>
              <a:t>マスター テキストの書式設定</a:t>
            </a:r>
          </a:p>
        </p:txBody>
      </p:sp>
      <p:cxnSp>
        <p:nvCxnSpPr>
          <p:cNvPr id="11" name="直線コネクタ 10">
            <a:extLst>
              <a:ext uri="{FF2B5EF4-FFF2-40B4-BE49-F238E27FC236}">
                <a16:creationId xmlns:a16="http://schemas.microsoft.com/office/drawing/2014/main" id="{E896B004-5FC2-4208-B006-9D1ECBBEFF3E}"/>
              </a:ext>
            </a:extLst>
          </p:cNvPr>
          <p:cNvCxnSpPr>
            <a:cxnSpLocks/>
          </p:cNvCxnSpPr>
          <p:nvPr userDrawn="1"/>
        </p:nvCxnSpPr>
        <p:spPr>
          <a:xfrm>
            <a:off x="282229" y="650077"/>
            <a:ext cx="9360000" cy="0"/>
          </a:xfrm>
          <a:prstGeom prst="line">
            <a:avLst/>
          </a:prstGeom>
          <a:noFill/>
          <a:ln w="38100" cap="rnd" cmpd="sng">
            <a:gradFill flip="none" rotWithShape="1">
              <a:gsLst>
                <a:gs pos="0">
                  <a:srgbClr val="0054A7"/>
                </a:gs>
                <a:gs pos="80000">
                  <a:srgbClr val="0073E6"/>
                </a:gs>
                <a:gs pos="100000">
                  <a:srgbClr val="2F97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7931" y="6654678"/>
            <a:ext cx="7206097" cy="304826"/>
          </a:xfrm>
          <a:prstGeom prst="rect">
            <a:avLst/>
          </a:prstGeom>
        </p:spPr>
      </p:pic>
    </p:spTree>
    <p:extLst>
      <p:ext uri="{BB962C8B-B14F-4D97-AF65-F5344CB8AC3E}">
        <p14:creationId xmlns:p14="http://schemas.microsoft.com/office/powerpoint/2010/main" val="289256531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611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endParaRPr kumimoji="1" lang="en-GB"/>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GB"/>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FAC431-A0A4-45C6-AB47-C27344FD98F5}" type="datetimeFigureOut">
              <a:rPr kumimoji="1" lang="en-GB" sz="1300" b="0" i="0" u="none" strike="noStrike" kern="1200" cap="none" spc="0" normalizeH="0" baseline="0" noProof="0" smtClean="0">
                <a:ln>
                  <a:noFill/>
                </a:ln>
                <a:solidFill>
                  <a:prstClr val="black">
                    <a:tint val="75000"/>
                  </a:prstClr>
                </a:solidFill>
                <a:effectLst/>
                <a:uLnTx/>
                <a:uFillTx/>
                <a:latin typeface="Segoe UI"/>
                <a:ea typeface="Meiryo UI"/>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26/03/2025</a:t>
            </a:fld>
            <a:endParaRPr kumimoji="1" lang="en-GB" sz="1300" b="0" i="0" u="none" strike="noStrike" kern="1200" cap="none" spc="0" normalizeH="0" baseline="0" noProof="0" dirty="0">
              <a:ln>
                <a:noFill/>
              </a:ln>
              <a:solidFill>
                <a:prstClr val="black">
                  <a:tint val="75000"/>
                </a:prstClr>
              </a:solidFill>
              <a:effectLst/>
              <a:uLnTx/>
              <a:uFillTx/>
              <a:latin typeface="Segoe UI"/>
              <a:ea typeface="Meiryo UI"/>
              <a:cs typeface="+mn-cs"/>
            </a:endParaRPr>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300" b="0" i="0" u="none" strike="noStrike" kern="1200" cap="none" spc="0" normalizeH="0" baseline="0" noProof="0" dirty="0">
              <a:ln>
                <a:noFill/>
              </a:ln>
              <a:solidFill>
                <a:prstClr val="black">
                  <a:tint val="75000"/>
                </a:prstClr>
              </a:solidFill>
              <a:effectLst/>
              <a:uLnTx/>
              <a:uFillTx/>
              <a:latin typeface="Segoe UI"/>
              <a:ea typeface="Meiryo UI"/>
              <a:cs typeface="+mn-cs"/>
            </a:endParaRPr>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B9224F-2DF9-4E00-BFA9-9B602E10BE6D}" type="slidenum">
              <a:rPr kumimoji="1" lang="en-GB" sz="1300" b="0" i="0" u="none" strike="noStrike" kern="1200" cap="none" spc="0" normalizeH="0" baseline="0" noProof="0" smtClean="0">
                <a:ln>
                  <a:noFill/>
                </a:ln>
                <a:solidFill>
                  <a:prstClr val="black">
                    <a:tint val="75000"/>
                  </a:prstClr>
                </a:solidFill>
                <a:effectLst/>
                <a:uLnTx/>
                <a:uFillTx/>
                <a:latin typeface="Segoe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GB" sz="1300" b="0" i="0" u="none" strike="noStrike" kern="1200" cap="none" spc="0" normalizeH="0" baseline="0" noProof="0" dirty="0">
              <a:ln>
                <a:noFill/>
              </a:ln>
              <a:solidFill>
                <a:prstClr val="black">
                  <a:tint val="75000"/>
                </a:prstClr>
              </a:solidFill>
              <a:effectLst/>
              <a:uLnTx/>
              <a:uFillTx/>
              <a:latin typeface="Segoe UI"/>
              <a:ea typeface="Meiryo UI"/>
              <a:cs typeface="+mn-cs"/>
            </a:endParaRPr>
          </a:p>
        </p:txBody>
      </p:sp>
    </p:spTree>
    <p:extLst>
      <p:ext uri="{BB962C8B-B14F-4D97-AF65-F5344CB8AC3E}">
        <p14:creationId xmlns:p14="http://schemas.microsoft.com/office/powerpoint/2010/main" val="14799707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63092" y="1681999"/>
            <a:ext cx="9360000" cy="3046988"/>
          </a:xfrm>
        </p:spPr>
        <p:txBody>
          <a:bodyPr/>
          <a:lstStyle/>
          <a:p>
            <a:r>
              <a:rPr lang="ja-JP" altLang="en-US" dirty="0"/>
              <a:t>日本の気候変動</a:t>
            </a:r>
            <a:r>
              <a:rPr lang="en-US" altLang="ja-JP" dirty="0"/>
              <a:t>2025</a:t>
            </a:r>
            <a:br>
              <a:rPr lang="en-US" altLang="ja-JP" dirty="0"/>
            </a:br>
            <a:r>
              <a:rPr lang="en-US" altLang="ja-JP" sz="3000" dirty="0"/>
              <a:t>— </a:t>
            </a:r>
            <a:r>
              <a:rPr lang="ja-JP" altLang="en-US" sz="3000" dirty="0"/>
              <a:t>大気と陸・海洋に関する観測・予測評価報告書 </a:t>
            </a:r>
            <a:r>
              <a:rPr lang="en-US" altLang="ja-JP" sz="3000" dirty="0"/>
              <a:t>—</a:t>
            </a:r>
            <a:br>
              <a:rPr lang="en-US" altLang="ja-JP" sz="3000" dirty="0"/>
            </a:br>
            <a:r>
              <a:rPr lang="en-US" altLang="ja-JP" sz="3000" dirty="0"/>
              <a:t/>
            </a:r>
            <a:br>
              <a:rPr lang="en-US" altLang="ja-JP" sz="3000" dirty="0"/>
            </a:br>
            <a:r>
              <a:rPr lang="ja-JP" altLang="en-US" dirty="0"/>
              <a:t>概要版</a:t>
            </a:r>
            <a:endParaRPr kumimoji="1" lang="ja-JP" altLang="en-US" dirty="0"/>
          </a:p>
        </p:txBody>
      </p:sp>
      <p:sp>
        <p:nvSpPr>
          <p:cNvPr id="5" name="テキスト プレースホルダー 4"/>
          <p:cNvSpPr>
            <a:spLocks noGrp="1"/>
          </p:cNvSpPr>
          <p:nvPr>
            <p:ph type="body" sz="quarter" idx="11"/>
          </p:nvPr>
        </p:nvSpPr>
        <p:spPr>
          <a:xfrm>
            <a:off x="2637172" y="4821619"/>
            <a:ext cx="4611840" cy="1218795"/>
          </a:xfrm>
        </p:spPr>
        <p:txBody>
          <a:bodyPr/>
          <a:lstStyle/>
          <a:p>
            <a:pPr marL="0" indent="0">
              <a:buNone/>
            </a:pPr>
            <a:r>
              <a:rPr lang="en-US" altLang="ja-JP" dirty="0"/>
              <a:t>2025</a:t>
            </a:r>
            <a:r>
              <a:rPr lang="ja-JP" altLang="en-US" dirty="0"/>
              <a:t>年</a:t>
            </a:r>
            <a:r>
              <a:rPr lang="en-US" altLang="ja-JP" dirty="0"/>
              <a:t>3</a:t>
            </a:r>
            <a:r>
              <a:rPr lang="ja-JP" altLang="en-US" dirty="0"/>
              <a:t>月</a:t>
            </a:r>
            <a:endParaRPr lang="en-US" altLang="zh-CN" dirty="0"/>
          </a:p>
          <a:p>
            <a:pPr marL="0" indent="0">
              <a:buNone/>
            </a:pPr>
            <a:r>
              <a:rPr lang="zh-CN" altLang="en-US" dirty="0"/>
              <a:t>文部科学省　気象庁</a:t>
            </a:r>
            <a:r>
              <a:rPr lang="ja-JP" altLang="en-US" dirty="0"/>
              <a:t>　　</a:t>
            </a:r>
            <a:endParaRPr kumimoji="1" lang="ja-JP" altLang="en-US" dirty="0"/>
          </a:p>
        </p:txBody>
      </p:sp>
    </p:spTree>
    <p:extLst>
      <p:ext uri="{BB962C8B-B14F-4D97-AF65-F5344CB8AC3E}">
        <p14:creationId xmlns:p14="http://schemas.microsoft.com/office/powerpoint/2010/main" val="337927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rcRect/>
          <a:stretch/>
        </p:blipFill>
        <p:spPr>
          <a:xfrm>
            <a:off x="2620836" y="2201614"/>
            <a:ext cx="4489651" cy="2440199"/>
          </a:xfrm>
          <a:prstGeom prst="rect">
            <a:avLst/>
          </a:prstGeom>
        </p:spPr>
      </p:pic>
      <p:sp>
        <p:nvSpPr>
          <p:cNvPr id="4" name="タイトル 3"/>
          <p:cNvSpPr>
            <a:spLocks noGrp="1"/>
          </p:cNvSpPr>
          <p:nvPr>
            <p:ph type="title"/>
          </p:nvPr>
        </p:nvSpPr>
        <p:spPr>
          <a:xfrm>
            <a:off x="273000" y="161586"/>
            <a:ext cx="2872581" cy="492443"/>
          </a:xfrm>
        </p:spPr>
        <p:txBody>
          <a:bodyPr/>
          <a:lstStyle/>
          <a:p>
            <a:r>
              <a:rPr lang="ja-JP" altLang="en-US" dirty="0"/>
              <a:t>気温</a:t>
            </a:r>
            <a:r>
              <a:rPr lang="en-US" altLang="zh-TW" dirty="0"/>
              <a:t>【</a:t>
            </a:r>
            <a:r>
              <a:rPr lang="zh-TW" altLang="en-US" dirty="0"/>
              <a:t>観測結果</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1375098"/>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年平均気温</a:t>
            </a:r>
            <a:r>
              <a:rPr lang="en-US" altLang="ja-JP" sz="1600" baseline="30000" dirty="0">
                <a:solidFill>
                  <a:schemeClr val="tx2"/>
                </a:solidFill>
              </a:rPr>
              <a:t>※</a:t>
            </a:r>
            <a:r>
              <a:rPr lang="ja-JP" altLang="en-US" sz="1600" b="1" dirty="0">
                <a:solidFill>
                  <a:schemeClr val="tx2"/>
                </a:solidFill>
              </a:rPr>
              <a:t>：</a:t>
            </a:r>
            <a:r>
              <a:rPr lang="en-US" altLang="ja-JP" sz="1600" dirty="0">
                <a:solidFill>
                  <a:schemeClr val="tx2"/>
                </a:solidFill>
              </a:rPr>
              <a:t>1898</a:t>
            </a:r>
            <a:r>
              <a:rPr lang="ja-JP" altLang="en-US" sz="1600" dirty="0">
                <a:solidFill>
                  <a:schemeClr val="tx2"/>
                </a:solidFill>
              </a:rPr>
              <a:t>～</a:t>
            </a:r>
            <a:r>
              <a:rPr lang="en-US" altLang="ja-JP" sz="1600" dirty="0">
                <a:solidFill>
                  <a:schemeClr val="tx2"/>
                </a:solidFill>
              </a:rPr>
              <a:t>2024</a:t>
            </a:r>
            <a:r>
              <a:rPr lang="ja-JP" altLang="en-US" sz="1600" dirty="0">
                <a:solidFill>
                  <a:schemeClr val="tx2"/>
                </a:solidFill>
              </a:rPr>
              <a:t>年の間に</a:t>
            </a:r>
            <a:r>
              <a:rPr lang="en-US" altLang="ja-JP" sz="1600" u="sng" dirty="0">
                <a:solidFill>
                  <a:schemeClr val="tx2"/>
                </a:solidFill>
              </a:rPr>
              <a:t>100</a:t>
            </a:r>
            <a:r>
              <a:rPr lang="ja-JP" altLang="en-US" sz="1600" u="sng" dirty="0">
                <a:solidFill>
                  <a:schemeClr val="tx2"/>
                </a:solidFill>
              </a:rPr>
              <a:t>年当たり</a:t>
            </a:r>
            <a:r>
              <a:rPr lang="en-US" altLang="ja-JP" sz="1600" u="sng" dirty="0">
                <a:solidFill>
                  <a:schemeClr val="tx2"/>
                </a:solidFill>
              </a:rPr>
              <a:t>1.40</a:t>
            </a:r>
            <a:r>
              <a:rPr lang="en-US" altLang="ja-JP" sz="1600" u="sng" dirty="0">
                <a:solidFill>
                  <a:schemeClr val="tx2"/>
                </a:solidFill>
                <a:latin typeface="+mn-ea"/>
              </a:rPr>
              <a:t>℃</a:t>
            </a:r>
            <a:r>
              <a:rPr lang="ja-JP" altLang="en-US" sz="1600" u="sng" dirty="0">
                <a:solidFill>
                  <a:schemeClr val="tx2"/>
                </a:solidFill>
              </a:rPr>
              <a:t>の割合で上昇</a:t>
            </a:r>
            <a:r>
              <a:rPr lang="ja-JP" altLang="en-US" sz="1600" dirty="0">
                <a:solidFill>
                  <a:schemeClr val="tx2"/>
                </a:solidFill>
              </a:rPr>
              <a:t>。</a:t>
            </a:r>
          </a:p>
          <a:p>
            <a:pPr marL="432000">
              <a:buFont typeface="Wingdings" panose="05000000000000000000" pitchFamily="2" charset="2"/>
              <a:buChar char="Ø"/>
            </a:pPr>
            <a:r>
              <a:rPr lang="ja-JP" altLang="en-US" sz="1400" dirty="0">
                <a:solidFill>
                  <a:schemeClr val="tx2"/>
                </a:solidFill>
              </a:rPr>
              <a:t>大都市（東京など）の平均気温は、ヒートアイランド現象が加わることで全国平均を上回る割合で上昇（都市化率が高いほど気温の上昇率も高い）。</a:t>
            </a:r>
          </a:p>
          <a:p>
            <a:pPr>
              <a:buFont typeface="Wingdings" panose="05000000000000000000" pitchFamily="2" charset="2"/>
              <a:buChar char="l"/>
            </a:pPr>
            <a:r>
              <a:rPr lang="ja-JP" altLang="en-US" sz="1600" b="1" dirty="0">
                <a:solidFill>
                  <a:schemeClr val="tx2"/>
                </a:solidFill>
              </a:rPr>
              <a:t>極端な気温：</a:t>
            </a:r>
            <a:r>
              <a:rPr lang="en-US" altLang="ja-JP" sz="1600" dirty="0">
                <a:solidFill>
                  <a:schemeClr val="tx2"/>
                </a:solidFill>
              </a:rPr>
              <a:t>1910</a:t>
            </a:r>
            <a:r>
              <a:rPr lang="ja-JP" altLang="en-US" sz="1600" dirty="0">
                <a:solidFill>
                  <a:schemeClr val="tx2"/>
                </a:solidFill>
              </a:rPr>
              <a:t>年以降（熱帯夜については</a:t>
            </a:r>
            <a:r>
              <a:rPr lang="en-US" altLang="ja-JP" sz="1600" dirty="0">
                <a:solidFill>
                  <a:schemeClr val="tx2"/>
                </a:solidFill>
              </a:rPr>
              <a:t>1929</a:t>
            </a:r>
            <a:r>
              <a:rPr lang="ja-JP" altLang="en-US" sz="1600" dirty="0">
                <a:solidFill>
                  <a:schemeClr val="tx2"/>
                </a:solidFill>
              </a:rPr>
              <a:t>年以降）、</a:t>
            </a:r>
            <a:r>
              <a:rPr lang="ja-JP" altLang="en-US" sz="1600" u="sng" dirty="0">
                <a:solidFill>
                  <a:schemeClr val="tx2"/>
                </a:solidFill>
              </a:rPr>
              <a:t>真夏日、猛暑日、熱帯夜の日数は増加、冬日の日数は減少</a:t>
            </a:r>
            <a:r>
              <a:rPr lang="ja-JP" altLang="en-US" sz="1600" dirty="0">
                <a:solidFill>
                  <a:schemeClr val="tx2"/>
                </a:solidFill>
              </a:rPr>
              <a:t>。</a:t>
            </a:r>
          </a:p>
        </p:txBody>
      </p:sp>
      <p:sp>
        <p:nvSpPr>
          <p:cNvPr id="11"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6499712"/>
            <a:ext cx="9185325" cy="200025"/>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 日本国内の都市化の影響が比較的小さい</a:t>
            </a:r>
            <a:r>
              <a:rPr lang="en-US" altLang="ja-JP" sz="800" dirty="0">
                <a:solidFill>
                  <a:schemeClr val="tx2"/>
                </a:solidFill>
              </a:rPr>
              <a:t>15</a:t>
            </a:r>
            <a:r>
              <a:rPr lang="ja-JP" altLang="en-US" sz="800" dirty="0">
                <a:solidFill>
                  <a:schemeClr val="tx2"/>
                </a:solidFill>
              </a:rPr>
              <a:t>地点で観測。</a:t>
            </a:r>
          </a:p>
        </p:txBody>
      </p:sp>
      <p:sp>
        <p:nvSpPr>
          <p:cNvPr id="8" name="正方形/長方形 7"/>
          <p:cNvSpPr/>
          <p:nvPr/>
        </p:nvSpPr>
        <p:spPr>
          <a:xfrm>
            <a:off x="6982942" y="3745666"/>
            <a:ext cx="2767728" cy="738664"/>
          </a:xfrm>
          <a:prstGeom prst="rect">
            <a:avLst/>
          </a:prstGeom>
        </p:spPr>
        <p:txBody>
          <a:bodyPr wrap="square">
            <a:spAutoFit/>
          </a:bodyPr>
          <a:lstStyle/>
          <a:p>
            <a:r>
              <a:rPr lang="ja-JP" altLang="en-US" sz="1050" b="1" dirty="0"/>
              <a:t>ー</a:t>
            </a:r>
            <a:r>
              <a:rPr lang="ja-JP" altLang="en-US" sz="1050" dirty="0">
                <a:solidFill>
                  <a:schemeClr val="tx2"/>
                </a:solidFill>
              </a:rPr>
              <a:t>：各年の平均気温の基準値からの偏差（基準値は</a:t>
            </a:r>
            <a:r>
              <a:rPr lang="en-US" altLang="ja-JP" sz="1050" dirty="0">
                <a:solidFill>
                  <a:schemeClr val="tx2"/>
                </a:solidFill>
              </a:rPr>
              <a:t>1991〜2020</a:t>
            </a:r>
            <a:r>
              <a:rPr lang="ja-JP" altLang="en-US" sz="1050" dirty="0">
                <a:solidFill>
                  <a:schemeClr val="tx2"/>
                </a:solidFill>
              </a:rPr>
              <a:t>年の</a:t>
            </a:r>
            <a:r>
              <a:rPr lang="en-US" altLang="ja-JP" sz="1050" dirty="0">
                <a:solidFill>
                  <a:schemeClr val="tx2"/>
                </a:solidFill>
              </a:rPr>
              <a:t>30</a:t>
            </a:r>
            <a:r>
              <a:rPr lang="ja-JP" altLang="en-US" sz="1050" dirty="0">
                <a:solidFill>
                  <a:schemeClr val="tx2"/>
                </a:solidFill>
              </a:rPr>
              <a:t>年平均値）</a:t>
            </a:r>
            <a:endParaRPr lang="en-US" altLang="ja-JP" sz="1050" dirty="0">
              <a:solidFill>
                <a:schemeClr val="tx2"/>
              </a:solidFill>
            </a:endParaRPr>
          </a:p>
          <a:p>
            <a:r>
              <a:rPr lang="ja-JP" altLang="en-US" sz="1050" b="1" dirty="0">
                <a:solidFill>
                  <a:srgbClr val="0070C0"/>
                </a:solidFill>
              </a:rPr>
              <a:t>ー</a:t>
            </a:r>
            <a:r>
              <a:rPr lang="ja-JP" altLang="en-US" sz="1050" dirty="0">
                <a:solidFill>
                  <a:schemeClr val="tx2"/>
                </a:solidFill>
              </a:rPr>
              <a:t>：偏差の</a:t>
            </a:r>
            <a:r>
              <a:rPr lang="en-US" altLang="ja-JP" sz="1050" dirty="0">
                <a:solidFill>
                  <a:schemeClr val="tx2"/>
                </a:solidFill>
              </a:rPr>
              <a:t>5</a:t>
            </a:r>
            <a:r>
              <a:rPr lang="ja-JP" altLang="en-US" sz="1050" dirty="0">
                <a:solidFill>
                  <a:schemeClr val="tx2"/>
                </a:solidFill>
              </a:rPr>
              <a:t>年移動平均値</a:t>
            </a:r>
            <a:endParaRPr lang="en-US" altLang="ja-JP" sz="1050" dirty="0">
              <a:solidFill>
                <a:schemeClr val="tx2"/>
              </a:solidFill>
            </a:endParaRPr>
          </a:p>
          <a:p>
            <a:r>
              <a:rPr lang="ja-JP" altLang="en-US" sz="1050" b="1" dirty="0">
                <a:solidFill>
                  <a:srgbClr val="FF0000"/>
                </a:solidFill>
              </a:rPr>
              <a:t>ー</a:t>
            </a:r>
            <a:r>
              <a:rPr lang="ja-JP" altLang="en-US" sz="1050" dirty="0">
                <a:solidFill>
                  <a:schemeClr val="tx2"/>
                </a:solidFill>
              </a:rPr>
              <a:t>：長期変化傾向</a:t>
            </a:r>
          </a:p>
        </p:txBody>
      </p:sp>
      <p:sp>
        <p:nvSpPr>
          <p:cNvPr id="10" name="角丸四角形吹き出し 9"/>
          <p:cNvSpPr/>
          <p:nvPr/>
        </p:nvSpPr>
        <p:spPr>
          <a:xfrm>
            <a:off x="4352192" y="5866873"/>
            <a:ext cx="3456525" cy="636481"/>
          </a:xfrm>
          <a:prstGeom prst="wedgeRoundRectCallout">
            <a:avLst>
              <a:gd name="adj1" fmla="val 54248"/>
              <a:gd name="adj2" fmla="val -51514"/>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「現実の条件」と「地球温暖化が発生しなかった条件」でシミュレーションを実施して、</a:t>
            </a:r>
            <a:r>
              <a:rPr kumimoji="1" lang="ja-JP" altLang="en-US" sz="1100" b="1" u="sng" dirty="0">
                <a:solidFill>
                  <a:schemeClr val="tx2"/>
                </a:solidFill>
              </a:rPr>
              <a:t>極端現象の発生頻度・強度に対する地球温暖化の影響</a:t>
            </a:r>
            <a:r>
              <a:rPr kumimoji="1" lang="ja-JP" altLang="en-US" sz="1100" b="1" dirty="0">
                <a:solidFill>
                  <a:schemeClr val="tx2"/>
                </a:solidFill>
              </a:rPr>
              <a:t>を評価する手法です。</a:t>
            </a:r>
          </a:p>
        </p:txBody>
      </p:sp>
      <p:sp>
        <p:nvSpPr>
          <p:cNvPr id="13"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5270985"/>
            <a:ext cx="9375826" cy="686881"/>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1600" dirty="0">
                <a:solidFill>
                  <a:schemeClr val="tx2"/>
                </a:solidFill>
              </a:rPr>
              <a:t>2018</a:t>
            </a:r>
            <a:r>
              <a:rPr lang="ja-JP" altLang="en-US" sz="1600" dirty="0">
                <a:solidFill>
                  <a:schemeClr val="tx2"/>
                </a:solidFill>
              </a:rPr>
              <a:t>年（平成</a:t>
            </a:r>
            <a:r>
              <a:rPr lang="en-US" altLang="ja-JP" sz="1600" dirty="0">
                <a:solidFill>
                  <a:schemeClr val="tx2"/>
                </a:solidFill>
              </a:rPr>
              <a:t>30</a:t>
            </a:r>
            <a:r>
              <a:rPr lang="ja-JP" altLang="en-US" sz="1600" dirty="0">
                <a:solidFill>
                  <a:schemeClr val="tx2"/>
                </a:solidFill>
              </a:rPr>
              <a:t>年）</a:t>
            </a:r>
            <a:r>
              <a:rPr lang="en-US" altLang="ja-JP" sz="1600" dirty="0">
                <a:solidFill>
                  <a:schemeClr val="tx2"/>
                </a:solidFill>
              </a:rPr>
              <a:t>7</a:t>
            </a:r>
            <a:r>
              <a:rPr lang="ja-JP" altLang="en-US" sz="1600" dirty="0">
                <a:solidFill>
                  <a:schemeClr val="tx2"/>
                </a:solidFill>
              </a:rPr>
              <a:t>月の猛暑、</a:t>
            </a:r>
            <a:r>
              <a:rPr lang="en-US" altLang="ja-JP" sz="1600" dirty="0">
                <a:solidFill>
                  <a:schemeClr val="tx2"/>
                </a:solidFill>
              </a:rPr>
              <a:t>2023</a:t>
            </a:r>
            <a:r>
              <a:rPr lang="ja-JP" altLang="en-US" sz="1600" dirty="0">
                <a:solidFill>
                  <a:schemeClr val="tx2"/>
                </a:solidFill>
              </a:rPr>
              <a:t>年（令和</a:t>
            </a:r>
            <a:r>
              <a:rPr lang="en-US" altLang="ja-JP" sz="1600" dirty="0">
                <a:solidFill>
                  <a:schemeClr val="tx2"/>
                </a:solidFill>
              </a:rPr>
              <a:t>5</a:t>
            </a:r>
            <a:r>
              <a:rPr lang="ja-JP" altLang="en-US" sz="1600" dirty="0">
                <a:solidFill>
                  <a:schemeClr val="tx2"/>
                </a:solidFill>
              </a:rPr>
              <a:t>年）</a:t>
            </a:r>
            <a:r>
              <a:rPr lang="en-US" altLang="ja-JP" sz="1600" dirty="0">
                <a:solidFill>
                  <a:schemeClr val="tx2"/>
                </a:solidFill>
              </a:rPr>
              <a:t>7</a:t>
            </a:r>
            <a:r>
              <a:rPr lang="ja-JP" altLang="en-US" sz="1600" dirty="0">
                <a:solidFill>
                  <a:schemeClr val="tx2"/>
                </a:solidFill>
              </a:rPr>
              <a:t>月の猛暑などの近年の猛暑事例のいくつかは、</a:t>
            </a:r>
            <a:r>
              <a:rPr lang="ja-JP" altLang="en-US" sz="1600" u="sng" dirty="0">
                <a:solidFill>
                  <a:schemeClr val="tx2"/>
                </a:solidFill>
              </a:rPr>
              <a:t>地球温暖化による気温の底上げがなければ起こり得なかった</a:t>
            </a:r>
            <a:r>
              <a:rPr lang="ja-JP" altLang="en-US" sz="1600" dirty="0">
                <a:solidFill>
                  <a:schemeClr val="tx2"/>
                </a:solidFill>
              </a:rPr>
              <a:t>事象であったことが、</a:t>
            </a:r>
            <a:r>
              <a:rPr lang="ja-JP" altLang="en-US" sz="1600" u="sng" dirty="0">
                <a:solidFill>
                  <a:schemeClr val="tx2"/>
                </a:solidFill>
              </a:rPr>
              <a:t>イベント・アトリビューション</a:t>
            </a:r>
            <a:r>
              <a:rPr lang="ja-JP" altLang="en-US" sz="1600" dirty="0">
                <a:solidFill>
                  <a:schemeClr val="tx2"/>
                </a:solidFill>
              </a:rPr>
              <a:t>によって示されている。</a:t>
            </a:r>
          </a:p>
        </p:txBody>
      </p:sp>
      <p:sp>
        <p:nvSpPr>
          <p:cNvPr id="14"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4981654"/>
            <a:ext cx="3674746" cy="289331"/>
          </a:xfrm>
          <a:prstGeom prst="rect">
            <a:avLst/>
          </a:prstGeom>
          <a:solidFill>
            <a:schemeClr val="accent3">
              <a:lumMod val="60000"/>
              <a:lumOff val="40000"/>
            </a:schemeClr>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600" b="1" dirty="0">
                <a:solidFill>
                  <a:schemeClr val="tx2"/>
                </a:solidFill>
              </a:rPr>
              <a:t>近年の猛暑に見られた地球温暖化の影響</a:t>
            </a:r>
            <a:endParaRPr lang="ja-JP" altLang="en-US" sz="1600" u="sng" dirty="0">
              <a:solidFill>
                <a:schemeClr val="tx2"/>
              </a:solidFill>
            </a:endParaRPr>
          </a:p>
        </p:txBody>
      </p:sp>
      <p:sp>
        <p:nvSpPr>
          <p:cNvPr id="18" name="正方形/長方形 17"/>
          <p:cNvSpPr/>
          <p:nvPr/>
        </p:nvSpPr>
        <p:spPr>
          <a:xfrm>
            <a:off x="6982943" y="3685034"/>
            <a:ext cx="2767728" cy="369332"/>
          </a:xfrm>
          <a:prstGeom prst="rect">
            <a:avLst/>
          </a:prstGeom>
        </p:spPr>
        <p:txBody>
          <a:bodyPr wrap="square">
            <a:spAutoFit/>
          </a:bodyPr>
          <a:lstStyle/>
          <a:p>
            <a:r>
              <a:rPr lang="ja-JP" altLang="en-US" b="1" dirty="0"/>
              <a:t>・</a:t>
            </a:r>
            <a:endParaRPr lang="ja-JP" altLang="en-US" b="1" dirty="0">
              <a:solidFill>
                <a:schemeClr val="tx2"/>
              </a:solidFill>
            </a:endParaRPr>
          </a:p>
        </p:txBody>
      </p:sp>
      <p:sp>
        <p:nvSpPr>
          <p:cNvPr id="9" name="円形吹き出し 8"/>
          <p:cNvSpPr/>
          <p:nvPr/>
        </p:nvSpPr>
        <p:spPr>
          <a:xfrm>
            <a:off x="35752" y="4698967"/>
            <a:ext cx="524447" cy="278233"/>
          </a:xfrm>
          <a:prstGeom prst="wedgeEllipseCallout">
            <a:avLst>
              <a:gd name="adj1" fmla="val 35415"/>
              <a:gd name="adj2" fmla="val 66135"/>
            </a:avLst>
          </a:prstGeom>
          <a:solidFill>
            <a:schemeClr val="bg1"/>
          </a:solidFill>
          <a:ln w="19050" cap="rnd">
            <a:solidFill>
              <a:schemeClr val="accent2"/>
            </a:solid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0" y="4704799"/>
            <a:ext cx="621506" cy="261610"/>
          </a:xfrm>
          <a:prstGeom prst="rect">
            <a:avLst/>
          </a:prstGeom>
          <a:noFill/>
        </p:spPr>
        <p:txBody>
          <a:bodyPr wrap="square" rtlCol="0">
            <a:spAutoFit/>
          </a:bodyPr>
          <a:lstStyle/>
          <a:p>
            <a:r>
              <a:rPr kumimoji="1" lang="en-US" altLang="ja-JP" sz="1100" b="1" dirty="0">
                <a:solidFill>
                  <a:schemeClr val="accent2"/>
                </a:solidFill>
              </a:rPr>
              <a:t>New</a:t>
            </a:r>
            <a:r>
              <a:rPr kumimoji="1" lang="ja-JP" altLang="en-US" sz="1100" b="1" dirty="0">
                <a:solidFill>
                  <a:schemeClr val="accent2"/>
                </a:solidFill>
              </a:rPr>
              <a:t>！</a:t>
            </a:r>
          </a:p>
        </p:txBody>
      </p:sp>
      <p:sp>
        <p:nvSpPr>
          <p:cNvPr id="2" name="正方形/長方形 1">
            <a:extLst>
              <a:ext uri="{FF2B5EF4-FFF2-40B4-BE49-F238E27FC236}">
                <a16:creationId xmlns:a16="http://schemas.microsoft.com/office/drawing/2014/main" id="{4CA6791A-3178-6A68-821E-7F319B847E16}"/>
              </a:ext>
            </a:extLst>
          </p:cNvPr>
          <p:cNvSpPr/>
          <p:nvPr/>
        </p:nvSpPr>
        <p:spPr>
          <a:xfrm>
            <a:off x="3201864" y="4631460"/>
            <a:ext cx="3674747" cy="275781"/>
          </a:xfrm>
          <a:prstGeom prst="rect">
            <a:avLst/>
          </a:prstGeom>
          <a:solidFill>
            <a:schemeClr val="bg1"/>
          </a:solidFill>
        </p:spPr>
        <p:txBody>
          <a:bodyPr wrap="square">
            <a:spAutoFit/>
          </a:bodyPr>
          <a:lstStyle/>
          <a:p>
            <a:r>
              <a:rPr lang="ja-JP" altLang="en-US" sz="1192" dirty="0">
                <a:solidFill>
                  <a:schemeClr val="tx2"/>
                </a:solidFill>
              </a:rPr>
              <a:t>日本の年平均気温偏差の経年変化（</a:t>
            </a:r>
            <a:r>
              <a:rPr lang="en-US" altLang="ja-JP" sz="1192" dirty="0">
                <a:solidFill>
                  <a:schemeClr val="tx2"/>
                </a:solidFill>
              </a:rPr>
              <a:t>1898</a:t>
            </a:r>
            <a:r>
              <a:rPr lang="ja-JP" altLang="en-US" sz="1192" dirty="0">
                <a:solidFill>
                  <a:schemeClr val="tx2"/>
                </a:solidFill>
              </a:rPr>
              <a:t>～</a:t>
            </a:r>
            <a:r>
              <a:rPr lang="en-US" altLang="ja-JP" sz="1192" dirty="0">
                <a:solidFill>
                  <a:schemeClr val="tx2"/>
                </a:solidFill>
              </a:rPr>
              <a:t>2024</a:t>
            </a:r>
            <a:r>
              <a:rPr lang="ja-JP" altLang="en-US" sz="1192" dirty="0">
                <a:solidFill>
                  <a:schemeClr val="tx2"/>
                </a:solidFill>
              </a:rPr>
              <a:t>年）</a:t>
            </a:r>
          </a:p>
        </p:txBody>
      </p:sp>
    </p:spTree>
    <p:extLst>
      <p:ext uri="{BB962C8B-B14F-4D97-AF65-F5344CB8AC3E}">
        <p14:creationId xmlns:p14="http://schemas.microsoft.com/office/powerpoint/2010/main" val="2888909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A2A7B40-A395-0218-E5FD-A00629EADDAC}"/>
              </a:ext>
            </a:extLst>
          </p:cNvPr>
          <p:cNvPicPr>
            <a:picLocks noChangeAspect="1"/>
          </p:cNvPicPr>
          <p:nvPr/>
        </p:nvPicPr>
        <p:blipFill>
          <a:blip r:embed="rId2"/>
          <a:stretch>
            <a:fillRect/>
          </a:stretch>
        </p:blipFill>
        <p:spPr>
          <a:xfrm>
            <a:off x="7010396" y="2670597"/>
            <a:ext cx="2713115" cy="3416935"/>
          </a:xfrm>
          <a:prstGeom prst="rect">
            <a:avLst/>
          </a:prstGeom>
        </p:spPr>
      </p:pic>
      <p:sp>
        <p:nvSpPr>
          <p:cNvPr id="4" name="タイトル 3"/>
          <p:cNvSpPr>
            <a:spLocks noGrp="1"/>
          </p:cNvSpPr>
          <p:nvPr>
            <p:ph type="title"/>
          </p:nvPr>
        </p:nvSpPr>
        <p:spPr>
          <a:xfrm>
            <a:off x="273000" y="161586"/>
            <a:ext cx="2872581" cy="492443"/>
          </a:xfrm>
        </p:spPr>
        <p:txBody>
          <a:bodyPr/>
          <a:lstStyle/>
          <a:p>
            <a:r>
              <a:rPr lang="ja-JP" altLang="en-US" dirty="0"/>
              <a:t>気温</a:t>
            </a:r>
            <a:r>
              <a:rPr lang="en-US" altLang="zh-TW" dirty="0"/>
              <a:t>【</a:t>
            </a:r>
            <a:r>
              <a:rPr lang="ja-JP" altLang="en-US" dirty="0"/>
              <a:t>将来予測</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5"/>
            <a:ext cx="9375826" cy="1527182"/>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年平均気温：</a:t>
            </a:r>
            <a:r>
              <a:rPr lang="ja-JP" altLang="en-US" sz="1600" dirty="0">
                <a:solidFill>
                  <a:schemeClr val="tx2"/>
                </a:solidFill>
              </a:rPr>
              <a:t>いずれのシナリオにおいても</a:t>
            </a:r>
            <a:r>
              <a:rPr lang="ja-JP" altLang="en-US" sz="1600" u="sng" dirty="0">
                <a:solidFill>
                  <a:schemeClr val="tx2"/>
                </a:solidFill>
              </a:rPr>
              <a:t>上昇</a:t>
            </a:r>
            <a:r>
              <a:rPr lang="ja-JP" altLang="en-US" sz="1600" dirty="0">
                <a:solidFill>
                  <a:schemeClr val="tx2"/>
                </a:solidFill>
              </a:rPr>
              <a:t>すると予測。</a:t>
            </a:r>
          </a:p>
          <a:p>
            <a:pPr marL="432000">
              <a:buFont typeface="Wingdings" panose="05000000000000000000" pitchFamily="2" charset="2"/>
              <a:buChar char="Ø"/>
            </a:pPr>
            <a:r>
              <a:rPr lang="ja-JP" altLang="en-US" sz="1400" dirty="0">
                <a:solidFill>
                  <a:schemeClr val="tx2"/>
                </a:solidFill>
              </a:rPr>
              <a:t>気温上昇の度合いは、</a:t>
            </a:r>
            <a:r>
              <a:rPr lang="en-US" altLang="ja-JP" sz="1400" dirty="0">
                <a:solidFill>
                  <a:schemeClr val="tx2"/>
                </a:solidFill>
              </a:rPr>
              <a:t>2</a:t>
            </a:r>
            <a:r>
              <a:rPr lang="en-US" altLang="ja-JP" sz="1400" dirty="0">
                <a:solidFill>
                  <a:schemeClr val="tx2"/>
                </a:solidFill>
                <a:latin typeface="+mn-ea"/>
              </a:rPr>
              <a:t>℃</a:t>
            </a:r>
            <a:r>
              <a:rPr lang="ja-JP" altLang="en-US" sz="1400" dirty="0">
                <a:solidFill>
                  <a:schemeClr val="tx2"/>
                </a:solidFill>
              </a:rPr>
              <a:t>上昇シナリオより</a:t>
            </a:r>
            <a:r>
              <a:rPr lang="en-US" altLang="ja-JP" sz="1400" dirty="0">
                <a:solidFill>
                  <a:schemeClr val="tx2"/>
                </a:solidFill>
              </a:rPr>
              <a:t>4</a:t>
            </a:r>
            <a:r>
              <a:rPr lang="en-US" altLang="ja-JP" sz="1400" dirty="0">
                <a:solidFill>
                  <a:schemeClr val="tx2"/>
                </a:solidFill>
                <a:latin typeface="+mn-ea"/>
              </a:rPr>
              <a:t>℃</a:t>
            </a:r>
            <a:r>
              <a:rPr lang="ja-JP" altLang="en-US" sz="1400" dirty="0">
                <a:solidFill>
                  <a:schemeClr val="tx2"/>
                </a:solidFill>
              </a:rPr>
              <a:t>上昇シナリオの方が大きい。</a:t>
            </a:r>
          </a:p>
          <a:p>
            <a:pPr marL="432000">
              <a:buFont typeface="Wingdings" panose="05000000000000000000" pitchFamily="2" charset="2"/>
              <a:buChar char="Ø"/>
            </a:pPr>
            <a:r>
              <a:rPr lang="ja-JP" altLang="en-US" sz="1400" dirty="0">
                <a:solidFill>
                  <a:schemeClr val="tx2"/>
                </a:solidFill>
              </a:rPr>
              <a:t>同じシナリオでは、緯度が高いほど、また、夏よりも冬の方が、気温上昇の度合いは大きい。</a:t>
            </a:r>
          </a:p>
          <a:p>
            <a:pPr>
              <a:buFont typeface="Wingdings" panose="05000000000000000000" pitchFamily="2" charset="2"/>
              <a:buChar char="l"/>
            </a:pPr>
            <a:r>
              <a:rPr lang="ja-JP" altLang="en-US" sz="1600" b="1" dirty="0">
                <a:solidFill>
                  <a:schemeClr val="tx2"/>
                </a:solidFill>
              </a:rPr>
              <a:t>極端な気温：</a:t>
            </a:r>
            <a:r>
              <a:rPr lang="ja-JP" altLang="en-US" sz="1600" dirty="0">
                <a:solidFill>
                  <a:schemeClr val="tx2"/>
                </a:solidFill>
              </a:rPr>
              <a:t>いずれのシナリオにおいても、多くの地域で</a:t>
            </a:r>
            <a:r>
              <a:rPr lang="ja-JP" altLang="en-US" sz="1600" u="sng" dirty="0">
                <a:solidFill>
                  <a:schemeClr val="tx2"/>
                </a:solidFill>
              </a:rPr>
              <a:t>猛暑日や熱帯夜の日数が増加</a:t>
            </a:r>
            <a:r>
              <a:rPr lang="ja-JP" altLang="en-US" sz="1600" dirty="0">
                <a:solidFill>
                  <a:schemeClr val="tx2"/>
                </a:solidFill>
              </a:rPr>
              <a:t>、</a:t>
            </a:r>
            <a:r>
              <a:rPr lang="ja-JP" altLang="en-US" sz="1600" u="sng" dirty="0">
                <a:solidFill>
                  <a:schemeClr val="tx2"/>
                </a:solidFill>
              </a:rPr>
              <a:t>冬日の日数が減少</a:t>
            </a:r>
            <a:r>
              <a:rPr lang="ja-JP" altLang="en-US" sz="1600" dirty="0">
                <a:solidFill>
                  <a:schemeClr val="tx2"/>
                </a:solidFill>
              </a:rPr>
              <a:t>すると予測。</a:t>
            </a:r>
          </a:p>
        </p:txBody>
      </p:sp>
      <p:sp>
        <p:nvSpPr>
          <p:cNvPr id="11"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5885613"/>
            <a:ext cx="9185325" cy="558453"/>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 </a:t>
            </a:r>
            <a:r>
              <a:rPr lang="en-US" altLang="ja-JP" sz="800" dirty="0">
                <a:solidFill>
                  <a:schemeClr val="tx2"/>
                </a:solidFill>
              </a:rPr>
              <a:t>SSP</a:t>
            </a:r>
            <a:r>
              <a:rPr lang="ja-JP" altLang="en-US" sz="800" dirty="0">
                <a:solidFill>
                  <a:schemeClr val="tx2"/>
                </a:solidFill>
              </a:rPr>
              <a:t>シナリオに基づく予測結果。</a:t>
            </a:r>
            <a:r>
              <a:rPr lang="en-US" altLang="ja-JP" sz="800" dirty="0">
                <a:solidFill>
                  <a:schemeClr val="tx2"/>
                </a:solidFill>
              </a:rPr>
              <a:t>2081</a:t>
            </a:r>
            <a:r>
              <a:rPr lang="ja-JP" altLang="en-US" sz="800" dirty="0">
                <a:solidFill>
                  <a:schemeClr val="tx2"/>
                </a:solidFill>
              </a:rPr>
              <a:t>～</a:t>
            </a:r>
            <a:r>
              <a:rPr lang="en-US" altLang="ja-JP" sz="800" dirty="0">
                <a:solidFill>
                  <a:schemeClr val="tx2"/>
                </a:solidFill>
              </a:rPr>
              <a:t>2100</a:t>
            </a:r>
            <a:r>
              <a:rPr lang="ja-JP" altLang="en-US" sz="800" dirty="0">
                <a:solidFill>
                  <a:schemeClr val="tx2"/>
                </a:solidFill>
              </a:rPr>
              <a:t>年の平均値を</a:t>
            </a:r>
            <a:r>
              <a:rPr lang="en-US" altLang="ja-JP" sz="800" dirty="0">
                <a:solidFill>
                  <a:schemeClr val="tx2"/>
                </a:solidFill>
              </a:rPr>
              <a:t>1986</a:t>
            </a:r>
            <a:r>
              <a:rPr lang="ja-JP" altLang="en-US" sz="800" dirty="0">
                <a:solidFill>
                  <a:schemeClr val="tx2"/>
                </a:solidFill>
              </a:rPr>
              <a:t>～</a:t>
            </a:r>
            <a:r>
              <a:rPr lang="en-US" altLang="ja-JP" sz="800" dirty="0">
                <a:solidFill>
                  <a:schemeClr val="tx2"/>
                </a:solidFill>
              </a:rPr>
              <a:t>2005</a:t>
            </a:r>
            <a:r>
              <a:rPr lang="ja-JP" altLang="en-US" sz="800" dirty="0">
                <a:solidFill>
                  <a:schemeClr val="tx2"/>
                </a:solidFill>
              </a:rPr>
              <a:t>年の平均値と比較したもの。</a:t>
            </a:r>
            <a:endParaRPr lang="en-US" altLang="ja-JP" sz="800" dirty="0">
              <a:solidFill>
                <a:schemeClr val="tx2"/>
              </a:solidFill>
            </a:endParaRPr>
          </a:p>
          <a:p>
            <a:pPr marL="0" indent="0">
              <a:buNone/>
            </a:pPr>
            <a:r>
              <a:rPr lang="ja-JP" altLang="en-US" sz="700" dirty="0">
                <a:solidFill>
                  <a:schemeClr val="tx2"/>
                </a:solidFill>
              </a:rPr>
              <a:t>参考文献</a:t>
            </a:r>
            <a:endParaRPr lang="en-US" altLang="ja-JP" sz="700" dirty="0">
              <a:solidFill>
                <a:schemeClr val="tx2"/>
              </a:solidFill>
            </a:endParaRPr>
          </a:p>
          <a:p>
            <a:pPr marL="180000" indent="-180000">
              <a:buNone/>
            </a:pPr>
            <a:r>
              <a:rPr lang="en-US" altLang="ja-JP" sz="700" dirty="0">
                <a:solidFill>
                  <a:schemeClr val="tx2"/>
                </a:solidFill>
              </a:rPr>
              <a:t>IPCC, 2021: Climate Change 2021: The Physical Science Basis. Contribution of Working Group I to </a:t>
            </a:r>
            <a:r>
              <a:rPr lang="en-US" altLang="ja-JP" sz="700" dirty="0" err="1">
                <a:solidFill>
                  <a:schemeClr val="tx2"/>
                </a:solidFill>
              </a:rPr>
              <a:t>theSixth</a:t>
            </a:r>
            <a:r>
              <a:rPr lang="en-US" altLang="ja-JP" sz="700" dirty="0">
                <a:solidFill>
                  <a:schemeClr val="tx2"/>
                </a:solidFill>
              </a:rPr>
              <a:t> Assessment Report of the Intergovernmental Panel on Climate Change [Masson-Delmotte, V., </a:t>
            </a:r>
            <a:r>
              <a:rPr lang="en-US" altLang="ja-JP" sz="700" dirty="0" err="1">
                <a:solidFill>
                  <a:schemeClr val="tx2"/>
                </a:solidFill>
              </a:rPr>
              <a:t>P.Zhai</a:t>
            </a:r>
            <a:r>
              <a:rPr lang="en-US" altLang="ja-JP" sz="700" dirty="0">
                <a:solidFill>
                  <a:schemeClr val="tx2"/>
                </a:solidFill>
              </a:rPr>
              <a:t>, A. Pirani, S.L. Connors, C. </a:t>
            </a:r>
            <a:r>
              <a:rPr lang="en-US" altLang="ja-JP" sz="700" dirty="0" err="1">
                <a:solidFill>
                  <a:schemeClr val="tx2"/>
                </a:solidFill>
              </a:rPr>
              <a:t>Péan</a:t>
            </a:r>
            <a:r>
              <a:rPr lang="en-US" altLang="ja-JP" sz="700" dirty="0">
                <a:solidFill>
                  <a:schemeClr val="tx2"/>
                </a:solidFill>
              </a:rPr>
              <a:t>, S. </a:t>
            </a:r>
            <a:r>
              <a:rPr lang="en-US" altLang="ja-JP" sz="700" dirty="0" err="1">
                <a:solidFill>
                  <a:schemeClr val="tx2"/>
                </a:solidFill>
              </a:rPr>
              <a:t>Berger,N</a:t>
            </a:r>
            <a:r>
              <a:rPr lang="en-US" altLang="ja-JP" sz="700" dirty="0">
                <a:solidFill>
                  <a:schemeClr val="tx2"/>
                </a:solidFill>
              </a:rPr>
              <a:t>. </a:t>
            </a:r>
            <a:r>
              <a:rPr lang="en-US" altLang="ja-JP" sz="700" dirty="0" err="1">
                <a:solidFill>
                  <a:schemeClr val="tx2"/>
                </a:solidFill>
              </a:rPr>
              <a:t>Caud</a:t>
            </a:r>
            <a:r>
              <a:rPr lang="en-US" altLang="ja-JP" sz="700" dirty="0">
                <a:solidFill>
                  <a:schemeClr val="tx2"/>
                </a:solidFill>
              </a:rPr>
              <a:t>, Y. Chen, L. Goldfarb, M.I. Gomis, </a:t>
            </a:r>
            <a:r>
              <a:rPr lang="en-US" altLang="ja-JP" sz="700" dirty="0" err="1">
                <a:solidFill>
                  <a:schemeClr val="tx2"/>
                </a:solidFill>
              </a:rPr>
              <a:t>M.Huang</a:t>
            </a:r>
            <a:r>
              <a:rPr lang="en-US" altLang="ja-JP" sz="700" dirty="0">
                <a:solidFill>
                  <a:schemeClr val="tx2"/>
                </a:solidFill>
              </a:rPr>
              <a:t>, K. </a:t>
            </a:r>
            <a:r>
              <a:rPr lang="en-US" altLang="ja-JP" sz="700" dirty="0" err="1">
                <a:solidFill>
                  <a:schemeClr val="tx2"/>
                </a:solidFill>
              </a:rPr>
              <a:t>Leitzell</a:t>
            </a:r>
            <a:r>
              <a:rPr lang="en-US" altLang="ja-JP" sz="700" dirty="0">
                <a:solidFill>
                  <a:schemeClr val="tx2"/>
                </a:solidFill>
              </a:rPr>
              <a:t>, E. </a:t>
            </a:r>
            <a:r>
              <a:rPr lang="en-US" altLang="ja-JP" sz="700" dirty="0" err="1">
                <a:solidFill>
                  <a:schemeClr val="tx2"/>
                </a:solidFill>
              </a:rPr>
              <a:t>Lonnoy</a:t>
            </a:r>
            <a:r>
              <a:rPr lang="en-US" altLang="ja-JP" sz="700" dirty="0">
                <a:solidFill>
                  <a:schemeClr val="tx2"/>
                </a:solidFill>
              </a:rPr>
              <a:t>, J.B.R. </a:t>
            </a:r>
            <a:r>
              <a:rPr lang="en-US" altLang="ja-JP" sz="700" dirty="0" err="1">
                <a:solidFill>
                  <a:schemeClr val="tx2"/>
                </a:solidFill>
              </a:rPr>
              <a:t>Matthews,T.K</a:t>
            </a:r>
            <a:r>
              <a:rPr lang="en-US" altLang="ja-JP" sz="700" dirty="0">
                <a:solidFill>
                  <a:schemeClr val="tx2"/>
                </a:solidFill>
              </a:rPr>
              <a:t>. Maycock, T. Waterfield, O. </a:t>
            </a:r>
            <a:r>
              <a:rPr lang="en-US" altLang="ja-JP" sz="700" dirty="0" err="1">
                <a:solidFill>
                  <a:schemeClr val="tx2"/>
                </a:solidFill>
              </a:rPr>
              <a:t>Yelekçi</a:t>
            </a:r>
            <a:r>
              <a:rPr lang="en-US" altLang="ja-JP" sz="700" dirty="0">
                <a:solidFill>
                  <a:schemeClr val="tx2"/>
                </a:solidFill>
              </a:rPr>
              <a:t>, R. Yu, and B. Zhou (eds.)]. Cambridge University Press, Cambridge, United Kingdom and New York, NY, USA, 2391 pp., https://doi.org/10.1017/9781009157896.</a:t>
            </a:r>
          </a:p>
        </p:txBody>
      </p:sp>
      <p:sp>
        <p:nvSpPr>
          <p:cNvPr id="12"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0" y="6494933"/>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graphicFrame>
        <p:nvGraphicFramePr>
          <p:cNvPr id="7" name="表 6"/>
          <p:cNvGraphicFramePr>
            <a:graphicFrameLocks noGrp="1"/>
          </p:cNvGraphicFramePr>
          <p:nvPr>
            <p:extLst>
              <p:ext uri="{D42A27DB-BD31-4B8C-83A1-F6EECF244321}">
                <p14:modId xmlns:p14="http://schemas.microsoft.com/office/powerpoint/2010/main" val="4109006944"/>
              </p:ext>
            </p:extLst>
          </p:nvPr>
        </p:nvGraphicFramePr>
        <p:xfrm>
          <a:off x="269750" y="2377589"/>
          <a:ext cx="6552000" cy="2140800"/>
        </p:xfrm>
        <a:graphic>
          <a:graphicData uri="http://schemas.openxmlformats.org/drawingml/2006/table">
            <a:tbl>
              <a:tblPr firstRow="1" firstCol="1" bandRow="1">
                <a:tableStyleId>{5C22544A-7EE6-4342-B048-85BDC9FD1C3A}</a:tableStyleId>
              </a:tblPr>
              <a:tblGrid>
                <a:gridCol w="1872000">
                  <a:extLst>
                    <a:ext uri="{9D8B030D-6E8A-4147-A177-3AD203B41FA5}">
                      <a16:colId xmlns:a16="http://schemas.microsoft.com/office/drawing/2014/main" val="1952320011"/>
                    </a:ext>
                  </a:extLst>
                </a:gridCol>
                <a:gridCol w="2340000">
                  <a:extLst>
                    <a:ext uri="{9D8B030D-6E8A-4147-A177-3AD203B41FA5}">
                      <a16:colId xmlns:a16="http://schemas.microsoft.com/office/drawing/2014/main" val="3900551656"/>
                    </a:ext>
                  </a:extLst>
                </a:gridCol>
                <a:gridCol w="2340000">
                  <a:extLst>
                    <a:ext uri="{9D8B030D-6E8A-4147-A177-3AD203B41FA5}">
                      <a16:colId xmlns:a16="http://schemas.microsoft.com/office/drawing/2014/main" val="884457489"/>
                    </a:ext>
                  </a:extLst>
                </a:gridCol>
              </a:tblGrid>
              <a:tr h="468000">
                <a:tc>
                  <a:txBody>
                    <a:bodyPr/>
                    <a:lstStyle/>
                    <a:p>
                      <a:pPr algn="ctr">
                        <a:spcAft>
                          <a:spcPts val="0"/>
                        </a:spcAft>
                      </a:pPr>
                      <a:r>
                        <a:rPr lang="en-US" sz="1400" kern="100" baseline="0" dirty="0">
                          <a:solidFill>
                            <a:schemeClr val="tx1"/>
                          </a:solidFill>
                          <a:effectLst/>
                          <a:latin typeface="Segoe UI" panose="020B0502040204020203" pitchFamily="34" charset="0"/>
                          <a:ea typeface="Meiryo UI" panose="020B0604030504040204" pitchFamily="50" charset="-128"/>
                        </a:rPr>
                        <a:t> </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2</a:t>
                      </a:r>
                      <a:r>
                        <a:rPr lang="en-GB" altLang="ja-JP"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sz="700" b="0" kern="100" baseline="0" dirty="0">
                          <a:solidFill>
                            <a:schemeClr val="bg1"/>
                          </a:solidFill>
                          <a:effectLst/>
                          <a:latin typeface="Segoe UI" panose="020B0502040204020203" pitchFamily="34" charset="0"/>
                          <a:ea typeface="Meiryo UI" panose="020B0604030504040204" pitchFamily="50" charset="-128"/>
                        </a:rPr>
                        <a:t>パリ協定の</a:t>
                      </a:r>
                      <a:r>
                        <a:rPr lang="en-US" sz="700" b="0" kern="100" baseline="0" dirty="0">
                          <a:solidFill>
                            <a:schemeClr val="bg1"/>
                          </a:solidFill>
                          <a:effectLst/>
                          <a:latin typeface="Segoe UI" panose="020B0502040204020203" pitchFamily="34" charset="0"/>
                          <a:ea typeface="Meiryo UI" panose="020B0604030504040204" pitchFamily="50" charset="-128"/>
                        </a:rPr>
                        <a:t>2</a:t>
                      </a:r>
                      <a:r>
                        <a:rPr lang="en-US" sz="700" b="0" kern="100" baseline="0" dirty="0">
                          <a:solidFill>
                            <a:schemeClr val="bg1"/>
                          </a:solidFill>
                          <a:effectLst/>
                          <a:latin typeface="+mn-ea"/>
                          <a:ea typeface="+mn-ea"/>
                        </a:rPr>
                        <a:t>℃</a:t>
                      </a:r>
                      <a:r>
                        <a:rPr lang="ja-JP" sz="700" b="0" kern="100" baseline="0" dirty="0">
                          <a:solidFill>
                            <a:schemeClr val="bg1"/>
                          </a:solidFill>
                          <a:effectLst/>
                          <a:latin typeface="Segoe UI" panose="020B0502040204020203" pitchFamily="34" charset="0"/>
                          <a:ea typeface="Meiryo UI" panose="020B0604030504040204" pitchFamily="50" charset="-128"/>
                        </a:rPr>
                        <a:t>目標が達成された世界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7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9200"/>
                    </a:solid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4</a:t>
                      </a:r>
                      <a:r>
                        <a:rPr lang="en-US"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altLang="en-US" sz="700" b="0" kern="100" baseline="0" dirty="0">
                          <a:solidFill>
                            <a:schemeClr val="bg1"/>
                          </a:solidFill>
                          <a:effectLst/>
                          <a:latin typeface="Segoe UI" panose="020B0502040204020203" pitchFamily="34" charset="0"/>
                          <a:ea typeface="Meiryo UI" panose="020B0604030504040204" pitchFamily="50" charset="-128"/>
                        </a:rPr>
                        <a:t>追加的な緩和策</a:t>
                      </a:r>
                      <a:r>
                        <a:rPr lang="ja-JP" sz="700" b="0" kern="100" baseline="0" dirty="0">
                          <a:solidFill>
                            <a:schemeClr val="bg1"/>
                          </a:solidFill>
                          <a:effectLst/>
                          <a:latin typeface="Segoe UI" panose="020B0502040204020203" pitchFamily="34" charset="0"/>
                          <a:ea typeface="Meiryo UI" panose="020B0604030504040204" pitchFamily="50" charset="-128"/>
                        </a:rPr>
                        <a:t>を取らなかった世界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8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16699962"/>
                  </a:ext>
                </a:extLst>
              </a:tr>
              <a:tr h="324000">
                <a:tc>
                  <a:txBody>
                    <a:bodyPr/>
                    <a:lstStyle/>
                    <a:p>
                      <a:pPr algn="just">
                        <a:spcAft>
                          <a:spcPts val="0"/>
                        </a:spcAft>
                      </a:pPr>
                      <a:r>
                        <a:rPr lang="ja-JP" sz="1400" kern="100" baseline="0" dirty="0">
                          <a:solidFill>
                            <a:schemeClr val="tx1"/>
                          </a:solidFill>
                          <a:effectLst/>
                          <a:latin typeface="Segoe UI" panose="020B0502040204020203" pitchFamily="34" charset="0"/>
                          <a:ea typeface="Meiryo UI" panose="020B0604030504040204" pitchFamily="50" charset="-128"/>
                        </a:rPr>
                        <a:t>年平均気温</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69850" indent="-79375" algn="ctr"/>
                      <a:r>
                        <a:rPr lang="ja-JP" altLang="en-US" sz="1700" kern="100" dirty="0">
                          <a:effectLst/>
                          <a:latin typeface="+mn-ea"/>
                          <a:ea typeface="+mn-ea"/>
                        </a:rPr>
                        <a:t>約＋</a:t>
                      </a:r>
                      <a:r>
                        <a:rPr lang="en-US" sz="1700" kern="100" dirty="0">
                          <a:effectLst/>
                          <a:latin typeface="+mn-ea"/>
                          <a:ea typeface="+mn-ea"/>
                        </a:rPr>
                        <a:t>1.4℃</a:t>
                      </a:r>
                      <a:endParaRPr lang="ja-JP" sz="1700" b="1" kern="100" dirty="0">
                        <a:solidFill>
                          <a:srgbClr val="FF0000"/>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69850" indent="-79375" algn="ctr"/>
                      <a:r>
                        <a:rPr lang="ja-JP" altLang="en-US" sz="1700" kern="100" dirty="0">
                          <a:effectLst/>
                          <a:latin typeface="+mn-ea"/>
                          <a:ea typeface="+mn-ea"/>
                        </a:rPr>
                        <a:t>約＋</a:t>
                      </a:r>
                      <a:r>
                        <a:rPr lang="en-US" sz="1700" kern="100" dirty="0">
                          <a:effectLst/>
                          <a:latin typeface="+mn-ea"/>
                          <a:ea typeface="+mn-ea"/>
                        </a:rPr>
                        <a:t>4.5℃</a:t>
                      </a:r>
                      <a:endParaRPr lang="ja-JP" sz="1700" kern="100" dirty="0">
                        <a:solidFill>
                          <a:srgbClr val="FF0000"/>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143639685"/>
                  </a:ext>
                </a:extLst>
              </a:tr>
              <a:tr h="360000">
                <a:tc>
                  <a:txBody>
                    <a:bodyPr/>
                    <a:lstStyle/>
                    <a:p>
                      <a:pPr algn="just">
                        <a:spcAft>
                          <a:spcPts val="0"/>
                        </a:spcAft>
                      </a:pPr>
                      <a:r>
                        <a:rPr lang="en-US" altLang="ja-JP" sz="1100" b="0" kern="100" baseline="0" dirty="0">
                          <a:solidFill>
                            <a:schemeClr val="tx1"/>
                          </a:solidFill>
                          <a:effectLst/>
                          <a:latin typeface="Segoe UI" panose="020B0502040204020203" pitchFamily="34" charset="0"/>
                          <a:ea typeface="Meiryo UI" panose="020B0604030504040204" pitchFamily="50" charset="-128"/>
                        </a:rPr>
                        <a:t>【</a:t>
                      </a:r>
                      <a:r>
                        <a:rPr lang="ja-JP" altLang="en-US" sz="1100" b="0" kern="100" baseline="0" dirty="0">
                          <a:solidFill>
                            <a:schemeClr val="tx1"/>
                          </a:solidFill>
                          <a:effectLst/>
                          <a:latin typeface="Segoe UI" panose="020B0502040204020203" pitchFamily="34" charset="0"/>
                          <a:ea typeface="Meiryo UI" panose="020B0604030504040204" pitchFamily="50" charset="-128"/>
                        </a:rPr>
                        <a:t>参考</a:t>
                      </a:r>
                      <a:r>
                        <a:rPr lang="en-US" altLang="ja-JP" sz="1100" b="0" kern="100" baseline="0" dirty="0">
                          <a:solidFill>
                            <a:schemeClr val="tx1"/>
                          </a:solidFill>
                          <a:effectLst/>
                          <a:latin typeface="Segoe UI" panose="020B0502040204020203" pitchFamily="34" charset="0"/>
                          <a:ea typeface="Meiryo UI" panose="020B0604030504040204" pitchFamily="50" charset="-128"/>
                        </a:rPr>
                        <a:t>】</a:t>
                      </a:r>
                      <a:r>
                        <a:rPr lang="ja-JP" sz="1200" b="0" kern="100" baseline="0" dirty="0">
                          <a:solidFill>
                            <a:schemeClr val="tx1"/>
                          </a:solidFill>
                          <a:effectLst/>
                          <a:latin typeface="Segoe UI" panose="020B0502040204020203" pitchFamily="34" charset="0"/>
                          <a:ea typeface="Meiryo UI" panose="020B0604030504040204" pitchFamily="50" charset="-128"/>
                        </a:rPr>
                        <a:t>世界の年平均気温</a:t>
                      </a:r>
                      <a:r>
                        <a:rPr lang="en-US" altLang="ja-JP" sz="1200" b="0" kern="100" baseline="30000" dirty="0">
                          <a:solidFill>
                            <a:schemeClr val="tx1"/>
                          </a:solidFill>
                          <a:effectLst/>
                          <a:latin typeface="Segoe UI" panose="020B0502040204020203" pitchFamily="34" charset="0"/>
                          <a:ea typeface="Meiryo UI" panose="020B0604030504040204" pitchFamily="50" charset="-128"/>
                        </a:rPr>
                        <a:t>※</a:t>
                      </a:r>
                    </a:p>
                    <a:p>
                      <a:pPr algn="just">
                        <a:spcAft>
                          <a:spcPts val="0"/>
                        </a:spcAft>
                      </a:pPr>
                      <a:r>
                        <a:rPr lang="ja-JP" altLang="en-US" sz="800" b="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rPr>
                        <a:t>（</a:t>
                      </a:r>
                      <a:r>
                        <a:rPr lang="en-US" altLang="ja-JP" sz="800" b="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rPr>
                        <a:t>IPCC, 2021</a:t>
                      </a:r>
                      <a:r>
                        <a:rPr lang="ja-JP" altLang="en-US" sz="800" b="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rPr>
                        <a:t>）</a:t>
                      </a:r>
                      <a:endParaRPr lang="ja-JP" sz="800" b="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69850" indent="-79375" algn="ctr"/>
                      <a:r>
                        <a:rPr lang="ja-JP" altLang="en-US" sz="1700" kern="100" dirty="0">
                          <a:effectLst/>
                          <a:latin typeface="+mn-ea"/>
                          <a:ea typeface="+mn-ea"/>
                        </a:rPr>
                        <a:t>（約＋</a:t>
                      </a:r>
                      <a:r>
                        <a:rPr lang="en-US" altLang="ja-JP" sz="1700" kern="100" dirty="0">
                          <a:effectLst/>
                          <a:latin typeface="+mn-ea"/>
                          <a:ea typeface="+mn-ea"/>
                        </a:rPr>
                        <a:t>1.1</a:t>
                      </a:r>
                      <a:r>
                        <a:rPr lang="ja-JP" altLang="en-US" sz="1700" kern="100" dirty="0">
                          <a:effectLst/>
                          <a:latin typeface="+mn-ea"/>
                          <a:ea typeface="+mn-ea"/>
                        </a:rPr>
                        <a:t>℃）</a:t>
                      </a:r>
                      <a:endParaRPr lang="ja-JP" altLang="ja-JP" sz="1700" kern="100" dirty="0">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69850" indent="-79375" algn="ctr"/>
                      <a:r>
                        <a:rPr lang="ja-JP" altLang="en-US" sz="1700" kern="100" dirty="0">
                          <a:effectLst/>
                          <a:latin typeface="+mn-ea"/>
                          <a:ea typeface="+mn-ea"/>
                        </a:rPr>
                        <a:t>（</a:t>
                      </a:r>
                      <a:r>
                        <a:rPr lang="ja-JP" altLang="en-US" sz="1700" kern="100" dirty="0">
                          <a:effectLst/>
                          <a:latin typeface="+mn-ea"/>
                          <a:ea typeface="+mn-ea"/>
                          <a:cs typeface="Times New Roman" panose="02020603050405020304" pitchFamily="18" charset="0"/>
                        </a:rPr>
                        <a:t>約</a:t>
                      </a:r>
                      <a:r>
                        <a:rPr lang="ja-JP" altLang="en-US" sz="1700" kern="100" dirty="0">
                          <a:effectLst/>
                          <a:latin typeface="+mn-ea"/>
                          <a:ea typeface="+mn-ea"/>
                        </a:rPr>
                        <a:t>＋</a:t>
                      </a:r>
                      <a:r>
                        <a:rPr lang="en-US" altLang="ja-JP" sz="1700" kern="100" dirty="0">
                          <a:effectLst/>
                          <a:latin typeface="+mn-ea"/>
                          <a:ea typeface="+mn-ea"/>
                          <a:cs typeface="Times New Roman" panose="02020603050405020304" pitchFamily="18" charset="0"/>
                        </a:rPr>
                        <a:t>3.7</a:t>
                      </a:r>
                      <a:r>
                        <a:rPr lang="ja-JP" altLang="en-US" sz="1700" kern="100" dirty="0">
                          <a:effectLst/>
                          <a:latin typeface="+mn-ea"/>
                          <a:ea typeface="+mn-ea"/>
                          <a:cs typeface="Times New Roman" panose="02020603050405020304" pitchFamily="18" charset="0"/>
                        </a:rPr>
                        <a:t>℃）</a:t>
                      </a: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32820879"/>
                  </a:ext>
                </a:extLst>
              </a:tr>
              <a:tr h="324000">
                <a:tc>
                  <a:txBody>
                    <a:bodyPr/>
                    <a:lstStyle/>
                    <a:p>
                      <a:pPr algn="just">
                        <a:spcAft>
                          <a:spcPts val="0"/>
                        </a:spcAft>
                      </a:pPr>
                      <a:r>
                        <a:rPr lang="ja-JP" sz="1400" kern="100" baseline="0" dirty="0">
                          <a:solidFill>
                            <a:schemeClr val="tx1"/>
                          </a:solidFill>
                          <a:effectLst/>
                          <a:latin typeface="Segoe UI" panose="020B0502040204020203" pitchFamily="34" charset="0"/>
                          <a:ea typeface="Meiryo UI" panose="020B0604030504040204" pitchFamily="50" charset="-128"/>
                        </a:rPr>
                        <a:t>猛暑日の年間日数</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69850" indent="-79375" algn="ctr"/>
                      <a:r>
                        <a:rPr lang="ja-JP" altLang="en-US" sz="1700" kern="100" dirty="0">
                          <a:effectLst/>
                        </a:rPr>
                        <a:t>約＋</a:t>
                      </a:r>
                      <a:r>
                        <a:rPr lang="en-US" sz="1700" kern="100" dirty="0">
                          <a:effectLst/>
                        </a:rPr>
                        <a:t>2.9</a:t>
                      </a:r>
                      <a:r>
                        <a:rPr lang="ja-JP" sz="1700" kern="100" dirty="0">
                          <a:effectLst/>
                        </a:rPr>
                        <a:t>日</a:t>
                      </a:r>
                      <a:endParaRPr lang="ja-JP" sz="1700" b="1" kern="100" dirty="0">
                        <a:solidFill>
                          <a:srgbClr val="FF0000"/>
                        </a:solidFill>
                        <a:effectLst/>
                        <a:latin typeface="Palatino Linotype" panose="02040502050505030304" pitchFamily="18" charset="0"/>
                        <a:ea typeface="游明朝" panose="02020400000000000000" pitchFamily="18" charset="-128"/>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69850" indent="-79375" algn="ctr"/>
                      <a:r>
                        <a:rPr lang="ja-JP" altLang="en-US" sz="1700" kern="100" dirty="0">
                          <a:effectLst/>
                        </a:rPr>
                        <a:t>約＋</a:t>
                      </a:r>
                      <a:r>
                        <a:rPr lang="en-US" sz="1700" kern="100" dirty="0">
                          <a:effectLst/>
                        </a:rPr>
                        <a:t>17.5</a:t>
                      </a:r>
                      <a:r>
                        <a:rPr lang="ja-JP" sz="1700" kern="100" dirty="0">
                          <a:effectLst/>
                        </a:rPr>
                        <a:t>日</a:t>
                      </a:r>
                      <a:endParaRPr lang="ja-JP" sz="1700" kern="100" dirty="0">
                        <a:solidFill>
                          <a:srgbClr val="FF0000"/>
                        </a:solidFill>
                        <a:effectLst/>
                        <a:latin typeface="Palatino Linotype" panose="02040502050505030304" pitchFamily="18" charset="0"/>
                        <a:ea typeface="游明朝" panose="02020400000000000000" pitchFamily="18" charset="-128"/>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352529903"/>
                  </a:ext>
                </a:extLst>
              </a:tr>
              <a:tr h="324000">
                <a:tc>
                  <a:txBody>
                    <a:bodyPr/>
                    <a:lstStyle/>
                    <a:p>
                      <a:pPr algn="just">
                        <a:spcAft>
                          <a:spcPts val="0"/>
                        </a:spcAft>
                      </a:pPr>
                      <a:r>
                        <a:rPr lang="ja-JP" altLang="en-US"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rPr>
                        <a:t>熱帯夜の年間日数</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69850" indent="-79375" algn="ctr"/>
                      <a:r>
                        <a:rPr lang="ja-JP" altLang="en-US" sz="1700" kern="100" dirty="0">
                          <a:effectLst/>
                        </a:rPr>
                        <a:t>約＋</a:t>
                      </a:r>
                      <a:r>
                        <a:rPr lang="en-US" sz="1700" kern="100" dirty="0">
                          <a:effectLst/>
                        </a:rPr>
                        <a:t>8.2</a:t>
                      </a:r>
                      <a:r>
                        <a:rPr lang="ja-JP" sz="1700" kern="100" dirty="0">
                          <a:effectLst/>
                        </a:rPr>
                        <a:t>日</a:t>
                      </a:r>
                      <a:endParaRPr lang="ja-JP" sz="1700" kern="100" dirty="0">
                        <a:solidFill>
                          <a:srgbClr val="FF0000"/>
                        </a:solidFill>
                        <a:effectLst/>
                        <a:latin typeface="Palatino Linotype" panose="02040502050505030304" pitchFamily="18" charset="0"/>
                        <a:ea typeface="游明朝" panose="02020400000000000000" pitchFamily="18" charset="-128"/>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69850" indent="-79375" algn="ctr"/>
                      <a:r>
                        <a:rPr lang="ja-JP" altLang="en-US" sz="1700" kern="100" dirty="0">
                          <a:effectLst/>
                        </a:rPr>
                        <a:t>約＋</a:t>
                      </a:r>
                      <a:r>
                        <a:rPr lang="en-US" sz="1700" kern="100" dirty="0">
                          <a:effectLst/>
                        </a:rPr>
                        <a:t>38.0</a:t>
                      </a:r>
                      <a:r>
                        <a:rPr lang="ja-JP" sz="1700" kern="100" dirty="0">
                          <a:effectLst/>
                        </a:rPr>
                        <a:t>日</a:t>
                      </a:r>
                      <a:endParaRPr lang="ja-JP" sz="1700" kern="100" dirty="0">
                        <a:solidFill>
                          <a:srgbClr val="FF0000"/>
                        </a:solidFill>
                        <a:effectLst/>
                        <a:latin typeface="Palatino Linotype" panose="02040502050505030304" pitchFamily="18" charset="0"/>
                        <a:ea typeface="游明朝" panose="02020400000000000000" pitchFamily="18" charset="-128"/>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149516761"/>
                  </a:ext>
                </a:extLst>
              </a:tr>
              <a:tr h="324000">
                <a:tc>
                  <a:txBody>
                    <a:bodyPr/>
                    <a:lstStyle/>
                    <a:p>
                      <a:pPr algn="just">
                        <a:spcAft>
                          <a:spcPts val="0"/>
                        </a:spcAft>
                      </a:pPr>
                      <a:r>
                        <a:rPr lang="ja-JP" altLang="en-US"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rPr>
                        <a:t>冬日の年間日数</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altLang="en-US" sz="1700" kern="100" dirty="0">
                          <a:effectLst/>
                        </a:rPr>
                        <a:t>約－</a:t>
                      </a:r>
                      <a:r>
                        <a:rPr lang="en-US" sz="1700" kern="100" dirty="0">
                          <a:effectLst/>
                        </a:rPr>
                        <a:t>16.6</a:t>
                      </a:r>
                      <a:r>
                        <a:rPr lang="ja-JP" sz="1700" kern="100" dirty="0">
                          <a:effectLst/>
                        </a:rPr>
                        <a:t>日</a:t>
                      </a:r>
                      <a:endParaRPr lang="ja-JP" sz="1700" kern="100" dirty="0">
                        <a:solidFill>
                          <a:srgbClr val="FF0000"/>
                        </a:solidFill>
                        <a:effectLst/>
                        <a:latin typeface="Palatino Linotype" panose="02040502050505030304" pitchFamily="18" charset="0"/>
                        <a:ea typeface="游明朝" panose="02020400000000000000" pitchFamily="18" charset="-128"/>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altLang="en-US" sz="1700" kern="100" dirty="0">
                          <a:effectLst/>
                        </a:rPr>
                        <a:t>約－</a:t>
                      </a:r>
                      <a:r>
                        <a:rPr lang="en-US" sz="1700" kern="100" dirty="0">
                          <a:effectLst/>
                        </a:rPr>
                        <a:t>46.2</a:t>
                      </a:r>
                      <a:r>
                        <a:rPr lang="ja-JP" sz="1700" kern="100" dirty="0">
                          <a:effectLst/>
                        </a:rPr>
                        <a:t>日</a:t>
                      </a:r>
                      <a:endParaRPr lang="ja-JP" sz="1700" kern="100" dirty="0">
                        <a:solidFill>
                          <a:srgbClr val="FF0000"/>
                        </a:solidFill>
                        <a:effectLst/>
                        <a:latin typeface="Palatino Linotype" panose="02040502050505030304" pitchFamily="18" charset="0"/>
                        <a:ea typeface="游明朝" panose="02020400000000000000" pitchFamily="18" charset="-128"/>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1302305345"/>
                  </a:ext>
                </a:extLst>
              </a:tr>
            </a:tbl>
          </a:graphicData>
        </a:graphic>
      </p:graphicFrame>
      <p:sp>
        <p:nvSpPr>
          <p:cNvPr id="2" name="コンテンツ プレースホルダー 2">
            <a:extLst>
              <a:ext uri="{FF2B5EF4-FFF2-40B4-BE49-F238E27FC236}">
                <a16:creationId xmlns:a16="http://schemas.microsoft.com/office/drawing/2014/main" id="{A13F8006-C459-1DEB-699B-3362ED15BE36}"/>
              </a:ext>
            </a:extLst>
          </p:cNvPr>
          <p:cNvSpPr txBox="1">
            <a:spLocks/>
          </p:cNvSpPr>
          <p:nvPr/>
        </p:nvSpPr>
        <p:spPr>
          <a:xfrm>
            <a:off x="269750" y="4672243"/>
            <a:ext cx="2946451" cy="289331"/>
          </a:xfrm>
          <a:prstGeom prst="rect">
            <a:avLst/>
          </a:prstGeom>
          <a:solidFill>
            <a:schemeClr val="accent3">
              <a:lumMod val="60000"/>
              <a:lumOff val="40000"/>
            </a:schemeClr>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b="1" dirty="0">
                <a:solidFill>
                  <a:schemeClr val="tx2"/>
                </a:solidFill>
              </a:rPr>
              <a:t>100</a:t>
            </a:r>
            <a:r>
              <a:rPr lang="ja-JP" altLang="en-US" sz="1600" b="1" dirty="0">
                <a:solidFill>
                  <a:schemeClr val="tx2"/>
                </a:solidFill>
              </a:rPr>
              <a:t>年に一回の高温の将来変化</a:t>
            </a:r>
          </a:p>
          <a:p>
            <a:pPr marL="0" indent="0" algn="ctr">
              <a:buNone/>
            </a:pPr>
            <a:endParaRPr lang="ja-JP" altLang="en-US" sz="1600" u="sng" dirty="0">
              <a:solidFill>
                <a:schemeClr val="tx2"/>
              </a:solidFill>
            </a:endParaRPr>
          </a:p>
        </p:txBody>
      </p:sp>
      <p:sp>
        <p:nvSpPr>
          <p:cNvPr id="3" name="コンテンツ プレースホルダー 2">
            <a:extLst>
              <a:ext uri="{FF2B5EF4-FFF2-40B4-BE49-F238E27FC236}">
                <a16:creationId xmlns:a16="http://schemas.microsoft.com/office/drawing/2014/main" id="{C82CAA94-689E-45AF-0C75-132E3BC07D36}"/>
              </a:ext>
            </a:extLst>
          </p:cNvPr>
          <p:cNvSpPr txBox="1">
            <a:spLocks/>
          </p:cNvSpPr>
          <p:nvPr/>
        </p:nvSpPr>
        <p:spPr>
          <a:xfrm>
            <a:off x="269750" y="4990207"/>
            <a:ext cx="6737400" cy="1091139"/>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400" dirty="0">
                <a:solidFill>
                  <a:schemeClr val="tx2"/>
                </a:solidFill>
              </a:rPr>
              <a:t>工業化以前の気候での「</a:t>
            </a:r>
            <a:r>
              <a:rPr lang="en-US" altLang="ja-JP" sz="1400" dirty="0">
                <a:solidFill>
                  <a:schemeClr val="tx2"/>
                </a:solidFill>
              </a:rPr>
              <a:t>100</a:t>
            </a:r>
            <a:r>
              <a:rPr lang="ja-JP" altLang="en-US" sz="1400" dirty="0">
                <a:solidFill>
                  <a:schemeClr val="tx2"/>
                </a:solidFill>
              </a:rPr>
              <a:t>年に一回の高温」は、 </a:t>
            </a:r>
            <a:r>
              <a:rPr lang="en-US" altLang="ja-JP" sz="1400" u="sng" dirty="0">
                <a:solidFill>
                  <a:schemeClr val="tx2"/>
                </a:solidFill>
              </a:rPr>
              <a:t>4</a:t>
            </a:r>
            <a:r>
              <a:rPr lang="en-US" altLang="ja-JP" sz="1400" u="sng" dirty="0">
                <a:solidFill>
                  <a:schemeClr val="tx2"/>
                </a:solidFill>
                <a:latin typeface="+mn-ea"/>
              </a:rPr>
              <a:t>℃</a:t>
            </a:r>
            <a:r>
              <a:rPr lang="ja-JP" altLang="en-US" sz="1400" u="sng" dirty="0">
                <a:solidFill>
                  <a:schemeClr val="tx2"/>
                </a:solidFill>
              </a:rPr>
              <a:t>上昇時の気候では</a:t>
            </a:r>
            <a:r>
              <a:rPr lang="en-US" altLang="ja-JP" sz="1400" u="sng" dirty="0">
                <a:solidFill>
                  <a:schemeClr val="tx2"/>
                </a:solidFill>
              </a:rPr>
              <a:t>100</a:t>
            </a:r>
            <a:r>
              <a:rPr lang="ja-JP" altLang="en-US" sz="1400" u="sng" dirty="0">
                <a:solidFill>
                  <a:schemeClr val="tx2"/>
                </a:solidFill>
              </a:rPr>
              <a:t>年に約</a:t>
            </a:r>
            <a:r>
              <a:rPr lang="en-US" altLang="ja-JP" sz="1400" u="sng" dirty="0">
                <a:solidFill>
                  <a:schemeClr val="tx2"/>
                </a:solidFill>
              </a:rPr>
              <a:t>99</a:t>
            </a:r>
            <a:r>
              <a:rPr lang="ja-JP" altLang="en-US" sz="1400" u="sng" dirty="0">
                <a:solidFill>
                  <a:schemeClr val="tx2"/>
                </a:solidFill>
              </a:rPr>
              <a:t>回発生</a:t>
            </a:r>
            <a:r>
              <a:rPr lang="ja-JP" altLang="en-US" sz="1400" dirty="0">
                <a:solidFill>
                  <a:schemeClr val="tx2"/>
                </a:solidFill>
              </a:rPr>
              <a:t>すると予測。</a:t>
            </a:r>
          </a:p>
          <a:p>
            <a:pPr>
              <a:buFont typeface="Wingdings" panose="05000000000000000000" pitchFamily="2" charset="2"/>
              <a:buChar char="l"/>
            </a:pPr>
            <a:r>
              <a:rPr lang="ja-JP" altLang="en-US" sz="1400" dirty="0">
                <a:solidFill>
                  <a:schemeClr val="tx2"/>
                </a:solidFill>
              </a:rPr>
              <a:t>一方で、</a:t>
            </a:r>
            <a:r>
              <a:rPr lang="en-US" altLang="ja-JP" sz="1400" dirty="0">
                <a:solidFill>
                  <a:schemeClr val="tx2"/>
                </a:solidFill>
              </a:rPr>
              <a:t> 4</a:t>
            </a:r>
            <a:r>
              <a:rPr lang="en-US" altLang="ja-JP" sz="1400" dirty="0">
                <a:solidFill>
                  <a:schemeClr val="tx2"/>
                </a:solidFill>
                <a:latin typeface="+mn-ea"/>
              </a:rPr>
              <a:t>℃</a:t>
            </a:r>
            <a:r>
              <a:rPr lang="ja-JP" altLang="en-US" sz="1400" dirty="0">
                <a:solidFill>
                  <a:schemeClr val="tx2"/>
                </a:solidFill>
              </a:rPr>
              <a:t>上昇時の気候での「</a:t>
            </a:r>
            <a:r>
              <a:rPr lang="en-US" altLang="ja-JP" sz="1400" dirty="0">
                <a:solidFill>
                  <a:schemeClr val="tx2"/>
                </a:solidFill>
              </a:rPr>
              <a:t>100</a:t>
            </a:r>
            <a:r>
              <a:rPr lang="ja-JP" altLang="en-US" sz="1400" dirty="0">
                <a:solidFill>
                  <a:schemeClr val="tx2"/>
                </a:solidFill>
              </a:rPr>
              <a:t>年に一回の高温」の</a:t>
            </a:r>
            <a:r>
              <a:rPr lang="ja-JP" altLang="en-US" sz="1400" u="sng" dirty="0">
                <a:solidFill>
                  <a:schemeClr val="tx2"/>
                </a:solidFill>
              </a:rPr>
              <a:t>温度</a:t>
            </a:r>
            <a:r>
              <a:rPr lang="ja-JP" altLang="en-US" sz="1400" dirty="0">
                <a:solidFill>
                  <a:schemeClr val="tx2"/>
                </a:solidFill>
              </a:rPr>
              <a:t>は、工業化以前の気候での「</a:t>
            </a:r>
            <a:r>
              <a:rPr lang="en-US" altLang="ja-JP" sz="1400" dirty="0">
                <a:solidFill>
                  <a:schemeClr val="tx2"/>
                </a:solidFill>
              </a:rPr>
              <a:t>100</a:t>
            </a:r>
            <a:r>
              <a:rPr lang="ja-JP" altLang="en-US" sz="1400" dirty="0">
                <a:solidFill>
                  <a:schemeClr val="tx2"/>
                </a:solidFill>
              </a:rPr>
              <a:t>年に一回の高温」の温度と比べて</a:t>
            </a:r>
            <a:r>
              <a:rPr lang="ja-JP" altLang="en-US" sz="1400" u="sng" dirty="0">
                <a:solidFill>
                  <a:schemeClr val="tx2"/>
                </a:solidFill>
              </a:rPr>
              <a:t>約</a:t>
            </a:r>
            <a:r>
              <a:rPr lang="en-US" altLang="ja-JP" sz="1400" u="sng" dirty="0">
                <a:solidFill>
                  <a:schemeClr val="tx2"/>
                </a:solidFill>
              </a:rPr>
              <a:t>5.9 </a:t>
            </a:r>
            <a:r>
              <a:rPr lang="en-US" altLang="ja-JP" sz="1400" u="sng" dirty="0">
                <a:solidFill>
                  <a:schemeClr val="tx2"/>
                </a:solidFill>
                <a:latin typeface="+mn-ea"/>
              </a:rPr>
              <a:t>℃</a:t>
            </a:r>
            <a:r>
              <a:rPr lang="ja-JP" altLang="en-US" sz="1400" u="sng" dirty="0">
                <a:solidFill>
                  <a:schemeClr val="tx2"/>
                </a:solidFill>
              </a:rPr>
              <a:t>上昇</a:t>
            </a:r>
            <a:r>
              <a:rPr lang="ja-JP" altLang="en-US" sz="1400" dirty="0">
                <a:solidFill>
                  <a:schemeClr val="tx2"/>
                </a:solidFill>
              </a:rPr>
              <a:t>すると予測。</a:t>
            </a:r>
          </a:p>
        </p:txBody>
      </p:sp>
      <p:sp>
        <p:nvSpPr>
          <p:cNvPr id="10" name="コンテンツ プレースホルダー 2">
            <a:extLst>
              <a:ext uri="{FF2B5EF4-FFF2-40B4-BE49-F238E27FC236}">
                <a16:creationId xmlns:a16="http://schemas.microsoft.com/office/drawing/2014/main" id="{98F65E26-5CEA-D933-FB38-3317556DDF90}"/>
              </a:ext>
            </a:extLst>
          </p:cNvPr>
          <p:cNvSpPr txBox="1">
            <a:spLocks/>
          </p:cNvSpPr>
          <p:nvPr/>
        </p:nvSpPr>
        <p:spPr>
          <a:xfrm>
            <a:off x="7010397" y="6087534"/>
            <a:ext cx="2709864" cy="529348"/>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900" dirty="0">
                <a:solidFill>
                  <a:schemeClr val="tx2"/>
                </a:solidFill>
              </a:rPr>
              <a:t>21</a:t>
            </a:r>
            <a:r>
              <a:rPr lang="ja-JP" altLang="en-US" sz="900" dirty="0">
                <a:solidFill>
                  <a:schemeClr val="tx2"/>
                </a:solidFill>
              </a:rPr>
              <a:t>世紀末における年平均気温の</a:t>
            </a:r>
            <a:r>
              <a:rPr lang="en-US" altLang="ja-JP" sz="900" dirty="0">
                <a:solidFill>
                  <a:schemeClr val="tx2"/>
                </a:solidFill>
              </a:rPr>
              <a:t>20</a:t>
            </a:r>
            <a:r>
              <a:rPr lang="ja-JP" altLang="en-US" sz="900" dirty="0">
                <a:solidFill>
                  <a:schemeClr val="tx2"/>
                </a:solidFill>
              </a:rPr>
              <a:t>世紀末からの偏差</a:t>
            </a:r>
          </a:p>
        </p:txBody>
      </p:sp>
      <p:sp>
        <p:nvSpPr>
          <p:cNvPr id="13" name="コンテンツ プレースホルダー 2">
            <a:extLst>
              <a:ext uri="{FF2B5EF4-FFF2-40B4-BE49-F238E27FC236}">
                <a16:creationId xmlns:a16="http://schemas.microsoft.com/office/drawing/2014/main" id="{6B355F88-2519-14FF-383F-A7A1A6A795E9}"/>
              </a:ext>
            </a:extLst>
          </p:cNvPr>
          <p:cNvSpPr txBox="1">
            <a:spLocks/>
          </p:cNvSpPr>
          <p:nvPr/>
        </p:nvSpPr>
        <p:spPr>
          <a:xfrm>
            <a:off x="7007150" y="5503903"/>
            <a:ext cx="1066801" cy="558453"/>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gn="r">
              <a:buNone/>
            </a:pPr>
            <a:r>
              <a:rPr lang="en-US" altLang="ja-JP" sz="1000" b="1" dirty="0">
                <a:ln w="6350">
                  <a:noFill/>
                </a:ln>
              </a:rPr>
              <a:t>2</a:t>
            </a:r>
            <a:r>
              <a:rPr lang="en-US" altLang="ja-JP" sz="1000" b="1" dirty="0">
                <a:ln w="6350">
                  <a:noFill/>
                </a:ln>
                <a:latin typeface="+mn-ea"/>
              </a:rPr>
              <a:t>℃</a:t>
            </a:r>
            <a:r>
              <a:rPr lang="ja-JP" altLang="en-US" sz="1000" b="1" dirty="0">
                <a:ln w="6350">
                  <a:noFill/>
                </a:ln>
              </a:rPr>
              <a:t>上昇</a:t>
            </a:r>
            <a:endParaRPr lang="en-US" altLang="ja-JP" sz="1000" b="1" dirty="0">
              <a:ln w="6350">
                <a:noFill/>
              </a:ln>
            </a:endParaRPr>
          </a:p>
          <a:p>
            <a:pPr marL="0" indent="0" algn="r">
              <a:buNone/>
            </a:pPr>
            <a:r>
              <a:rPr lang="ja-JP" altLang="en-US" sz="1000" b="1" dirty="0">
                <a:ln w="6350">
                  <a:noFill/>
                </a:ln>
              </a:rPr>
              <a:t>シナリオ</a:t>
            </a:r>
            <a:endParaRPr lang="en-US" altLang="ja-JP" sz="1000" b="1" dirty="0">
              <a:ln w="6350">
                <a:noFill/>
              </a:ln>
            </a:endParaRPr>
          </a:p>
          <a:p>
            <a:pPr marL="0" indent="0" algn="r">
              <a:buNone/>
            </a:pPr>
            <a:r>
              <a:rPr lang="ja-JP" altLang="en-US" sz="1000" b="1" dirty="0">
                <a:ln w="6350">
                  <a:noFill/>
                </a:ln>
              </a:rPr>
              <a:t>による予測</a:t>
            </a:r>
          </a:p>
        </p:txBody>
      </p:sp>
      <p:sp>
        <p:nvSpPr>
          <p:cNvPr id="14" name="コンテンツ プレースホルダー 2">
            <a:extLst>
              <a:ext uri="{FF2B5EF4-FFF2-40B4-BE49-F238E27FC236}">
                <a16:creationId xmlns:a16="http://schemas.microsoft.com/office/drawing/2014/main" id="{9D00FB3B-BDC8-2E4F-EFEC-3D07A89576FB}"/>
              </a:ext>
            </a:extLst>
          </p:cNvPr>
          <p:cNvSpPr txBox="1">
            <a:spLocks/>
          </p:cNvSpPr>
          <p:nvPr/>
        </p:nvSpPr>
        <p:spPr>
          <a:xfrm>
            <a:off x="8025150" y="5503904"/>
            <a:ext cx="1066801" cy="558453"/>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gn="r">
              <a:buNone/>
            </a:pPr>
            <a:r>
              <a:rPr lang="en-US" altLang="ja-JP" sz="1000" b="1" dirty="0">
                <a:ln w="6350">
                  <a:noFill/>
                </a:ln>
              </a:rPr>
              <a:t>4</a:t>
            </a:r>
            <a:r>
              <a:rPr lang="en-US" altLang="ja-JP" sz="1000" b="1" dirty="0">
                <a:ln w="6350">
                  <a:noFill/>
                </a:ln>
                <a:latin typeface="+mn-ea"/>
              </a:rPr>
              <a:t>℃</a:t>
            </a:r>
            <a:r>
              <a:rPr lang="ja-JP" altLang="en-US" sz="1000" b="1" dirty="0">
                <a:ln w="6350">
                  <a:noFill/>
                </a:ln>
              </a:rPr>
              <a:t>上昇</a:t>
            </a:r>
            <a:endParaRPr lang="en-US" altLang="ja-JP" sz="1000" b="1" dirty="0">
              <a:ln w="6350">
                <a:noFill/>
              </a:ln>
            </a:endParaRPr>
          </a:p>
          <a:p>
            <a:pPr marL="0" indent="0" algn="r">
              <a:buNone/>
            </a:pPr>
            <a:r>
              <a:rPr lang="ja-JP" altLang="en-US" sz="1000" b="1" dirty="0">
                <a:ln w="6350">
                  <a:noFill/>
                </a:ln>
              </a:rPr>
              <a:t>シナリオ</a:t>
            </a:r>
            <a:endParaRPr lang="en-US" altLang="ja-JP" sz="1000" b="1" dirty="0">
              <a:ln w="6350">
                <a:noFill/>
              </a:ln>
            </a:endParaRPr>
          </a:p>
          <a:p>
            <a:pPr marL="0" indent="0" algn="r">
              <a:buNone/>
            </a:pPr>
            <a:r>
              <a:rPr lang="ja-JP" altLang="en-US" sz="1000" b="1" dirty="0">
                <a:ln w="6350">
                  <a:noFill/>
                </a:ln>
              </a:rPr>
              <a:t>による予測</a:t>
            </a:r>
          </a:p>
        </p:txBody>
      </p:sp>
      <p:sp>
        <p:nvSpPr>
          <p:cNvPr id="16" name="角丸四角形吹き出し 9">
            <a:extLst>
              <a:ext uri="{FF2B5EF4-FFF2-40B4-BE49-F238E27FC236}">
                <a16:creationId xmlns:a16="http://schemas.microsoft.com/office/drawing/2014/main" id="{F58F0C98-224C-9DE6-BD7B-2FD350AC6A11}"/>
              </a:ext>
            </a:extLst>
          </p:cNvPr>
          <p:cNvSpPr/>
          <p:nvPr/>
        </p:nvSpPr>
        <p:spPr>
          <a:xfrm>
            <a:off x="8298289" y="2127490"/>
            <a:ext cx="1443236" cy="461858"/>
          </a:xfrm>
          <a:prstGeom prst="wedgeRoundRectCallout">
            <a:avLst>
              <a:gd name="adj1" fmla="val 5858"/>
              <a:gd name="adj2" fmla="val 82261"/>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緯度が高いほど</a:t>
            </a:r>
            <a:endParaRPr kumimoji="1" lang="en-US" altLang="ja-JP" sz="1100" b="1" dirty="0">
              <a:solidFill>
                <a:schemeClr val="tx2"/>
              </a:solidFill>
            </a:endParaRPr>
          </a:p>
          <a:p>
            <a:pPr algn="ctr"/>
            <a:r>
              <a:rPr kumimoji="1" lang="ja-JP" altLang="en-US" sz="1100" b="1" dirty="0">
                <a:solidFill>
                  <a:schemeClr val="tx2"/>
                </a:solidFill>
              </a:rPr>
              <a:t>上昇幅が大きいです。</a:t>
            </a:r>
          </a:p>
        </p:txBody>
      </p:sp>
      <p:sp>
        <p:nvSpPr>
          <p:cNvPr id="15" name="円形吹き出し 14"/>
          <p:cNvSpPr/>
          <p:nvPr/>
        </p:nvSpPr>
        <p:spPr>
          <a:xfrm>
            <a:off x="32503" y="4439983"/>
            <a:ext cx="524447" cy="278233"/>
          </a:xfrm>
          <a:prstGeom prst="wedgeEllipseCallout">
            <a:avLst>
              <a:gd name="adj1" fmla="val 35415"/>
              <a:gd name="adj2" fmla="val 66135"/>
            </a:avLst>
          </a:prstGeom>
          <a:solidFill>
            <a:schemeClr val="bg1"/>
          </a:solidFill>
          <a:ln w="19050" cap="rnd">
            <a:solidFill>
              <a:schemeClr val="accent2"/>
            </a:solid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249" y="4445815"/>
            <a:ext cx="621506" cy="261610"/>
          </a:xfrm>
          <a:prstGeom prst="rect">
            <a:avLst/>
          </a:prstGeom>
          <a:noFill/>
        </p:spPr>
        <p:txBody>
          <a:bodyPr wrap="square" rtlCol="0">
            <a:spAutoFit/>
          </a:bodyPr>
          <a:lstStyle/>
          <a:p>
            <a:r>
              <a:rPr kumimoji="1" lang="en-US" altLang="ja-JP" sz="1100" b="1" dirty="0">
                <a:solidFill>
                  <a:schemeClr val="accent2"/>
                </a:solidFill>
              </a:rPr>
              <a:t>New</a:t>
            </a:r>
            <a:r>
              <a:rPr kumimoji="1" lang="ja-JP" altLang="en-US" sz="1100" b="1" dirty="0">
                <a:solidFill>
                  <a:schemeClr val="accent2"/>
                </a:solidFill>
              </a:rPr>
              <a:t>！</a:t>
            </a:r>
          </a:p>
        </p:txBody>
      </p:sp>
    </p:spTree>
    <p:extLst>
      <p:ext uri="{BB962C8B-B14F-4D97-AF65-F5344CB8AC3E}">
        <p14:creationId xmlns:p14="http://schemas.microsoft.com/office/powerpoint/2010/main" val="1515580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6FBE4-76E7-DFD4-825A-8FADA483725A}"/>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BD309D42-829B-D5D1-7171-0AF5124D84D7}"/>
              </a:ext>
            </a:extLst>
          </p:cNvPr>
          <p:cNvSpPr>
            <a:spLocks noGrp="1"/>
          </p:cNvSpPr>
          <p:nvPr>
            <p:ph type="title"/>
          </p:nvPr>
        </p:nvSpPr>
        <p:spPr>
          <a:xfrm>
            <a:off x="273000" y="161586"/>
            <a:ext cx="5538376" cy="492443"/>
          </a:xfrm>
        </p:spPr>
        <p:txBody>
          <a:bodyPr/>
          <a:lstStyle/>
          <a:p>
            <a:r>
              <a:rPr lang="en-US" altLang="ja-JP" dirty="0"/>
              <a:t>【</a:t>
            </a:r>
            <a:r>
              <a:rPr lang="ja-JP" altLang="en-US" dirty="0"/>
              <a:t>参考</a:t>
            </a:r>
            <a:r>
              <a:rPr lang="en-US" altLang="ja-JP" dirty="0"/>
              <a:t>】</a:t>
            </a:r>
            <a:r>
              <a:rPr lang="ja-JP" altLang="en-US" dirty="0"/>
              <a:t>平均気温</a:t>
            </a:r>
            <a:r>
              <a:rPr lang="en-US" altLang="ja-JP" dirty="0"/>
              <a:t>1</a:t>
            </a:r>
            <a:r>
              <a:rPr lang="en-US" altLang="ja-JP" dirty="0">
                <a:latin typeface="+mj-ea"/>
                <a:ea typeface="+mj-ea"/>
              </a:rPr>
              <a:t>℃</a:t>
            </a:r>
            <a:r>
              <a:rPr lang="ja-JP" altLang="en-US" dirty="0"/>
              <a:t>上昇の意味</a:t>
            </a:r>
            <a:endParaRPr kumimoji="1" lang="ja-JP" altLang="en-US" dirty="0"/>
          </a:p>
        </p:txBody>
      </p:sp>
      <p:sp>
        <p:nvSpPr>
          <p:cNvPr id="6" name="コンテンツ プレースホルダー 2">
            <a:extLst>
              <a:ext uri="{FF2B5EF4-FFF2-40B4-BE49-F238E27FC236}">
                <a16:creationId xmlns:a16="http://schemas.microsoft.com/office/drawing/2014/main" id="{C40E15E8-181A-C987-F60B-69D9F2CA0806}"/>
              </a:ext>
            </a:extLst>
          </p:cNvPr>
          <p:cNvSpPr txBox="1">
            <a:spLocks/>
          </p:cNvSpPr>
          <p:nvPr/>
        </p:nvSpPr>
        <p:spPr>
          <a:xfrm>
            <a:off x="273000" y="752105"/>
            <a:ext cx="9375826" cy="6025213"/>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dirty="0">
                <a:solidFill>
                  <a:schemeClr val="tx2"/>
                </a:solidFill>
              </a:rPr>
              <a:t>「</a:t>
            </a:r>
            <a:r>
              <a:rPr lang="ja-JP" altLang="en-US" sz="1600" u="sng" dirty="0">
                <a:solidFill>
                  <a:schemeClr val="tx2"/>
                </a:solidFill>
              </a:rPr>
              <a:t>平均気温</a:t>
            </a:r>
            <a:r>
              <a:rPr lang="ja-JP" altLang="en-US" sz="1600" dirty="0">
                <a:solidFill>
                  <a:schemeClr val="tx2"/>
                </a:solidFill>
              </a:rPr>
              <a:t>が工業化以前と比べて</a:t>
            </a:r>
            <a:r>
              <a:rPr lang="en-US" altLang="ja-JP" sz="1600" u="sng" dirty="0">
                <a:solidFill>
                  <a:schemeClr val="tx2"/>
                </a:solidFill>
              </a:rPr>
              <a:t>1</a:t>
            </a:r>
            <a:r>
              <a:rPr lang="en-US" altLang="ja-JP" sz="1600" u="sng" dirty="0">
                <a:solidFill>
                  <a:schemeClr val="tx2"/>
                </a:solidFill>
                <a:latin typeface="+mn-ea"/>
              </a:rPr>
              <a:t>℃</a:t>
            </a:r>
            <a:r>
              <a:rPr lang="ja-JP" altLang="en-US" sz="1600" u="sng" dirty="0">
                <a:solidFill>
                  <a:schemeClr val="tx2"/>
                </a:solidFill>
              </a:rPr>
              <a:t>以上上昇</a:t>
            </a:r>
            <a:r>
              <a:rPr lang="ja-JP" altLang="en-US" sz="1600" dirty="0">
                <a:solidFill>
                  <a:schemeClr val="tx2"/>
                </a:solidFill>
              </a:rPr>
              <a:t>」とは、過去から現在までの平均的な気温変化を示し、日々の寒暖差などの変動が</a:t>
            </a:r>
            <a:r>
              <a:rPr lang="ja-JP" altLang="en-US" sz="1600" b="1" u="sng" dirty="0">
                <a:solidFill>
                  <a:schemeClr val="tx2"/>
                </a:solidFill>
              </a:rPr>
              <a:t>長期的に高温側に偏る</a:t>
            </a:r>
            <a:r>
              <a:rPr lang="ja-JP" altLang="en-US" sz="1600" dirty="0">
                <a:solidFill>
                  <a:schemeClr val="tx2"/>
                </a:solidFill>
              </a:rPr>
              <a:t>ことを意味。</a:t>
            </a:r>
            <a:endParaRPr lang="en-US" altLang="ja-JP" sz="1600" dirty="0">
              <a:solidFill>
                <a:schemeClr val="tx2"/>
              </a:solidFill>
            </a:endParaRPr>
          </a:p>
          <a:p>
            <a:pPr>
              <a:buFont typeface="Wingdings" panose="05000000000000000000" pitchFamily="2" charset="2"/>
              <a:buChar char="l"/>
            </a:pPr>
            <a:endParaRPr lang="en-US" altLang="ja-JP" sz="1600" dirty="0">
              <a:solidFill>
                <a:schemeClr val="tx2"/>
              </a:solidFill>
            </a:endParaRPr>
          </a:p>
          <a:p>
            <a:pPr>
              <a:buFont typeface="Wingdings" panose="05000000000000000000" pitchFamily="2" charset="2"/>
              <a:buChar char="l"/>
            </a:pPr>
            <a:r>
              <a:rPr lang="ja-JP" altLang="en-US" sz="1600" dirty="0">
                <a:solidFill>
                  <a:schemeClr val="tx2"/>
                </a:solidFill>
              </a:rPr>
              <a:t>それに加え、地球温暖化による気温上昇は</a:t>
            </a:r>
            <a:r>
              <a:rPr lang="ja-JP" altLang="en-US" sz="1600" u="sng" dirty="0">
                <a:solidFill>
                  <a:schemeClr val="tx2"/>
                </a:solidFill>
              </a:rPr>
              <a:t>地域や季節等によってばらつく</a:t>
            </a:r>
            <a:r>
              <a:rPr lang="ja-JP" altLang="en-US" sz="1600" dirty="0">
                <a:solidFill>
                  <a:schemeClr val="tx2"/>
                </a:solidFill>
              </a:rPr>
              <a:t>。</a:t>
            </a: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endParaRPr lang="en-US" altLang="ja-JP" sz="1600" dirty="0">
              <a:solidFill>
                <a:schemeClr val="tx2"/>
              </a:solidFill>
            </a:endParaRPr>
          </a:p>
          <a:p>
            <a:pPr marL="0" indent="0">
              <a:buNone/>
            </a:pPr>
            <a:r>
              <a:rPr lang="ja-JP" altLang="en-US" sz="2000" dirty="0">
                <a:solidFill>
                  <a:schemeClr val="tx2"/>
                </a:solidFill>
              </a:rPr>
              <a:t>　　➡ </a:t>
            </a:r>
            <a:r>
              <a:rPr lang="ja-JP" altLang="en-US" sz="2000" b="1" u="sng" dirty="0">
                <a:solidFill>
                  <a:schemeClr val="tx2"/>
                </a:solidFill>
              </a:rPr>
              <a:t>地球温暖化による実際の日々・各地の気温は</a:t>
            </a:r>
            <a:r>
              <a:rPr lang="en-US" altLang="ja-JP" sz="2000" b="1" u="sng" dirty="0">
                <a:solidFill>
                  <a:schemeClr val="tx2"/>
                </a:solidFill>
              </a:rPr>
              <a:t>1</a:t>
            </a:r>
            <a:r>
              <a:rPr lang="en-US" altLang="ja-JP" sz="2000" b="1" u="sng" dirty="0">
                <a:solidFill>
                  <a:schemeClr val="tx2"/>
                </a:solidFill>
                <a:latin typeface="+mn-ea"/>
              </a:rPr>
              <a:t>℃</a:t>
            </a:r>
            <a:r>
              <a:rPr lang="ja-JP" altLang="en-US" sz="2000" b="1" u="sng" dirty="0">
                <a:solidFill>
                  <a:schemeClr val="tx2"/>
                </a:solidFill>
              </a:rPr>
              <a:t>上昇にとどまらず、</a:t>
            </a:r>
            <a:endParaRPr lang="en-US" altLang="ja-JP" sz="2000" b="1" u="sng" dirty="0">
              <a:solidFill>
                <a:schemeClr val="tx2"/>
              </a:solidFill>
            </a:endParaRPr>
          </a:p>
          <a:p>
            <a:pPr marL="0" indent="0">
              <a:buNone/>
            </a:pPr>
            <a:r>
              <a:rPr lang="ja-JP" altLang="en-US" sz="2000" b="1" dirty="0">
                <a:solidFill>
                  <a:schemeClr val="tx2"/>
                </a:solidFill>
              </a:rPr>
              <a:t>　　　　</a:t>
            </a:r>
            <a:r>
              <a:rPr lang="ja-JP" altLang="en-US" sz="2000" b="1" u="sng" dirty="0">
                <a:solidFill>
                  <a:schemeClr val="tx2"/>
                </a:solidFill>
              </a:rPr>
              <a:t>より高温の日や地域も出現</a:t>
            </a:r>
            <a:r>
              <a:rPr lang="ja-JP" altLang="en-US" sz="2000" dirty="0">
                <a:solidFill>
                  <a:schemeClr val="tx2"/>
                </a:solidFill>
              </a:rPr>
              <a:t>。</a:t>
            </a:r>
            <a:endParaRPr lang="en-US" altLang="ja-JP" sz="2000" dirty="0">
              <a:solidFill>
                <a:schemeClr val="tx2"/>
              </a:solidFill>
            </a:endParaRPr>
          </a:p>
          <a:p>
            <a:pPr marL="0" indent="0">
              <a:buNone/>
            </a:pPr>
            <a:endParaRPr lang="en-US" altLang="ja-JP" sz="100" b="1" u="sng" dirty="0">
              <a:solidFill>
                <a:schemeClr val="tx2"/>
              </a:solidFill>
            </a:endParaRPr>
          </a:p>
          <a:p>
            <a:pPr>
              <a:buFont typeface="Wingdings" panose="05000000000000000000" pitchFamily="2" charset="2"/>
              <a:buChar char="l"/>
            </a:pPr>
            <a:r>
              <a:rPr lang="ja-JP" altLang="en-US" sz="1600" dirty="0">
                <a:solidFill>
                  <a:schemeClr val="tx2"/>
                </a:solidFill>
              </a:rPr>
              <a:t>こうした変化は極端現象の発生にも影響し、高温側への偏りは</a:t>
            </a:r>
            <a:r>
              <a:rPr lang="ja-JP" altLang="en-US" sz="1600" b="1" u="sng" dirty="0">
                <a:solidFill>
                  <a:schemeClr val="tx2"/>
                </a:solidFill>
              </a:rPr>
              <a:t>猛暑日や熱帯夜などを発生しやすくする</a:t>
            </a:r>
            <a:r>
              <a:rPr lang="ja-JP" altLang="en-US" sz="1600" dirty="0">
                <a:solidFill>
                  <a:schemeClr val="tx2"/>
                </a:solidFill>
              </a:rPr>
              <a:t>。</a:t>
            </a:r>
          </a:p>
          <a:p>
            <a:pPr>
              <a:buFont typeface="Wingdings" panose="05000000000000000000" pitchFamily="2" charset="2"/>
              <a:buChar char="l"/>
            </a:pPr>
            <a:r>
              <a:rPr lang="ja-JP" altLang="en-US" sz="1600" dirty="0">
                <a:solidFill>
                  <a:schemeClr val="tx2"/>
                </a:solidFill>
              </a:rPr>
              <a:t>また、</a:t>
            </a:r>
            <a:r>
              <a:rPr lang="ja-JP" altLang="en-US" sz="1600" b="1" u="sng" dirty="0">
                <a:solidFill>
                  <a:schemeClr val="tx2"/>
                </a:solidFill>
              </a:rPr>
              <a:t>地球温暖化の影響は気温だけにとどまらず、降水、海水温及び海面水位などにも影響</a:t>
            </a:r>
            <a:r>
              <a:rPr lang="ja-JP" altLang="en-US" sz="1000" dirty="0">
                <a:solidFill>
                  <a:schemeClr val="tx2"/>
                </a:solidFill>
              </a:rPr>
              <a:t>（</a:t>
            </a:r>
            <a:r>
              <a:rPr lang="en-US" altLang="ja-JP" sz="1000" dirty="0">
                <a:solidFill>
                  <a:schemeClr val="tx2"/>
                </a:solidFill>
              </a:rPr>
              <a:t>p.5</a:t>
            </a:r>
            <a:r>
              <a:rPr lang="ja-JP" altLang="en-US" sz="1000" dirty="0">
                <a:solidFill>
                  <a:schemeClr val="tx2"/>
                </a:solidFill>
              </a:rPr>
              <a:t>参照）</a:t>
            </a:r>
            <a:r>
              <a:rPr lang="ja-JP" altLang="en-US" sz="1600" dirty="0">
                <a:solidFill>
                  <a:schemeClr val="tx2"/>
                </a:solidFill>
              </a:rPr>
              <a:t>。</a:t>
            </a:r>
            <a:endParaRPr lang="en-US" altLang="ja-JP" sz="1600" dirty="0">
              <a:solidFill>
                <a:schemeClr val="tx2"/>
              </a:solidFill>
            </a:endParaRPr>
          </a:p>
        </p:txBody>
      </p:sp>
      <p:sp>
        <p:nvSpPr>
          <p:cNvPr id="5" name="角丸四角形吹き出し 9">
            <a:extLst>
              <a:ext uri="{FF2B5EF4-FFF2-40B4-BE49-F238E27FC236}">
                <a16:creationId xmlns:a16="http://schemas.microsoft.com/office/drawing/2014/main" id="{1F365AE5-5965-1A42-41F7-1C2388464C87}"/>
              </a:ext>
            </a:extLst>
          </p:cNvPr>
          <p:cNvSpPr/>
          <p:nvPr/>
        </p:nvSpPr>
        <p:spPr>
          <a:xfrm>
            <a:off x="5824862" y="1139902"/>
            <a:ext cx="3823964" cy="461858"/>
          </a:xfrm>
          <a:prstGeom prst="wedgeRoundRectCallout">
            <a:avLst>
              <a:gd name="adj1" fmla="val -53437"/>
              <a:gd name="adj2" fmla="val -34200"/>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「日々の寒暖差のうち一時的に普段より</a:t>
            </a:r>
            <a:r>
              <a:rPr kumimoji="1" lang="en-US" altLang="ja-JP" sz="1100" b="1" dirty="0">
                <a:solidFill>
                  <a:schemeClr val="tx2"/>
                </a:solidFill>
              </a:rPr>
              <a:t>1</a:t>
            </a:r>
            <a:r>
              <a:rPr kumimoji="1" lang="en-US" altLang="ja-JP" sz="1100" b="1" dirty="0">
                <a:solidFill>
                  <a:schemeClr val="tx2"/>
                </a:solidFill>
                <a:latin typeface="+mn-ea"/>
              </a:rPr>
              <a:t>℃</a:t>
            </a:r>
            <a:r>
              <a:rPr kumimoji="1" lang="ja-JP" altLang="en-US" sz="1100" b="1" dirty="0">
                <a:solidFill>
                  <a:schemeClr val="tx2"/>
                </a:solidFill>
                <a:latin typeface="+mn-ea"/>
              </a:rPr>
              <a:t>高くなる」のではなく、</a:t>
            </a:r>
            <a:endParaRPr kumimoji="1" lang="en-US" altLang="ja-JP" sz="1100" b="1" dirty="0">
              <a:solidFill>
                <a:schemeClr val="tx2"/>
              </a:solidFill>
              <a:latin typeface="+mn-ea"/>
            </a:endParaRPr>
          </a:p>
          <a:p>
            <a:pPr algn="ctr"/>
            <a:r>
              <a:rPr kumimoji="1" lang="ja-JP" altLang="en-US" sz="1100" b="1" dirty="0">
                <a:solidFill>
                  <a:schemeClr val="tx2"/>
                </a:solidFill>
                <a:latin typeface="+mn-ea"/>
              </a:rPr>
              <a:t>「寒暖差の変動全体が平均</a:t>
            </a:r>
            <a:r>
              <a:rPr kumimoji="1" lang="en-US" altLang="ja-JP" sz="1100" b="1" dirty="0">
                <a:solidFill>
                  <a:schemeClr val="tx2"/>
                </a:solidFill>
              </a:rPr>
              <a:t>1</a:t>
            </a:r>
            <a:r>
              <a:rPr kumimoji="1" lang="en-US" altLang="ja-JP" sz="1100" b="1" dirty="0">
                <a:solidFill>
                  <a:schemeClr val="tx2"/>
                </a:solidFill>
                <a:latin typeface="+mn-ea"/>
              </a:rPr>
              <a:t>℃</a:t>
            </a:r>
            <a:r>
              <a:rPr kumimoji="1" lang="ja-JP" altLang="en-US" sz="1100" b="1" dirty="0">
                <a:solidFill>
                  <a:schemeClr val="tx2"/>
                </a:solidFill>
                <a:latin typeface="+mn-ea"/>
              </a:rPr>
              <a:t>底上げされる」ことを意味します。</a:t>
            </a:r>
            <a:endParaRPr kumimoji="1" lang="ja-JP" altLang="en-US" sz="1100" b="1" dirty="0">
              <a:solidFill>
                <a:schemeClr val="tx2"/>
              </a:solidFill>
            </a:endParaRPr>
          </a:p>
        </p:txBody>
      </p:sp>
      <p:sp>
        <p:nvSpPr>
          <p:cNvPr id="12" name="角丸四角形吹き出し 9">
            <a:extLst>
              <a:ext uri="{FF2B5EF4-FFF2-40B4-BE49-F238E27FC236}">
                <a16:creationId xmlns:a16="http://schemas.microsoft.com/office/drawing/2014/main" id="{E6B2FEBD-E794-5AD3-291E-AC58E2BAB213}"/>
              </a:ext>
            </a:extLst>
          </p:cNvPr>
          <p:cNvSpPr/>
          <p:nvPr/>
        </p:nvSpPr>
        <p:spPr>
          <a:xfrm>
            <a:off x="420322" y="2124260"/>
            <a:ext cx="9228504" cy="2941427"/>
          </a:xfrm>
          <a:prstGeom prst="wedgeRoundRectCallout">
            <a:avLst>
              <a:gd name="adj1" fmla="val 10636"/>
              <a:gd name="adj2" fmla="val -54198"/>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t"/>
          <a:lstStyle/>
          <a:p>
            <a:endParaRPr kumimoji="1" lang="en-US" altLang="ja-JP" sz="1100" b="1" dirty="0">
              <a:solidFill>
                <a:schemeClr val="tx2"/>
              </a:solidFill>
            </a:endParaRPr>
          </a:p>
        </p:txBody>
      </p:sp>
      <p:pic>
        <p:nvPicPr>
          <p:cNvPr id="16" name="図 15">
            <a:extLst>
              <a:ext uri="{FF2B5EF4-FFF2-40B4-BE49-F238E27FC236}">
                <a16:creationId xmlns:a16="http://schemas.microsoft.com/office/drawing/2014/main" id="{042E9ACB-7638-374F-8798-C3BAB3859204}"/>
              </a:ext>
            </a:extLst>
          </p:cNvPr>
          <p:cNvPicPr>
            <a:picLocks noChangeAspect="1"/>
          </p:cNvPicPr>
          <p:nvPr/>
        </p:nvPicPr>
        <p:blipFill>
          <a:blip r:embed="rId2"/>
          <a:stretch>
            <a:fillRect/>
          </a:stretch>
        </p:blipFill>
        <p:spPr>
          <a:xfrm>
            <a:off x="4078067" y="2177335"/>
            <a:ext cx="5252061" cy="2835276"/>
          </a:xfrm>
          <a:prstGeom prst="rect">
            <a:avLst/>
          </a:prstGeom>
        </p:spPr>
      </p:pic>
      <p:sp>
        <p:nvSpPr>
          <p:cNvPr id="17" name="正方形/長方形 16">
            <a:extLst>
              <a:ext uri="{FF2B5EF4-FFF2-40B4-BE49-F238E27FC236}">
                <a16:creationId xmlns:a16="http://schemas.microsoft.com/office/drawing/2014/main" id="{F334F1AB-E502-B53E-41E8-F4ECEBB9C3F3}"/>
              </a:ext>
            </a:extLst>
          </p:cNvPr>
          <p:cNvSpPr/>
          <p:nvPr/>
        </p:nvSpPr>
        <p:spPr>
          <a:xfrm>
            <a:off x="4917365" y="2186892"/>
            <a:ext cx="4333483" cy="430887"/>
          </a:xfrm>
          <a:prstGeom prst="rect">
            <a:avLst/>
          </a:prstGeom>
          <a:solidFill>
            <a:schemeClr val="bg1"/>
          </a:solidFill>
        </p:spPr>
        <p:txBody>
          <a:bodyPr wrap="square">
            <a:spAutoFit/>
          </a:bodyPr>
          <a:lstStyle/>
          <a:p>
            <a:pPr algn="ctr"/>
            <a:r>
              <a:rPr lang="en-US" altLang="ja-JP" sz="1050" u="sng" dirty="0">
                <a:solidFill>
                  <a:schemeClr val="tx2"/>
                </a:solidFill>
              </a:rPr>
              <a:t>2020</a:t>
            </a:r>
            <a:r>
              <a:rPr lang="ja-JP" altLang="en-US" sz="1050" u="sng" dirty="0">
                <a:solidFill>
                  <a:schemeClr val="tx2"/>
                </a:solidFill>
              </a:rPr>
              <a:t>年</a:t>
            </a:r>
            <a:r>
              <a:rPr lang="ja-JP" altLang="en-US" sz="1050" dirty="0">
                <a:solidFill>
                  <a:schemeClr val="tx2"/>
                </a:solidFill>
              </a:rPr>
              <a:t>の地域別の平均気温の平年値（</a:t>
            </a:r>
            <a:r>
              <a:rPr lang="en-US" altLang="ja-JP" sz="1050" dirty="0">
                <a:solidFill>
                  <a:schemeClr val="tx2"/>
                </a:solidFill>
              </a:rPr>
              <a:t>1981</a:t>
            </a:r>
            <a:r>
              <a:rPr lang="ja-JP" altLang="en-US" sz="1050" dirty="0">
                <a:solidFill>
                  <a:schemeClr val="tx2"/>
                </a:solidFill>
              </a:rPr>
              <a:t>～</a:t>
            </a:r>
            <a:r>
              <a:rPr lang="en-US" altLang="ja-JP" sz="1050" dirty="0">
                <a:solidFill>
                  <a:schemeClr val="tx2"/>
                </a:solidFill>
              </a:rPr>
              <a:t>2010</a:t>
            </a:r>
            <a:r>
              <a:rPr lang="ja-JP" altLang="en-US" sz="1050" dirty="0">
                <a:solidFill>
                  <a:schemeClr val="tx2"/>
                </a:solidFill>
              </a:rPr>
              <a:t>年の平均値）からの差</a:t>
            </a:r>
            <a:endParaRPr lang="en-US" altLang="ja-JP" sz="1050" dirty="0">
              <a:solidFill>
                <a:schemeClr val="tx2"/>
              </a:solidFill>
            </a:endParaRPr>
          </a:p>
          <a:p>
            <a:pPr algn="ctr"/>
            <a:r>
              <a:rPr lang="ja-JP" altLang="en-US" sz="1050" dirty="0">
                <a:solidFill>
                  <a:schemeClr val="tx2"/>
                </a:solidFill>
              </a:rPr>
              <a:t>（</a:t>
            </a:r>
            <a:r>
              <a:rPr lang="en-US" altLang="ja-JP" sz="1050" dirty="0">
                <a:solidFill>
                  <a:schemeClr val="tx2"/>
                </a:solidFill>
              </a:rPr>
              <a:t>5</a:t>
            </a:r>
            <a:r>
              <a:rPr lang="ja-JP" altLang="en-US" sz="1050" dirty="0">
                <a:solidFill>
                  <a:schemeClr val="tx2"/>
                </a:solidFill>
              </a:rPr>
              <a:t>日移動平均）</a:t>
            </a:r>
          </a:p>
        </p:txBody>
      </p:sp>
      <p:sp>
        <p:nvSpPr>
          <p:cNvPr id="18" name="コンテンツ プレースホルダー 2">
            <a:extLst>
              <a:ext uri="{FF2B5EF4-FFF2-40B4-BE49-F238E27FC236}">
                <a16:creationId xmlns:a16="http://schemas.microsoft.com/office/drawing/2014/main" id="{4A775D9E-30F4-EB48-F5B6-04B9B7434128}"/>
              </a:ext>
            </a:extLst>
          </p:cNvPr>
          <p:cNvSpPr txBox="1">
            <a:spLocks/>
          </p:cNvSpPr>
          <p:nvPr/>
        </p:nvSpPr>
        <p:spPr>
          <a:xfrm>
            <a:off x="545543" y="2336018"/>
            <a:ext cx="3779850" cy="2676593"/>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kumimoji="1" lang="ja-JP" altLang="en-US" sz="1100" b="1" dirty="0">
                <a:solidFill>
                  <a:schemeClr val="tx2"/>
                </a:solidFill>
              </a:rPr>
              <a:t>わかりやすさのため、「地球温暖化による気温上昇」を</a:t>
            </a:r>
            <a:endParaRPr kumimoji="1" lang="en-US" altLang="ja-JP" sz="1100" b="1" dirty="0">
              <a:solidFill>
                <a:schemeClr val="tx2"/>
              </a:solidFill>
            </a:endParaRPr>
          </a:p>
          <a:p>
            <a:pPr marL="0" indent="0">
              <a:buNone/>
            </a:pPr>
            <a:r>
              <a:rPr kumimoji="1" lang="ja-JP" altLang="en-US" sz="1100" b="1" dirty="0">
                <a:solidFill>
                  <a:schemeClr val="tx2"/>
                </a:solidFill>
              </a:rPr>
              <a:t>「</a:t>
            </a:r>
            <a:r>
              <a:rPr lang="ja-JP" altLang="en-US" sz="1100" b="1" dirty="0">
                <a:solidFill>
                  <a:schemeClr val="tx2"/>
                </a:solidFill>
              </a:rPr>
              <a:t>単</a:t>
            </a:r>
            <a:r>
              <a:rPr kumimoji="1" lang="ja-JP" altLang="en-US" sz="1100" b="1" dirty="0">
                <a:solidFill>
                  <a:schemeClr val="tx2"/>
                </a:solidFill>
              </a:rPr>
              <a:t>年の気温平年差」に置き換えて考えてみると・・・</a:t>
            </a:r>
            <a:endParaRPr kumimoji="1" lang="en-US" altLang="ja-JP" sz="1100" b="1" dirty="0">
              <a:solidFill>
                <a:schemeClr val="tx2"/>
              </a:solidFill>
            </a:endParaRPr>
          </a:p>
          <a:p>
            <a:pPr marL="0" indent="0">
              <a:buNone/>
            </a:pPr>
            <a:endParaRPr kumimoji="1" lang="en-US" altLang="ja-JP" sz="1100" b="1" dirty="0">
              <a:solidFill>
                <a:schemeClr val="tx2"/>
              </a:solidFill>
            </a:endParaRPr>
          </a:p>
          <a:p>
            <a:pPr marL="0" indent="0">
              <a:buNone/>
            </a:pPr>
            <a:r>
              <a:rPr kumimoji="1" lang="en-US" altLang="ja-JP" sz="1100" b="1" dirty="0">
                <a:solidFill>
                  <a:schemeClr val="tx2"/>
                </a:solidFill>
              </a:rPr>
              <a:t>2020</a:t>
            </a:r>
            <a:r>
              <a:rPr kumimoji="1" lang="ja-JP" altLang="en-US" sz="1100" b="1" dirty="0">
                <a:solidFill>
                  <a:schemeClr val="tx2"/>
                </a:solidFill>
              </a:rPr>
              <a:t>年は</a:t>
            </a:r>
            <a:r>
              <a:rPr kumimoji="1" lang="ja-JP" altLang="en-US" sz="1100" b="1" u="sng" dirty="0">
                <a:solidFill>
                  <a:schemeClr val="tx2"/>
                </a:solidFill>
              </a:rPr>
              <a:t>年間を通した平均気温の平年差が</a:t>
            </a:r>
            <a:endParaRPr kumimoji="1" lang="en-US" altLang="ja-JP" sz="1100" b="1" u="sng" dirty="0">
              <a:solidFill>
                <a:schemeClr val="tx2"/>
              </a:solidFill>
            </a:endParaRPr>
          </a:p>
          <a:p>
            <a:pPr marL="0" indent="0">
              <a:buNone/>
            </a:pPr>
            <a:r>
              <a:rPr kumimoji="1" lang="ja-JP" altLang="en-US" sz="1100" b="1" u="sng" dirty="0">
                <a:solidFill>
                  <a:schemeClr val="tx2"/>
                </a:solidFill>
              </a:rPr>
              <a:t>各地域</a:t>
            </a:r>
            <a:r>
              <a:rPr kumimoji="1" lang="ja-JP" altLang="en-US" sz="1100" b="1" u="sng" dirty="0">
                <a:solidFill>
                  <a:srgbClr val="FF0000"/>
                </a:solidFill>
              </a:rPr>
              <a:t>概ね＋</a:t>
            </a:r>
            <a:r>
              <a:rPr kumimoji="1" lang="en-US" altLang="ja-JP" sz="1100" b="1" u="sng" dirty="0">
                <a:solidFill>
                  <a:srgbClr val="FF0000"/>
                </a:solidFill>
              </a:rPr>
              <a:t>1</a:t>
            </a:r>
            <a:r>
              <a:rPr kumimoji="1" lang="en-US" altLang="ja-JP" sz="1100" b="1" u="sng" dirty="0">
                <a:solidFill>
                  <a:srgbClr val="FF0000"/>
                </a:solidFill>
                <a:latin typeface="+mn-ea"/>
              </a:rPr>
              <a:t>℃</a:t>
            </a:r>
            <a:r>
              <a:rPr kumimoji="1" lang="ja-JP" altLang="en-US" sz="1100" b="1" u="sng" dirty="0">
                <a:solidFill>
                  <a:srgbClr val="FF0000"/>
                </a:solidFill>
              </a:rPr>
              <a:t>前後</a:t>
            </a:r>
            <a:r>
              <a:rPr kumimoji="1" lang="ja-JP" altLang="en-US" sz="1100" b="1" dirty="0">
                <a:solidFill>
                  <a:schemeClr val="tx2"/>
                </a:solidFill>
              </a:rPr>
              <a:t>の年でした。</a:t>
            </a:r>
            <a:endParaRPr kumimoji="1" lang="en-US" altLang="ja-JP" sz="1100" b="1" dirty="0">
              <a:solidFill>
                <a:schemeClr val="tx2"/>
              </a:solidFill>
            </a:endParaRPr>
          </a:p>
          <a:p>
            <a:pPr marL="0" indent="0">
              <a:buNone/>
            </a:pPr>
            <a:endParaRPr kumimoji="1" lang="en-US" altLang="ja-JP" sz="1100" b="1" dirty="0">
              <a:solidFill>
                <a:schemeClr val="tx2"/>
              </a:solidFill>
            </a:endParaRPr>
          </a:p>
          <a:p>
            <a:pPr marL="0" indent="0">
              <a:buNone/>
            </a:pPr>
            <a:r>
              <a:rPr kumimoji="1" lang="ja-JP" altLang="en-US" sz="1100" b="1" dirty="0">
                <a:solidFill>
                  <a:schemeClr val="tx2"/>
                </a:solidFill>
              </a:rPr>
              <a:t>ただし</a:t>
            </a:r>
            <a:r>
              <a:rPr lang="ja-JP" altLang="en-US" sz="1100" b="1" dirty="0">
                <a:solidFill>
                  <a:schemeClr val="tx2"/>
                </a:solidFill>
              </a:rPr>
              <a:t>、全地域</a:t>
            </a:r>
            <a:r>
              <a:rPr kumimoji="1" lang="ja-JP" altLang="en-US" sz="1100" b="1" dirty="0">
                <a:solidFill>
                  <a:schemeClr val="tx2"/>
                </a:solidFill>
              </a:rPr>
              <a:t>・期間</a:t>
            </a:r>
            <a:r>
              <a:rPr lang="ja-JP" altLang="en-US" sz="1100" b="1" dirty="0">
                <a:solidFill>
                  <a:schemeClr val="tx2"/>
                </a:solidFill>
              </a:rPr>
              <a:t>で</a:t>
            </a:r>
            <a:r>
              <a:rPr lang="ja-JP" altLang="en-US" sz="1100" b="1" u="sng" dirty="0">
                <a:solidFill>
                  <a:schemeClr val="tx2"/>
                </a:solidFill>
              </a:rPr>
              <a:t>均一に高くなるわけではなく</a:t>
            </a:r>
            <a:r>
              <a:rPr kumimoji="1" lang="ja-JP" altLang="en-US" sz="1100" b="1" u="sng" dirty="0">
                <a:solidFill>
                  <a:schemeClr val="tx2"/>
                </a:solidFill>
              </a:rPr>
              <a:t>、</a:t>
            </a:r>
            <a:endParaRPr kumimoji="1" lang="en-US" altLang="ja-JP" sz="1100" b="1" u="sng" dirty="0">
              <a:solidFill>
                <a:schemeClr val="tx2"/>
              </a:solidFill>
            </a:endParaRPr>
          </a:p>
          <a:p>
            <a:pPr marL="0" indent="0">
              <a:buNone/>
            </a:pPr>
            <a:r>
              <a:rPr kumimoji="1" lang="ja-JP" altLang="en-US" sz="1100" b="1" u="sng" dirty="0">
                <a:solidFill>
                  <a:schemeClr val="tx2"/>
                </a:solidFill>
              </a:rPr>
              <a:t>ばらつく</a:t>
            </a:r>
            <a:r>
              <a:rPr kumimoji="1" lang="ja-JP" altLang="en-US" sz="1100" b="1" dirty="0">
                <a:solidFill>
                  <a:schemeClr val="tx2"/>
                </a:solidFill>
              </a:rPr>
              <a:t>ため、</a:t>
            </a:r>
            <a:r>
              <a:rPr lang="ja-JP" altLang="en-US" sz="1100" b="1" dirty="0">
                <a:solidFill>
                  <a:schemeClr val="tx2"/>
                </a:solidFill>
              </a:rPr>
              <a:t>平年より</a:t>
            </a:r>
            <a:r>
              <a:rPr lang="en-US" altLang="ja-JP" sz="1100" b="1" u="sng" dirty="0">
                <a:solidFill>
                  <a:srgbClr val="FF0000"/>
                </a:solidFill>
              </a:rPr>
              <a:t>6</a:t>
            </a:r>
            <a:r>
              <a:rPr lang="en-US" altLang="ja-JP" sz="1100" b="1" u="sng" dirty="0">
                <a:solidFill>
                  <a:srgbClr val="FF0000"/>
                </a:solidFill>
                <a:latin typeface="+mn-ea"/>
              </a:rPr>
              <a:t>℃</a:t>
            </a:r>
            <a:r>
              <a:rPr lang="ja-JP" altLang="en-US" sz="1100" b="1" u="sng" dirty="0">
                <a:solidFill>
                  <a:srgbClr val="FF0000"/>
                </a:solidFill>
              </a:rPr>
              <a:t>近く高い</a:t>
            </a:r>
            <a:r>
              <a:rPr lang="ja-JP" altLang="en-US" sz="1100" b="1" u="sng" dirty="0">
                <a:solidFill>
                  <a:schemeClr val="tx2"/>
                </a:solidFill>
              </a:rPr>
              <a:t>地域・期間も見られます</a:t>
            </a:r>
            <a:r>
              <a:rPr lang="ja-JP" altLang="en-US" sz="1100" b="1" dirty="0">
                <a:solidFill>
                  <a:schemeClr val="tx2"/>
                </a:solidFill>
              </a:rPr>
              <a:t>。</a:t>
            </a:r>
            <a:endParaRPr lang="en-US" altLang="ja-JP" sz="1100" b="1" dirty="0">
              <a:solidFill>
                <a:schemeClr val="tx2"/>
              </a:solidFill>
            </a:endParaRPr>
          </a:p>
          <a:p>
            <a:pPr marL="0" indent="0">
              <a:buNone/>
            </a:pPr>
            <a:r>
              <a:rPr lang="ja-JP" altLang="en-US" sz="900" b="1" dirty="0">
                <a:solidFill>
                  <a:schemeClr val="tx2"/>
                </a:solidFill>
              </a:rPr>
              <a:t>（平年より</a:t>
            </a:r>
            <a:r>
              <a:rPr lang="ja-JP" altLang="en-US" sz="900" b="1" dirty="0">
                <a:solidFill>
                  <a:srgbClr val="0000FF"/>
                </a:solidFill>
              </a:rPr>
              <a:t>低温</a:t>
            </a:r>
            <a:r>
              <a:rPr lang="ja-JP" altLang="en-US" sz="900" b="1" dirty="0">
                <a:solidFill>
                  <a:schemeClr val="tx2"/>
                </a:solidFill>
              </a:rPr>
              <a:t>の地域・期間も見られますが、全体的には</a:t>
            </a:r>
            <a:r>
              <a:rPr lang="ja-JP" altLang="en-US" sz="900" b="1" dirty="0">
                <a:solidFill>
                  <a:srgbClr val="FF0000"/>
                </a:solidFill>
              </a:rPr>
              <a:t>高温</a:t>
            </a:r>
            <a:r>
              <a:rPr lang="ja-JP" altLang="en-US" sz="900" b="1" dirty="0">
                <a:solidFill>
                  <a:schemeClr val="tx2"/>
                </a:solidFill>
              </a:rPr>
              <a:t>側に偏っていることがわかります。）</a:t>
            </a:r>
            <a:endParaRPr lang="en-US" altLang="ja-JP" sz="900" b="1" dirty="0">
              <a:solidFill>
                <a:schemeClr val="tx2"/>
              </a:solidFill>
            </a:endParaRPr>
          </a:p>
        </p:txBody>
      </p:sp>
      <p:cxnSp>
        <p:nvCxnSpPr>
          <p:cNvPr id="23" name="直線矢印コネクタ 22">
            <a:extLst>
              <a:ext uri="{FF2B5EF4-FFF2-40B4-BE49-F238E27FC236}">
                <a16:creationId xmlns:a16="http://schemas.microsoft.com/office/drawing/2014/main" id="{26A31B60-5B1C-001D-D981-14541B92F13C}"/>
              </a:ext>
            </a:extLst>
          </p:cNvPr>
          <p:cNvCxnSpPr>
            <a:cxnSpLocks/>
          </p:cNvCxnSpPr>
          <p:nvPr/>
        </p:nvCxnSpPr>
        <p:spPr>
          <a:xfrm flipV="1">
            <a:off x="4001522" y="3798278"/>
            <a:ext cx="1229901" cy="553914"/>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4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hqprint">
            <a:extLst>
              <a:ext uri="{28A0092B-C50C-407E-A947-70E740481C1C}">
                <a14:useLocalDpi xmlns:a14="http://schemas.microsoft.com/office/drawing/2010/main" val="0"/>
              </a:ext>
            </a:extLst>
          </a:blip>
          <a:srcRect t="7578"/>
          <a:stretch/>
        </p:blipFill>
        <p:spPr>
          <a:xfrm>
            <a:off x="2736720" y="2075154"/>
            <a:ext cx="4432560" cy="2449147"/>
          </a:xfrm>
          <a:prstGeom prst="rect">
            <a:avLst/>
          </a:prstGeom>
        </p:spPr>
      </p:pic>
      <p:sp>
        <p:nvSpPr>
          <p:cNvPr id="4" name="タイトル 3"/>
          <p:cNvSpPr>
            <a:spLocks noGrp="1"/>
          </p:cNvSpPr>
          <p:nvPr>
            <p:ph type="title"/>
          </p:nvPr>
        </p:nvSpPr>
        <p:spPr>
          <a:xfrm>
            <a:off x="273000" y="161586"/>
            <a:ext cx="2872581" cy="492443"/>
          </a:xfrm>
        </p:spPr>
        <p:txBody>
          <a:bodyPr/>
          <a:lstStyle/>
          <a:p>
            <a:r>
              <a:rPr lang="ja-JP" altLang="en-US" dirty="0"/>
              <a:t>降水</a:t>
            </a:r>
            <a:r>
              <a:rPr lang="en-US" altLang="zh-TW" dirty="0"/>
              <a:t>【</a:t>
            </a:r>
            <a:r>
              <a:rPr lang="zh-TW" altLang="en-US" dirty="0"/>
              <a:t>観測結果</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5"/>
            <a:ext cx="9375826" cy="1300614"/>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極端な大雨：</a:t>
            </a:r>
            <a:r>
              <a:rPr lang="ja-JP" altLang="en-US" sz="1600" u="sng" dirty="0">
                <a:solidFill>
                  <a:schemeClr val="tx2"/>
                </a:solidFill>
              </a:rPr>
              <a:t>発生頻度が増加</a:t>
            </a:r>
            <a:r>
              <a:rPr lang="ja-JP" altLang="en-US" sz="1600" dirty="0">
                <a:solidFill>
                  <a:schemeClr val="tx2"/>
                </a:solidFill>
              </a:rPr>
              <a:t>しており、</a:t>
            </a:r>
            <a:r>
              <a:rPr lang="ja-JP" altLang="en-US" sz="1600" u="sng" dirty="0">
                <a:solidFill>
                  <a:schemeClr val="tx2"/>
                </a:solidFill>
              </a:rPr>
              <a:t>強い雨ほど増加率が高い</a:t>
            </a:r>
            <a:r>
              <a:rPr lang="ja-JP" altLang="en-US" sz="1600" dirty="0">
                <a:solidFill>
                  <a:schemeClr val="tx2"/>
                </a:solidFill>
              </a:rPr>
              <a:t>。</a:t>
            </a:r>
          </a:p>
          <a:p>
            <a:pPr marL="432000">
              <a:buFont typeface="Wingdings" panose="05000000000000000000" pitchFamily="2" charset="2"/>
              <a:buChar char="Ø"/>
            </a:pPr>
            <a:r>
              <a:rPr lang="ja-JP" altLang="en-US" sz="1400" dirty="0">
                <a:solidFill>
                  <a:schemeClr val="tx2"/>
                </a:solidFill>
              </a:rPr>
              <a:t>１年で最も多くの雨が降った日の降水量（年最大日降水量）も増加傾向。</a:t>
            </a:r>
            <a:endParaRPr lang="en-US" altLang="ja-JP" sz="1400" dirty="0">
              <a:solidFill>
                <a:schemeClr val="tx2"/>
              </a:solidFill>
            </a:endParaRPr>
          </a:p>
          <a:p>
            <a:pPr marL="432000">
              <a:buFont typeface="Wingdings" panose="05000000000000000000" pitchFamily="2" charset="2"/>
              <a:buChar char="Ø"/>
            </a:pPr>
            <a:r>
              <a:rPr lang="ja-JP" altLang="en-US" sz="1400" dirty="0">
                <a:solidFill>
                  <a:schemeClr val="tx2"/>
                </a:solidFill>
              </a:rPr>
              <a:t>一方、日降水量が</a:t>
            </a:r>
            <a:r>
              <a:rPr lang="en-US" altLang="ja-JP" sz="1400" dirty="0">
                <a:solidFill>
                  <a:schemeClr val="tx2"/>
                </a:solidFill>
              </a:rPr>
              <a:t>1.0 mm</a:t>
            </a:r>
            <a:r>
              <a:rPr lang="ja-JP" altLang="en-US" sz="1400" dirty="0">
                <a:solidFill>
                  <a:schemeClr val="tx2"/>
                </a:solidFill>
              </a:rPr>
              <a:t>未満の日も増加。</a:t>
            </a:r>
          </a:p>
          <a:p>
            <a:pPr>
              <a:buFont typeface="Wingdings" panose="05000000000000000000" pitchFamily="2" charset="2"/>
              <a:buChar char="l"/>
            </a:pPr>
            <a:r>
              <a:rPr lang="ja-JP" altLang="en-US" sz="1600" b="1" dirty="0">
                <a:solidFill>
                  <a:schemeClr val="tx2"/>
                </a:solidFill>
              </a:rPr>
              <a:t>年降水量：</a:t>
            </a:r>
            <a:r>
              <a:rPr lang="ja-JP" altLang="en-US" sz="1600" dirty="0">
                <a:solidFill>
                  <a:schemeClr val="tx2"/>
                </a:solidFill>
              </a:rPr>
              <a:t>過去約</a:t>
            </a:r>
            <a:r>
              <a:rPr lang="en-US" altLang="ja-JP" sz="1600" dirty="0">
                <a:solidFill>
                  <a:schemeClr val="tx2"/>
                </a:solidFill>
              </a:rPr>
              <a:t>130</a:t>
            </a:r>
            <a:r>
              <a:rPr lang="ja-JP" altLang="en-US" sz="1600" dirty="0">
                <a:solidFill>
                  <a:schemeClr val="tx2"/>
                </a:solidFill>
              </a:rPr>
              <a:t>年間を通じた</a:t>
            </a:r>
            <a:r>
              <a:rPr lang="ja-JP" altLang="en-US" sz="1600" u="sng" dirty="0">
                <a:solidFill>
                  <a:schemeClr val="tx2"/>
                </a:solidFill>
              </a:rPr>
              <a:t>変化傾向は確認できない</a:t>
            </a:r>
            <a:r>
              <a:rPr lang="ja-JP" altLang="en-US" sz="1600" dirty="0">
                <a:solidFill>
                  <a:schemeClr val="tx2"/>
                </a:solidFill>
              </a:rPr>
              <a:t>。</a:t>
            </a:r>
          </a:p>
        </p:txBody>
      </p:sp>
      <p:sp>
        <p:nvSpPr>
          <p:cNvPr id="7" name="正方形/長方形 6">
            <a:extLst>
              <a:ext uri="{FF2B5EF4-FFF2-40B4-BE49-F238E27FC236}">
                <a16:creationId xmlns:a16="http://schemas.microsoft.com/office/drawing/2014/main" id="{FE76A48D-D636-6EDE-D178-8538F8046314}"/>
              </a:ext>
            </a:extLst>
          </p:cNvPr>
          <p:cNvSpPr/>
          <p:nvPr/>
        </p:nvSpPr>
        <p:spPr>
          <a:xfrm>
            <a:off x="7307141" y="3486514"/>
            <a:ext cx="2457450" cy="1092222"/>
          </a:xfrm>
          <a:prstGeom prst="rect">
            <a:avLst/>
          </a:prstGeom>
        </p:spPr>
        <p:txBody>
          <a:bodyPr wrap="square">
            <a:spAutoFit/>
          </a:bodyPr>
          <a:lstStyle/>
          <a:p>
            <a:r>
              <a:rPr lang="ja-JP" altLang="en-US" sz="1083" dirty="0">
                <a:solidFill>
                  <a:srgbClr val="00B050"/>
                </a:solidFill>
              </a:rPr>
              <a:t>■</a:t>
            </a:r>
            <a:r>
              <a:rPr lang="ja-JP" altLang="en-US" sz="1083" dirty="0">
                <a:solidFill>
                  <a:schemeClr val="tx2"/>
                </a:solidFill>
              </a:rPr>
              <a:t>：各年の年間日数（全国</a:t>
            </a:r>
            <a:r>
              <a:rPr lang="en-US" altLang="ja-JP" sz="1083" dirty="0">
                <a:solidFill>
                  <a:schemeClr val="tx2"/>
                </a:solidFill>
              </a:rPr>
              <a:t>51</a:t>
            </a:r>
            <a:r>
              <a:rPr lang="ja-JP" altLang="en-US" sz="1083" dirty="0">
                <a:solidFill>
                  <a:schemeClr val="tx2"/>
                </a:solidFill>
              </a:rPr>
              <a:t>の観測地点による各年の年間日数の合計を有効地点数の合計で割って</a:t>
            </a:r>
            <a:r>
              <a:rPr lang="en-US" altLang="ja-JP" sz="1083" dirty="0">
                <a:solidFill>
                  <a:schemeClr val="tx2"/>
                </a:solidFill>
              </a:rPr>
              <a:t>1</a:t>
            </a:r>
            <a:r>
              <a:rPr lang="ja-JP" altLang="en-US" sz="1083" dirty="0">
                <a:solidFill>
                  <a:schemeClr val="tx2"/>
                </a:solidFill>
              </a:rPr>
              <a:t>地点当たりの年間日数に換算した値）</a:t>
            </a:r>
            <a:endParaRPr lang="en-US" altLang="ja-JP" sz="1083" dirty="0">
              <a:solidFill>
                <a:schemeClr val="tx2"/>
              </a:solidFill>
            </a:endParaRPr>
          </a:p>
          <a:p>
            <a:r>
              <a:rPr lang="ja-JP" altLang="en-US" sz="1083" b="1" dirty="0">
                <a:solidFill>
                  <a:srgbClr val="0070C0"/>
                </a:solidFill>
              </a:rPr>
              <a:t>－</a:t>
            </a:r>
            <a:r>
              <a:rPr lang="ja-JP" altLang="en-US" sz="1083" dirty="0">
                <a:solidFill>
                  <a:schemeClr val="tx2"/>
                </a:solidFill>
              </a:rPr>
              <a:t>：</a:t>
            </a:r>
            <a:r>
              <a:rPr lang="en-US" altLang="ja-JP" sz="1083" dirty="0">
                <a:solidFill>
                  <a:schemeClr val="tx2"/>
                </a:solidFill>
              </a:rPr>
              <a:t> 5</a:t>
            </a:r>
            <a:r>
              <a:rPr lang="ja-JP" altLang="en-US" sz="1083" dirty="0">
                <a:solidFill>
                  <a:schemeClr val="tx2"/>
                </a:solidFill>
              </a:rPr>
              <a:t>年移動平均値</a:t>
            </a:r>
            <a:endParaRPr lang="en-US" altLang="ja-JP" sz="1083" dirty="0">
              <a:solidFill>
                <a:schemeClr val="tx2"/>
              </a:solidFill>
            </a:endParaRPr>
          </a:p>
          <a:p>
            <a:r>
              <a:rPr lang="ja-JP" altLang="en-US" sz="1083" b="1" dirty="0">
                <a:solidFill>
                  <a:srgbClr val="FF0000"/>
                </a:solidFill>
              </a:rPr>
              <a:t>－</a:t>
            </a:r>
            <a:r>
              <a:rPr lang="ja-JP" altLang="en-US" sz="1083" dirty="0">
                <a:solidFill>
                  <a:schemeClr val="tx2"/>
                </a:solidFill>
              </a:rPr>
              <a:t>：長期変化傾向</a:t>
            </a:r>
          </a:p>
        </p:txBody>
      </p:sp>
      <p:sp>
        <p:nvSpPr>
          <p:cNvPr id="9" name="角丸四角形吹き出し 9">
            <a:extLst>
              <a:ext uri="{FF2B5EF4-FFF2-40B4-BE49-F238E27FC236}">
                <a16:creationId xmlns:a16="http://schemas.microsoft.com/office/drawing/2014/main" id="{B146AABC-F08B-2E70-8AB0-1FF26E489372}"/>
              </a:ext>
            </a:extLst>
          </p:cNvPr>
          <p:cNvSpPr/>
          <p:nvPr/>
        </p:nvSpPr>
        <p:spPr>
          <a:xfrm>
            <a:off x="6116513" y="1405974"/>
            <a:ext cx="1981203" cy="564816"/>
          </a:xfrm>
          <a:prstGeom prst="wedgeRoundRectCallout">
            <a:avLst>
              <a:gd name="adj1" fmla="val -60125"/>
              <a:gd name="adj2" fmla="val -22294"/>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つまり、</a:t>
            </a:r>
            <a:r>
              <a:rPr kumimoji="1" lang="ja-JP" altLang="en-US" sz="1100" b="1" u="sng" dirty="0">
                <a:solidFill>
                  <a:schemeClr val="tx2"/>
                </a:solidFill>
              </a:rPr>
              <a:t>雨の降り方が極端に</a:t>
            </a:r>
            <a:r>
              <a:rPr kumimoji="1" lang="ja-JP" altLang="en-US" sz="1100" b="1" dirty="0">
                <a:solidFill>
                  <a:schemeClr val="tx2"/>
                </a:solidFill>
              </a:rPr>
              <a:t>なっています。</a:t>
            </a:r>
          </a:p>
        </p:txBody>
      </p:sp>
      <p:sp>
        <p:nvSpPr>
          <p:cNvPr id="13"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4822233"/>
            <a:ext cx="3674746" cy="289331"/>
          </a:xfrm>
          <a:prstGeom prst="rect">
            <a:avLst/>
          </a:prstGeom>
          <a:solidFill>
            <a:schemeClr val="accent3">
              <a:lumMod val="60000"/>
              <a:lumOff val="40000"/>
            </a:schemeClr>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600" b="1" dirty="0">
                <a:solidFill>
                  <a:schemeClr val="tx2"/>
                </a:solidFill>
              </a:rPr>
              <a:t>近年の大雨に見られた地球温暖化の影響</a:t>
            </a:r>
            <a:endParaRPr lang="ja-JP" altLang="en-US" sz="1600" u="sng" dirty="0">
              <a:solidFill>
                <a:schemeClr val="tx2"/>
              </a:solidFill>
            </a:endParaRPr>
          </a:p>
        </p:txBody>
      </p:sp>
      <p:sp>
        <p:nvSpPr>
          <p:cNvPr id="12" name="コンテンツ プレースホルダー 2">
            <a:extLst>
              <a:ext uri="{FF2B5EF4-FFF2-40B4-BE49-F238E27FC236}">
                <a16:creationId xmlns:a16="http://schemas.microsoft.com/office/drawing/2014/main" id="{45A3B348-287D-B029-20AC-AF4F6677073D}"/>
              </a:ext>
            </a:extLst>
          </p:cNvPr>
          <p:cNvSpPr txBox="1">
            <a:spLocks/>
          </p:cNvSpPr>
          <p:nvPr/>
        </p:nvSpPr>
        <p:spPr>
          <a:xfrm>
            <a:off x="202662" y="5084168"/>
            <a:ext cx="9375826" cy="1430932"/>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400" dirty="0">
                <a:solidFill>
                  <a:schemeClr val="tx2"/>
                </a:solidFill>
              </a:rPr>
              <a:t>近年の大雨事例のいくつかについて、</a:t>
            </a:r>
            <a:r>
              <a:rPr lang="ja-JP" altLang="en-US" sz="1400" u="sng" dirty="0">
                <a:solidFill>
                  <a:schemeClr val="tx2"/>
                </a:solidFill>
              </a:rPr>
              <a:t>地球温暖化の影響により大雨の発生確率と強度が大きくなった</a:t>
            </a:r>
            <a:r>
              <a:rPr lang="ja-JP" altLang="en-US" sz="1400" dirty="0">
                <a:solidFill>
                  <a:schemeClr val="tx2"/>
                </a:solidFill>
              </a:rPr>
              <a:t>ことが、イベント・アトリビューションによって示されている。</a:t>
            </a:r>
            <a:endParaRPr lang="en-US" altLang="ja-JP" sz="1400" dirty="0">
              <a:solidFill>
                <a:schemeClr val="tx2"/>
              </a:solidFill>
            </a:endParaRPr>
          </a:p>
          <a:p>
            <a:pPr>
              <a:buFont typeface="Wingdings" panose="05000000000000000000" pitchFamily="2" charset="2"/>
              <a:buChar char="l"/>
            </a:pPr>
            <a:r>
              <a:rPr lang="ja-JP" altLang="en-US" sz="1400" dirty="0">
                <a:solidFill>
                  <a:schemeClr val="tx2"/>
                </a:solidFill>
              </a:rPr>
              <a:t>例えば、平成</a:t>
            </a:r>
            <a:r>
              <a:rPr lang="en-US" altLang="ja-JP" sz="1400" dirty="0">
                <a:solidFill>
                  <a:schemeClr val="tx2"/>
                </a:solidFill>
              </a:rPr>
              <a:t>30</a:t>
            </a:r>
            <a:r>
              <a:rPr lang="ja-JP" altLang="en-US" sz="1400" dirty="0">
                <a:solidFill>
                  <a:schemeClr val="tx2"/>
                </a:solidFill>
              </a:rPr>
              <a:t>年</a:t>
            </a:r>
            <a:r>
              <a:rPr lang="en-US" altLang="ja-JP" sz="1400" dirty="0">
                <a:solidFill>
                  <a:schemeClr val="tx2"/>
                </a:solidFill>
              </a:rPr>
              <a:t>7</a:t>
            </a:r>
            <a:r>
              <a:rPr lang="ja-JP" altLang="en-US" sz="1400" dirty="0">
                <a:solidFill>
                  <a:schemeClr val="tx2"/>
                </a:solidFill>
              </a:rPr>
              <a:t>月豪雨（平成</a:t>
            </a:r>
            <a:r>
              <a:rPr lang="en-US" altLang="ja-JP" sz="1400" dirty="0">
                <a:solidFill>
                  <a:schemeClr val="tx2"/>
                </a:solidFill>
              </a:rPr>
              <a:t>30</a:t>
            </a:r>
            <a:r>
              <a:rPr lang="ja-JP" altLang="en-US" sz="1400" dirty="0">
                <a:solidFill>
                  <a:schemeClr val="tx2"/>
                </a:solidFill>
              </a:rPr>
              <a:t>年（</a:t>
            </a:r>
            <a:r>
              <a:rPr lang="en-US" altLang="ja-JP" sz="1400" dirty="0">
                <a:solidFill>
                  <a:schemeClr val="tx2"/>
                </a:solidFill>
              </a:rPr>
              <a:t>2018</a:t>
            </a:r>
            <a:r>
              <a:rPr lang="ja-JP" altLang="en-US" sz="1400" dirty="0">
                <a:solidFill>
                  <a:schemeClr val="tx2"/>
                </a:solidFill>
              </a:rPr>
              <a:t>年）</a:t>
            </a:r>
            <a:r>
              <a:rPr lang="en-US" altLang="ja-JP" sz="1400" dirty="0">
                <a:solidFill>
                  <a:schemeClr val="tx2"/>
                </a:solidFill>
              </a:rPr>
              <a:t>6</a:t>
            </a:r>
            <a:r>
              <a:rPr lang="ja-JP" altLang="en-US" sz="1400" dirty="0">
                <a:solidFill>
                  <a:schemeClr val="tx2"/>
                </a:solidFill>
              </a:rPr>
              <a:t>月</a:t>
            </a:r>
            <a:r>
              <a:rPr lang="en-US" altLang="ja-JP" sz="1400" dirty="0">
                <a:solidFill>
                  <a:schemeClr val="tx2"/>
                </a:solidFill>
              </a:rPr>
              <a:t>28</a:t>
            </a:r>
            <a:r>
              <a:rPr lang="ja-JP" altLang="en-US" sz="1400" dirty="0">
                <a:solidFill>
                  <a:schemeClr val="tx2"/>
                </a:solidFill>
              </a:rPr>
              <a:t>日～</a:t>
            </a:r>
            <a:r>
              <a:rPr lang="en-US" altLang="ja-JP" sz="1400" dirty="0">
                <a:solidFill>
                  <a:schemeClr val="tx2"/>
                </a:solidFill>
              </a:rPr>
              <a:t>7</a:t>
            </a:r>
            <a:r>
              <a:rPr lang="ja-JP" altLang="en-US" sz="1400" dirty="0">
                <a:solidFill>
                  <a:schemeClr val="tx2"/>
                </a:solidFill>
              </a:rPr>
              <a:t>月</a:t>
            </a:r>
            <a:r>
              <a:rPr lang="en-US" altLang="ja-JP" sz="1400" dirty="0">
                <a:solidFill>
                  <a:schemeClr val="tx2"/>
                </a:solidFill>
              </a:rPr>
              <a:t>8</a:t>
            </a:r>
            <a:r>
              <a:rPr lang="ja-JP" altLang="en-US" sz="1400" dirty="0">
                <a:solidFill>
                  <a:schemeClr val="tx2"/>
                </a:solidFill>
              </a:rPr>
              <a:t>日）では</a:t>
            </a:r>
            <a:endParaRPr lang="en-US" altLang="ja-JP" sz="1400" dirty="0">
              <a:solidFill>
                <a:schemeClr val="tx2"/>
              </a:solidFill>
            </a:endParaRPr>
          </a:p>
          <a:p>
            <a:pPr marL="432000">
              <a:buFont typeface="Wingdings" panose="05000000000000000000" pitchFamily="2" charset="2"/>
              <a:buChar char="Ø"/>
            </a:pPr>
            <a:r>
              <a:rPr lang="ja-JP" altLang="en-US" sz="1400" dirty="0">
                <a:solidFill>
                  <a:schemeClr val="tx2"/>
                </a:solidFill>
              </a:rPr>
              <a:t>地球温暖化の影響により、瀬戸内地域における「</a:t>
            </a:r>
            <a:r>
              <a:rPr lang="en-US" altLang="ja-JP" sz="1400" dirty="0">
                <a:solidFill>
                  <a:schemeClr val="tx2"/>
                </a:solidFill>
              </a:rPr>
              <a:t>50</a:t>
            </a:r>
            <a:r>
              <a:rPr lang="ja-JP" altLang="en-US" sz="1400" dirty="0">
                <a:solidFill>
                  <a:schemeClr val="tx2"/>
                </a:solidFill>
              </a:rPr>
              <a:t>年に一回のレベル」の３日間降水量の</a:t>
            </a:r>
            <a:r>
              <a:rPr lang="ja-JP" altLang="en-US" sz="1400" u="sng" dirty="0">
                <a:solidFill>
                  <a:schemeClr val="tx2"/>
                </a:solidFill>
              </a:rPr>
              <a:t>発生確率が約</a:t>
            </a:r>
            <a:r>
              <a:rPr lang="en-US" altLang="ja-JP" sz="1400" u="sng" dirty="0">
                <a:solidFill>
                  <a:schemeClr val="tx2"/>
                </a:solidFill>
              </a:rPr>
              <a:t>3.3</a:t>
            </a:r>
            <a:r>
              <a:rPr lang="ja-JP" altLang="en-US" sz="1400" u="sng" dirty="0">
                <a:solidFill>
                  <a:schemeClr val="tx2"/>
                </a:solidFill>
              </a:rPr>
              <a:t>倍</a:t>
            </a:r>
            <a:r>
              <a:rPr lang="ja-JP" altLang="en-US" sz="1400" dirty="0">
                <a:solidFill>
                  <a:schemeClr val="tx2"/>
                </a:solidFill>
              </a:rPr>
              <a:t>となっていた。</a:t>
            </a:r>
            <a:endParaRPr lang="en-US" altLang="ja-JP" sz="1400" dirty="0">
              <a:solidFill>
                <a:schemeClr val="tx2"/>
              </a:solidFill>
            </a:endParaRPr>
          </a:p>
          <a:p>
            <a:pPr marL="432000">
              <a:buFont typeface="Wingdings" panose="05000000000000000000" pitchFamily="2" charset="2"/>
              <a:buChar char="Ø"/>
            </a:pPr>
            <a:r>
              <a:rPr lang="ja-JP" altLang="en-US" sz="1400" dirty="0">
                <a:solidFill>
                  <a:schemeClr val="tx2"/>
                </a:solidFill>
              </a:rPr>
              <a:t>この約</a:t>
            </a:r>
            <a:r>
              <a:rPr lang="en-US" altLang="ja-JP" sz="1400" dirty="0">
                <a:solidFill>
                  <a:schemeClr val="tx2"/>
                </a:solidFill>
              </a:rPr>
              <a:t>40</a:t>
            </a:r>
            <a:r>
              <a:rPr lang="ja-JP" altLang="en-US" sz="1400" dirty="0">
                <a:solidFill>
                  <a:schemeClr val="tx2"/>
                </a:solidFill>
              </a:rPr>
              <a:t>年間における日本域の気温上昇により、西日本の期間積算降水量が</a:t>
            </a:r>
            <a:r>
              <a:rPr lang="ja-JP" altLang="en-US" sz="1400" u="sng" dirty="0">
                <a:solidFill>
                  <a:schemeClr val="tx2"/>
                </a:solidFill>
              </a:rPr>
              <a:t>約</a:t>
            </a:r>
            <a:r>
              <a:rPr lang="en-US" altLang="ja-JP" sz="1400" u="sng" dirty="0">
                <a:solidFill>
                  <a:schemeClr val="tx2"/>
                </a:solidFill>
              </a:rPr>
              <a:t>6.7%</a:t>
            </a:r>
            <a:r>
              <a:rPr lang="ja-JP" altLang="en-US" sz="1400" u="sng" dirty="0">
                <a:solidFill>
                  <a:schemeClr val="tx2"/>
                </a:solidFill>
              </a:rPr>
              <a:t>底上げ</a:t>
            </a:r>
            <a:r>
              <a:rPr lang="ja-JP" altLang="en-US" sz="1400" dirty="0">
                <a:solidFill>
                  <a:schemeClr val="tx2"/>
                </a:solidFill>
              </a:rPr>
              <a:t>されていた。</a:t>
            </a:r>
          </a:p>
        </p:txBody>
      </p:sp>
      <p:sp>
        <p:nvSpPr>
          <p:cNvPr id="11" name="円形吹き出し 10"/>
          <p:cNvSpPr/>
          <p:nvPr/>
        </p:nvSpPr>
        <p:spPr>
          <a:xfrm>
            <a:off x="35752" y="4535851"/>
            <a:ext cx="524447" cy="278233"/>
          </a:xfrm>
          <a:prstGeom prst="wedgeEllipseCallout">
            <a:avLst>
              <a:gd name="adj1" fmla="val 35415"/>
              <a:gd name="adj2" fmla="val 66135"/>
            </a:avLst>
          </a:prstGeom>
          <a:solidFill>
            <a:schemeClr val="bg1"/>
          </a:solidFill>
          <a:ln w="19050" cap="rnd">
            <a:solidFill>
              <a:schemeClr val="accent2"/>
            </a:solid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0" y="4541683"/>
            <a:ext cx="621506" cy="261610"/>
          </a:xfrm>
          <a:prstGeom prst="rect">
            <a:avLst/>
          </a:prstGeom>
          <a:noFill/>
        </p:spPr>
        <p:txBody>
          <a:bodyPr wrap="square" rtlCol="0">
            <a:spAutoFit/>
          </a:bodyPr>
          <a:lstStyle/>
          <a:p>
            <a:r>
              <a:rPr kumimoji="1" lang="en-US" altLang="ja-JP" sz="1100" b="1" dirty="0">
                <a:solidFill>
                  <a:schemeClr val="accent2"/>
                </a:solidFill>
              </a:rPr>
              <a:t>New</a:t>
            </a:r>
            <a:r>
              <a:rPr kumimoji="1" lang="ja-JP" altLang="en-US" sz="1100" b="1" dirty="0">
                <a:solidFill>
                  <a:schemeClr val="accent2"/>
                </a:solidFill>
              </a:rPr>
              <a:t>！</a:t>
            </a:r>
          </a:p>
        </p:txBody>
      </p:sp>
      <p:sp>
        <p:nvSpPr>
          <p:cNvPr id="8" name="正方形/長方形 7">
            <a:extLst>
              <a:ext uri="{FF2B5EF4-FFF2-40B4-BE49-F238E27FC236}">
                <a16:creationId xmlns:a16="http://schemas.microsoft.com/office/drawing/2014/main" id="{2BBD96AD-B73E-19FE-D0A1-98496689261D}"/>
              </a:ext>
            </a:extLst>
          </p:cNvPr>
          <p:cNvSpPr/>
          <p:nvPr/>
        </p:nvSpPr>
        <p:spPr>
          <a:xfrm>
            <a:off x="2947007" y="4507937"/>
            <a:ext cx="4027812" cy="261610"/>
          </a:xfrm>
          <a:prstGeom prst="rect">
            <a:avLst/>
          </a:prstGeom>
          <a:solidFill>
            <a:schemeClr val="bg1"/>
          </a:solidFill>
        </p:spPr>
        <p:txBody>
          <a:bodyPr wrap="square">
            <a:spAutoFit/>
          </a:bodyPr>
          <a:lstStyle/>
          <a:p>
            <a:r>
              <a:rPr lang="ja-JP" altLang="en-US" sz="1100" dirty="0">
                <a:solidFill>
                  <a:schemeClr val="tx2"/>
                </a:solidFill>
              </a:rPr>
              <a:t>日降水量</a:t>
            </a:r>
            <a:r>
              <a:rPr lang="en-US" altLang="ja-JP" sz="1100" dirty="0">
                <a:solidFill>
                  <a:schemeClr val="tx2"/>
                </a:solidFill>
              </a:rPr>
              <a:t>100 mm</a:t>
            </a:r>
            <a:r>
              <a:rPr lang="ja-JP" altLang="en-US" sz="1100" dirty="0">
                <a:solidFill>
                  <a:schemeClr val="tx2"/>
                </a:solidFill>
              </a:rPr>
              <a:t>以上の年間日数の経年変化（</a:t>
            </a:r>
            <a:r>
              <a:rPr lang="en-US" altLang="ja-JP" sz="1100" dirty="0">
                <a:solidFill>
                  <a:schemeClr val="tx2"/>
                </a:solidFill>
              </a:rPr>
              <a:t>1901</a:t>
            </a:r>
            <a:r>
              <a:rPr lang="ja-JP" altLang="en-US" sz="1100" dirty="0">
                <a:solidFill>
                  <a:schemeClr val="tx2"/>
                </a:solidFill>
              </a:rPr>
              <a:t>～</a:t>
            </a:r>
            <a:r>
              <a:rPr lang="en-US" altLang="ja-JP" sz="1100" dirty="0">
                <a:solidFill>
                  <a:schemeClr val="tx2"/>
                </a:solidFill>
              </a:rPr>
              <a:t>2024</a:t>
            </a:r>
            <a:r>
              <a:rPr lang="ja-JP" altLang="en-US" sz="1100" dirty="0">
                <a:solidFill>
                  <a:schemeClr val="tx2"/>
                </a:solidFill>
              </a:rPr>
              <a:t>年）</a:t>
            </a:r>
          </a:p>
        </p:txBody>
      </p:sp>
    </p:spTree>
    <p:extLst>
      <p:ext uri="{BB962C8B-B14F-4D97-AF65-F5344CB8AC3E}">
        <p14:creationId xmlns:p14="http://schemas.microsoft.com/office/powerpoint/2010/main" val="401177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2872581" cy="492443"/>
          </a:xfrm>
        </p:spPr>
        <p:txBody>
          <a:bodyPr/>
          <a:lstStyle/>
          <a:p>
            <a:r>
              <a:rPr lang="ja-JP" altLang="en-US" dirty="0"/>
              <a:t>降水</a:t>
            </a:r>
            <a:r>
              <a:rPr lang="en-US" altLang="zh-TW" dirty="0"/>
              <a:t>【</a:t>
            </a:r>
            <a:r>
              <a:rPr lang="ja-JP" altLang="en-US" dirty="0"/>
              <a:t>将来予測</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1655999"/>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極端な大雨：</a:t>
            </a:r>
            <a:r>
              <a:rPr lang="ja-JP" altLang="en-US" sz="1600" dirty="0">
                <a:solidFill>
                  <a:schemeClr val="tx2"/>
                </a:solidFill>
              </a:rPr>
              <a:t>いずれのシナリオにおいても、</a:t>
            </a:r>
            <a:r>
              <a:rPr lang="ja-JP" altLang="en-US" sz="1600" u="sng" dirty="0">
                <a:solidFill>
                  <a:schemeClr val="tx2"/>
                </a:solidFill>
              </a:rPr>
              <a:t>全国平均では発生頻度が増加</a:t>
            </a:r>
            <a:r>
              <a:rPr lang="ja-JP" altLang="en-US" sz="1600" dirty="0">
                <a:solidFill>
                  <a:schemeClr val="tx2"/>
                </a:solidFill>
              </a:rPr>
              <a:t>すると予測。</a:t>
            </a:r>
          </a:p>
          <a:p>
            <a:pPr marL="432000">
              <a:buFont typeface="Wingdings" panose="05000000000000000000" pitchFamily="2" charset="2"/>
              <a:buChar char="Ø"/>
            </a:pPr>
            <a:r>
              <a:rPr lang="ja-JP" altLang="en-US" sz="1400" dirty="0">
                <a:solidFill>
                  <a:schemeClr val="tx2"/>
                </a:solidFill>
              </a:rPr>
              <a:t>年最大日降水量も増加すると予測。</a:t>
            </a:r>
            <a:endParaRPr lang="en-US" altLang="ja-JP" sz="1400" dirty="0">
              <a:solidFill>
                <a:schemeClr val="tx2"/>
              </a:solidFill>
            </a:endParaRPr>
          </a:p>
          <a:p>
            <a:pPr marL="203400" indent="0">
              <a:buNone/>
            </a:pPr>
            <a:endParaRPr lang="ja-JP" altLang="en-US" sz="1400" dirty="0">
              <a:solidFill>
                <a:schemeClr val="tx2"/>
              </a:solidFill>
            </a:endParaRPr>
          </a:p>
          <a:p>
            <a:pPr>
              <a:buFont typeface="Wingdings" panose="05000000000000000000" pitchFamily="2" charset="2"/>
              <a:buChar char="l"/>
            </a:pPr>
            <a:r>
              <a:rPr lang="ja-JP" altLang="en-US" sz="1600" b="1" dirty="0">
                <a:solidFill>
                  <a:schemeClr val="tx2"/>
                </a:solidFill>
              </a:rPr>
              <a:t>年降水量：</a:t>
            </a:r>
            <a:r>
              <a:rPr lang="ja-JP" altLang="en-US" sz="1600" u="sng" dirty="0">
                <a:solidFill>
                  <a:schemeClr val="tx2"/>
                </a:solidFill>
              </a:rPr>
              <a:t>確かな変化傾向は確認できない</a:t>
            </a:r>
            <a:r>
              <a:rPr lang="ja-JP" altLang="en-US" sz="1600" dirty="0">
                <a:solidFill>
                  <a:schemeClr val="tx2"/>
                </a:solidFill>
              </a:rPr>
              <a:t>。</a:t>
            </a:r>
          </a:p>
          <a:p>
            <a:pPr>
              <a:buFont typeface="Wingdings" panose="05000000000000000000" pitchFamily="2" charset="2"/>
              <a:buChar char="l"/>
            </a:pPr>
            <a:r>
              <a:rPr lang="ja-JP" altLang="en-US" sz="1600" dirty="0">
                <a:solidFill>
                  <a:schemeClr val="tx2"/>
                </a:solidFill>
              </a:rPr>
              <a:t>初夏（</a:t>
            </a:r>
            <a:r>
              <a:rPr lang="en-US" altLang="ja-JP" sz="1600" dirty="0">
                <a:solidFill>
                  <a:schemeClr val="tx2"/>
                </a:solidFill>
              </a:rPr>
              <a:t>6</a:t>
            </a:r>
            <a:r>
              <a:rPr lang="ja-JP" altLang="en-US" sz="1600" dirty="0">
                <a:solidFill>
                  <a:schemeClr val="tx2"/>
                </a:solidFill>
              </a:rPr>
              <a:t>月）の梅雨降水帯は強まると予測される。</a:t>
            </a:r>
          </a:p>
        </p:txBody>
      </p:sp>
      <p:sp>
        <p:nvSpPr>
          <p:cNvPr id="11"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6191308"/>
            <a:ext cx="9185325" cy="337037"/>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１ 「非常に激しい雨（滝のように降る）」と表現される。傘は全く役に立たず、水しぶきであたり一面が白っぽくなり、視界が悪くなるような雨の降り方。</a:t>
            </a:r>
            <a:endParaRPr lang="en-US" altLang="ja-JP" sz="800" dirty="0">
              <a:solidFill>
                <a:schemeClr val="tx2"/>
              </a:solidFill>
            </a:endParaRPr>
          </a:p>
          <a:p>
            <a:pPr marL="0" indent="0">
              <a:buNone/>
            </a:pPr>
            <a:r>
              <a:rPr lang="en-US" altLang="ja-JP" sz="800" dirty="0">
                <a:solidFill>
                  <a:schemeClr val="tx2"/>
                </a:solidFill>
              </a:rPr>
              <a:t>※</a:t>
            </a:r>
            <a:r>
              <a:rPr lang="ja-JP" altLang="en-US" sz="800" dirty="0">
                <a:solidFill>
                  <a:schemeClr val="tx2"/>
                </a:solidFill>
              </a:rPr>
              <a:t>２ ここでは日降水量で計算。</a:t>
            </a:r>
            <a:endParaRPr lang="en-US" altLang="ja-JP" sz="800" dirty="0">
              <a:solidFill>
                <a:schemeClr val="tx2"/>
              </a:solidFill>
            </a:endParaRPr>
          </a:p>
        </p:txBody>
      </p:sp>
      <p:graphicFrame>
        <p:nvGraphicFramePr>
          <p:cNvPr id="7" name="表 6"/>
          <p:cNvGraphicFramePr>
            <a:graphicFrameLocks noGrp="1"/>
          </p:cNvGraphicFramePr>
          <p:nvPr>
            <p:extLst>
              <p:ext uri="{D42A27DB-BD31-4B8C-83A1-F6EECF244321}">
                <p14:modId xmlns:p14="http://schemas.microsoft.com/office/powerpoint/2010/main" val="1621120235"/>
              </p:ext>
            </p:extLst>
          </p:nvPr>
        </p:nvGraphicFramePr>
        <p:xfrm>
          <a:off x="1076325" y="2741356"/>
          <a:ext cx="7776000" cy="2016000"/>
        </p:xfrm>
        <a:graphic>
          <a:graphicData uri="http://schemas.openxmlformats.org/drawingml/2006/table">
            <a:tbl>
              <a:tblPr firstRow="1" firstCol="1" bandRow="1">
                <a:tableStyleId>{5C22544A-7EE6-4342-B048-85BDC9FD1C3A}</a:tableStyleId>
              </a:tblPr>
              <a:tblGrid>
                <a:gridCol w="2880000">
                  <a:extLst>
                    <a:ext uri="{9D8B030D-6E8A-4147-A177-3AD203B41FA5}">
                      <a16:colId xmlns:a16="http://schemas.microsoft.com/office/drawing/2014/main" val="1952320011"/>
                    </a:ext>
                  </a:extLst>
                </a:gridCol>
                <a:gridCol w="2448000">
                  <a:extLst>
                    <a:ext uri="{9D8B030D-6E8A-4147-A177-3AD203B41FA5}">
                      <a16:colId xmlns:a16="http://schemas.microsoft.com/office/drawing/2014/main" val="3900551656"/>
                    </a:ext>
                  </a:extLst>
                </a:gridCol>
                <a:gridCol w="2448000">
                  <a:extLst>
                    <a:ext uri="{9D8B030D-6E8A-4147-A177-3AD203B41FA5}">
                      <a16:colId xmlns:a16="http://schemas.microsoft.com/office/drawing/2014/main" val="884457489"/>
                    </a:ext>
                  </a:extLst>
                </a:gridCol>
              </a:tblGrid>
              <a:tr h="576000">
                <a:tc>
                  <a:txBody>
                    <a:bodyPr/>
                    <a:lstStyle/>
                    <a:p>
                      <a:pPr algn="ctr">
                        <a:spcAft>
                          <a:spcPts val="0"/>
                        </a:spcAft>
                      </a:pPr>
                      <a:r>
                        <a:rPr lang="en-US" sz="1400" kern="100" baseline="0" dirty="0">
                          <a:solidFill>
                            <a:schemeClr val="tx1"/>
                          </a:solidFill>
                          <a:effectLst/>
                          <a:latin typeface="Segoe UI" panose="020B0502040204020203" pitchFamily="34" charset="0"/>
                          <a:ea typeface="Meiryo UI" panose="020B0604030504040204" pitchFamily="50" charset="-128"/>
                        </a:rPr>
                        <a:t> </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2</a:t>
                      </a:r>
                      <a:r>
                        <a:rPr lang="en-GB" altLang="ja-JP"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sz="700" b="0" kern="100" baseline="0" dirty="0">
                          <a:solidFill>
                            <a:schemeClr val="bg1"/>
                          </a:solidFill>
                          <a:effectLst/>
                          <a:latin typeface="Segoe UI" panose="020B0502040204020203" pitchFamily="34" charset="0"/>
                          <a:ea typeface="Meiryo UI" panose="020B0604030504040204" pitchFamily="50" charset="-128"/>
                        </a:rPr>
                        <a:t>パリ協定の</a:t>
                      </a:r>
                      <a:r>
                        <a:rPr lang="en-US" sz="700" b="0" kern="100" baseline="0" dirty="0">
                          <a:solidFill>
                            <a:schemeClr val="bg1"/>
                          </a:solidFill>
                          <a:effectLst/>
                          <a:latin typeface="Segoe UI" panose="020B0502040204020203" pitchFamily="34" charset="0"/>
                          <a:ea typeface="Meiryo UI" panose="020B0604030504040204" pitchFamily="50" charset="-128"/>
                        </a:rPr>
                        <a:t>2</a:t>
                      </a:r>
                      <a:r>
                        <a:rPr lang="en-US" sz="700" b="0" kern="100" baseline="0" dirty="0">
                          <a:solidFill>
                            <a:schemeClr val="bg1"/>
                          </a:solidFill>
                          <a:effectLst/>
                          <a:latin typeface="+mn-ea"/>
                          <a:ea typeface="+mn-ea"/>
                        </a:rPr>
                        <a:t>℃</a:t>
                      </a:r>
                      <a:r>
                        <a:rPr lang="ja-JP" sz="700" b="0" kern="100" baseline="0" dirty="0">
                          <a:solidFill>
                            <a:schemeClr val="bg1"/>
                          </a:solidFill>
                          <a:effectLst/>
                          <a:latin typeface="Segoe UI" panose="020B0502040204020203" pitchFamily="34" charset="0"/>
                          <a:ea typeface="Meiryo UI" panose="020B0604030504040204" pitchFamily="50" charset="-128"/>
                        </a:rPr>
                        <a:t>目標が達成された世界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7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9200"/>
                    </a:solid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4</a:t>
                      </a:r>
                      <a:r>
                        <a:rPr lang="en-US"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altLang="en-US" sz="700" b="0" kern="100" baseline="0" dirty="0">
                          <a:solidFill>
                            <a:schemeClr val="bg1"/>
                          </a:solidFill>
                          <a:effectLst/>
                          <a:latin typeface="Segoe UI" panose="020B0502040204020203" pitchFamily="34" charset="0"/>
                          <a:ea typeface="Meiryo UI" panose="020B0604030504040204" pitchFamily="50" charset="-128"/>
                        </a:rPr>
                        <a:t>追加的な緩和策</a:t>
                      </a:r>
                      <a:r>
                        <a:rPr lang="ja-JP" sz="700" b="0" kern="100" baseline="0" dirty="0">
                          <a:solidFill>
                            <a:schemeClr val="bg1"/>
                          </a:solidFill>
                          <a:effectLst/>
                          <a:latin typeface="Segoe UI" panose="020B0502040204020203" pitchFamily="34" charset="0"/>
                          <a:ea typeface="Meiryo UI" panose="020B0604030504040204" pitchFamily="50" charset="-128"/>
                        </a:rPr>
                        <a:t>を取らなかった世界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8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16699962"/>
                  </a:ext>
                </a:extLst>
              </a:tr>
              <a:tr h="360000">
                <a:tc>
                  <a:txBody>
                    <a:bodyPr/>
                    <a:lstStyle/>
                    <a:p>
                      <a:pPr marL="79375" indent="-79375" algn="just"/>
                      <a:r>
                        <a:rPr lang="en-US" altLang="ja-JP" sz="1100" kern="100" dirty="0">
                          <a:solidFill>
                            <a:schemeClr val="tx1"/>
                          </a:solidFill>
                          <a:effectLst/>
                          <a:latin typeface="+mn-ea"/>
                          <a:ea typeface="+mn-ea"/>
                        </a:rPr>
                        <a:t>1</a:t>
                      </a:r>
                      <a:r>
                        <a:rPr lang="ja-JP" altLang="en-US" sz="1100" kern="100" dirty="0">
                          <a:solidFill>
                            <a:schemeClr val="tx1"/>
                          </a:solidFill>
                          <a:effectLst/>
                          <a:latin typeface="+mn-ea"/>
                          <a:ea typeface="+mn-ea"/>
                        </a:rPr>
                        <a:t>時間降水量</a:t>
                      </a:r>
                      <a:r>
                        <a:rPr lang="en-US" altLang="ja-JP" sz="1100" kern="100" dirty="0">
                          <a:solidFill>
                            <a:schemeClr val="tx1"/>
                          </a:solidFill>
                          <a:effectLst/>
                          <a:latin typeface="+mn-ea"/>
                          <a:ea typeface="+mn-ea"/>
                        </a:rPr>
                        <a:t>50mm</a:t>
                      </a:r>
                      <a:r>
                        <a:rPr lang="ja-JP" altLang="en-US" sz="1100" kern="100" dirty="0">
                          <a:solidFill>
                            <a:schemeClr val="tx1"/>
                          </a:solidFill>
                          <a:effectLst/>
                          <a:latin typeface="+mn-ea"/>
                          <a:ea typeface="+mn-ea"/>
                        </a:rPr>
                        <a:t>以上</a:t>
                      </a:r>
                      <a:r>
                        <a:rPr lang="en-US" altLang="ja-JP" sz="1100" kern="100" baseline="30000" dirty="0">
                          <a:solidFill>
                            <a:schemeClr val="tx1"/>
                          </a:solidFill>
                          <a:effectLst/>
                          <a:latin typeface="+mn-ea"/>
                          <a:ea typeface="+mn-ea"/>
                        </a:rPr>
                        <a:t>※</a:t>
                      </a:r>
                      <a:r>
                        <a:rPr lang="ja-JP" altLang="en-US" sz="1100" kern="100" baseline="30000" dirty="0">
                          <a:solidFill>
                            <a:schemeClr val="tx1"/>
                          </a:solidFill>
                          <a:effectLst/>
                          <a:latin typeface="+mn-ea"/>
                          <a:ea typeface="+mn-ea"/>
                        </a:rPr>
                        <a:t>１</a:t>
                      </a:r>
                      <a:r>
                        <a:rPr lang="ja-JP" altLang="en-US" sz="1100" kern="100" dirty="0">
                          <a:solidFill>
                            <a:schemeClr val="tx1"/>
                          </a:solidFill>
                          <a:effectLst/>
                          <a:latin typeface="+mn-ea"/>
                          <a:ea typeface="+mn-ea"/>
                        </a:rPr>
                        <a:t>の年間発生回数</a:t>
                      </a:r>
                      <a:endParaRPr lang="ja-JP" sz="12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sz="1700" kern="100" dirty="0">
                          <a:effectLst/>
                          <a:latin typeface="+mn-ea"/>
                          <a:ea typeface="+mn-ea"/>
                          <a:cs typeface="Times New Roman" panose="02020603050405020304" pitchFamily="18" charset="0"/>
                        </a:rPr>
                        <a:t>約</a:t>
                      </a:r>
                      <a:r>
                        <a:rPr lang="en-US" sz="1700" kern="100" dirty="0">
                          <a:effectLst/>
                          <a:latin typeface="+mn-ea"/>
                          <a:ea typeface="+mn-ea"/>
                          <a:cs typeface="Times New Roman" panose="02020603050405020304" pitchFamily="18" charset="0"/>
                        </a:rPr>
                        <a:t>1.8</a:t>
                      </a:r>
                      <a:r>
                        <a:rPr lang="ja-JP" sz="1700" kern="100" dirty="0">
                          <a:effectLst/>
                          <a:latin typeface="+mn-ea"/>
                          <a:ea typeface="+mn-ea"/>
                          <a:cs typeface="Times New Roman" panose="02020603050405020304" pitchFamily="18" charset="0"/>
                        </a:rPr>
                        <a:t>倍</a:t>
                      </a:r>
                      <a:endParaRPr lang="ja-JP" sz="2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sz="1700" kern="100" dirty="0">
                          <a:effectLst/>
                          <a:latin typeface="+mn-ea"/>
                          <a:ea typeface="+mn-ea"/>
                          <a:cs typeface="Times New Roman" panose="02020603050405020304" pitchFamily="18" charset="0"/>
                        </a:rPr>
                        <a:t>約</a:t>
                      </a:r>
                      <a:r>
                        <a:rPr lang="en-US" sz="1700" kern="100" dirty="0">
                          <a:effectLst/>
                          <a:latin typeface="+mn-ea"/>
                          <a:ea typeface="+mn-ea"/>
                          <a:cs typeface="Times New Roman" panose="02020603050405020304" pitchFamily="18" charset="0"/>
                        </a:rPr>
                        <a:t>3.0</a:t>
                      </a:r>
                      <a:r>
                        <a:rPr lang="ja-JP" sz="1700" kern="100" dirty="0">
                          <a:effectLst/>
                          <a:latin typeface="+mn-ea"/>
                          <a:ea typeface="+mn-ea"/>
                          <a:cs typeface="Times New Roman" panose="02020603050405020304" pitchFamily="18" charset="0"/>
                        </a:rPr>
                        <a:t>倍</a:t>
                      </a:r>
                      <a:endParaRPr lang="ja-JP" sz="2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143639685"/>
                  </a:ext>
                </a:extLst>
              </a:tr>
              <a:tr h="360000">
                <a:tc>
                  <a:txBody>
                    <a:bodyPr/>
                    <a:lstStyle/>
                    <a:p>
                      <a:pPr marL="79375" indent="-79375" algn="just"/>
                      <a:r>
                        <a:rPr lang="ja-JP" altLang="en-US" sz="1100" kern="100" dirty="0">
                          <a:solidFill>
                            <a:schemeClr val="tx1"/>
                          </a:solidFill>
                          <a:effectLst/>
                          <a:latin typeface="+mn-ea"/>
                          <a:ea typeface="+mn-ea"/>
                        </a:rPr>
                        <a:t>日降水量</a:t>
                      </a:r>
                      <a:r>
                        <a:rPr lang="en-US" altLang="ja-JP" sz="1100" kern="100" dirty="0">
                          <a:solidFill>
                            <a:schemeClr val="tx1"/>
                          </a:solidFill>
                          <a:effectLst/>
                          <a:latin typeface="+mn-ea"/>
                          <a:ea typeface="+mn-ea"/>
                        </a:rPr>
                        <a:t>100 mm</a:t>
                      </a:r>
                      <a:r>
                        <a:rPr lang="ja-JP" altLang="en-US" sz="1100" kern="100" dirty="0">
                          <a:solidFill>
                            <a:schemeClr val="tx1"/>
                          </a:solidFill>
                          <a:effectLst/>
                          <a:latin typeface="+mn-ea"/>
                          <a:ea typeface="+mn-ea"/>
                        </a:rPr>
                        <a:t>以上の年間日数</a:t>
                      </a:r>
                      <a:endParaRPr lang="ja-JP" sz="11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sz="1700" kern="100" dirty="0">
                          <a:effectLst/>
                          <a:latin typeface="+mn-ea"/>
                          <a:ea typeface="+mn-ea"/>
                          <a:cs typeface="Times New Roman" panose="02020603050405020304" pitchFamily="18" charset="0"/>
                        </a:rPr>
                        <a:t>約</a:t>
                      </a:r>
                      <a:r>
                        <a:rPr lang="en-US" sz="1700" kern="100" dirty="0">
                          <a:effectLst/>
                          <a:latin typeface="+mn-ea"/>
                          <a:ea typeface="+mn-ea"/>
                          <a:cs typeface="Times New Roman" panose="02020603050405020304" pitchFamily="18" charset="0"/>
                        </a:rPr>
                        <a:t>1.2</a:t>
                      </a:r>
                      <a:r>
                        <a:rPr lang="ja-JP" sz="1700" kern="100" dirty="0">
                          <a:effectLst/>
                          <a:latin typeface="+mn-ea"/>
                          <a:ea typeface="+mn-ea"/>
                          <a:cs typeface="Times New Roman" panose="02020603050405020304" pitchFamily="18" charset="0"/>
                        </a:rPr>
                        <a:t>倍</a:t>
                      </a:r>
                      <a:endParaRPr lang="ja-JP" sz="2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sz="1700" kern="100" dirty="0">
                          <a:effectLst/>
                          <a:latin typeface="+mn-ea"/>
                          <a:ea typeface="+mn-ea"/>
                          <a:cs typeface="Times New Roman" panose="02020603050405020304" pitchFamily="18" charset="0"/>
                        </a:rPr>
                        <a:t>約</a:t>
                      </a:r>
                      <a:r>
                        <a:rPr lang="en-US" sz="1700" kern="100" dirty="0">
                          <a:effectLst/>
                          <a:latin typeface="+mn-ea"/>
                          <a:ea typeface="+mn-ea"/>
                          <a:cs typeface="Times New Roman" panose="02020603050405020304" pitchFamily="18" charset="0"/>
                        </a:rPr>
                        <a:t>1.4</a:t>
                      </a:r>
                      <a:r>
                        <a:rPr lang="ja-JP" sz="1700" kern="100" dirty="0">
                          <a:effectLst/>
                          <a:latin typeface="+mn-ea"/>
                          <a:ea typeface="+mn-ea"/>
                          <a:cs typeface="Times New Roman" panose="02020603050405020304" pitchFamily="18" charset="0"/>
                        </a:rPr>
                        <a:t>倍</a:t>
                      </a:r>
                      <a:endParaRPr lang="ja-JP" sz="2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1319618608"/>
                  </a:ext>
                </a:extLst>
              </a:tr>
              <a:tr h="360000">
                <a:tc>
                  <a:txBody>
                    <a:bodyPr/>
                    <a:lstStyle/>
                    <a:p>
                      <a:pPr marL="79375" indent="-79375" algn="just"/>
                      <a:r>
                        <a:rPr lang="ja-JP" altLang="en-US" sz="1100" kern="100" dirty="0">
                          <a:solidFill>
                            <a:schemeClr val="tx1"/>
                          </a:solidFill>
                          <a:effectLst/>
                          <a:latin typeface="+mn-ea"/>
                          <a:ea typeface="+mn-ea"/>
                        </a:rPr>
                        <a:t>年最大日降水量の変化</a:t>
                      </a:r>
                      <a:endParaRPr lang="ja-JP" sz="11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altLang="ja-JP" sz="1700" kern="100" dirty="0">
                          <a:effectLst/>
                          <a:latin typeface="+mn-ea"/>
                          <a:ea typeface="+mn-ea"/>
                          <a:cs typeface="Times New Roman" panose="02020603050405020304" pitchFamily="18" charset="0"/>
                        </a:rPr>
                        <a:t>約</a:t>
                      </a:r>
                      <a:r>
                        <a:rPr lang="ja-JP" altLang="en-US" sz="1700" kern="100" dirty="0">
                          <a:effectLst/>
                          <a:latin typeface="+mn-ea"/>
                          <a:ea typeface="+mn-ea"/>
                          <a:cs typeface="Times New Roman" panose="02020603050405020304" pitchFamily="18" charset="0"/>
                        </a:rPr>
                        <a:t>＋</a:t>
                      </a:r>
                      <a:r>
                        <a:rPr lang="en-US" sz="1700" kern="100" dirty="0">
                          <a:effectLst/>
                          <a:latin typeface="+mn-ea"/>
                          <a:ea typeface="+mn-ea"/>
                          <a:cs typeface="Times New Roman" panose="02020603050405020304" pitchFamily="18" charset="0"/>
                        </a:rPr>
                        <a:t>12%</a:t>
                      </a:r>
                      <a:r>
                        <a:rPr lang="ja-JP" sz="1400" kern="100" dirty="0">
                          <a:effectLst/>
                          <a:latin typeface="+mn-ea"/>
                          <a:ea typeface="+mn-ea"/>
                          <a:cs typeface="Times New Roman" panose="02020603050405020304" pitchFamily="18" charset="0"/>
                        </a:rPr>
                        <a:t>（約</a:t>
                      </a:r>
                      <a:r>
                        <a:rPr lang="ja-JP" altLang="en-US" sz="1400" kern="100" dirty="0">
                          <a:effectLst/>
                          <a:latin typeface="+mn-ea"/>
                          <a:ea typeface="+mn-ea"/>
                          <a:cs typeface="Times New Roman" panose="02020603050405020304" pitchFamily="18" charset="0"/>
                        </a:rPr>
                        <a:t>＋</a:t>
                      </a:r>
                      <a:r>
                        <a:rPr lang="en-US" sz="1400" kern="100" dirty="0">
                          <a:effectLst/>
                          <a:latin typeface="+mn-ea"/>
                          <a:ea typeface="+mn-ea"/>
                          <a:cs typeface="Times New Roman" panose="02020603050405020304" pitchFamily="18" charset="0"/>
                        </a:rPr>
                        <a:t>13 mm</a:t>
                      </a:r>
                      <a:r>
                        <a:rPr lang="ja-JP" sz="1400" kern="100" dirty="0">
                          <a:effectLst/>
                          <a:latin typeface="+mn-ea"/>
                          <a:ea typeface="+mn-ea"/>
                          <a:cs typeface="Times New Roman" panose="02020603050405020304" pitchFamily="18" charset="0"/>
                        </a:rPr>
                        <a:t>）</a:t>
                      </a:r>
                      <a:endParaRPr lang="ja-JP" sz="2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altLang="ja-JP" sz="1700" kern="100" dirty="0">
                          <a:effectLst/>
                          <a:latin typeface="+mn-ea"/>
                          <a:ea typeface="+mn-ea"/>
                          <a:cs typeface="Times New Roman" panose="02020603050405020304" pitchFamily="18" charset="0"/>
                        </a:rPr>
                        <a:t>約</a:t>
                      </a:r>
                      <a:r>
                        <a:rPr lang="ja-JP" altLang="en-US" sz="1700" kern="100" dirty="0">
                          <a:effectLst/>
                          <a:latin typeface="+mn-ea"/>
                          <a:ea typeface="+mn-ea"/>
                          <a:cs typeface="Times New Roman" panose="02020603050405020304" pitchFamily="18" charset="0"/>
                        </a:rPr>
                        <a:t>＋</a:t>
                      </a:r>
                      <a:r>
                        <a:rPr lang="en-US" sz="1700" kern="100" dirty="0">
                          <a:effectLst/>
                          <a:latin typeface="+mn-ea"/>
                          <a:ea typeface="+mn-ea"/>
                          <a:cs typeface="Times New Roman" panose="02020603050405020304" pitchFamily="18" charset="0"/>
                        </a:rPr>
                        <a:t>27%</a:t>
                      </a:r>
                      <a:r>
                        <a:rPr lang="ja-JP" sz="1400" kern="100" dirty="0">
                          <a:effectLst/>
                          <a:latin typeface="+mn-ea"/>
                          <a:ea typeface="+mn-ea"/>
                          <a:cs typeface="Times New Roman" panose="02020603050405020304" pitchFamily="18" charset="0"/>
                        </a:rPr>
                        <a:t>（約</a:t>
                      </a:r>
                      <a:r>
                        <a:rPr lang="ja-JP" altLang="en-US" sz="1400" kern="100" dirty="0">
                          <a:effectLst/>
                          <a:latin typeface="+mn-ea"/>
                          <a:ea typeface="+mn-ea"/>
                          <a:cs typeface="Times New Roman" panose="02020603050405020304" pitchFamily="18" charset="0"/>
                        </a:rPr>
                        <a:t>＋</a:t>
                      </a:r>
                      <a:r>
                        <a:rPr lang="en-US" sz="1400" kern="100" dirty="0">
                          <a:effectLst/>
                          <a:latin typeface="+mn-ea"/>
                          <a:ea typeface="+mn-ea"/>
                          <a:cs typeface="Times New Roman" panose="02020603050405020304" pitchFamily="18" charset="0"/>
                        </a:rPr>
                        <a:t>28 mm</a:t>
                      </a:r>
                      <a:r>
                        <a:rPr lang="ja-JP" sz="1400" kern="100" dirty="0">
                          <a:effectLst/>
                          <a:latin typeface="+mn-ea"/>
                          <a:ea typeface="+mn-ea"/>
                          <a:cs typeface="Times New Roman" panose="02020603050405020304" pitchFamily="18" charset="0"/>
                        </a:rPr>
                        <a:t>）</a:t>
                      </a:r>
                      <a:endParaRPr lang="ja-JP" sz="2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228656358"/>
                  </a:ext>
                </a:extLst>
              </a:tr>
              <a:tr h="360000">
                <a:tc>
                  <a:txBody>
                    <a:bodyPr/>
                    <a:lstStyle/>
                    <a:p>
                      <a:pPr marL="79375" indent="-79375" algn="just"/>
                      <a:r>
                        <a:rPr lang="ja-JP" altLang="en-US" sz="1100" kern="100" dirty="0">
                          <a:solidFill>
                            <a:schemeClr val="tx1"/>
                          </a:solidFill>
                          <a:effectLst/>
                          <a:latin typeface="+mn-ea"/>
                          <a:ea typeface="+mn-ea"/>
                        </a:rPr>
                        <a:t>日降水量が</a:t>
                      </a:r>
                      <a:r>
                        <a:rPr lang="en-US" altLang="ja-JP" sz="1100" kern="100" dirty="0">
                          <a:solidFill>
                            <a:schemeClr val="tx1"/>
                          </a:solidFill>
                          <a:effectLst/>
                          <a:latin typeface="+mn-ea"/>
                          <a:ea typeface="+mn-ea"/>
                        </a:rPr>
                        <a:t>1.0 mm</a:t>
                      </a:r>
                      <a:r>
                        <a:rPr lang="ja-JP" altLang="en-US" sz="1100" kern="100" dirty="0">
                          <a:solidFill>
                            <a:schemeClr val="tx1"/>
                          </a:solidFill>
                          <a:effectLst/>
                          <a:latin typeface="+mn-ea"/>
                          <a:ea typeface="+mn-ea"/>
                        </a:rPr>
                        <a:t>未満の日の年間日数</a:t>
                      </a:r>
                      <a:endParaRPr lang="ja-JP" sz="11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sz="1300" kern="100" dirty="0">
                          <a:effectLst/>
                          <a:latin typeface="+mn-ea"/>
                          <a:ea typeface="+mn-ea"/>
                          <a:cs typeface="Times New Roman" panose="02020603050405020304" pitchFamily="18" charset="0"/>
                        </a:rPr>
                        <a:t>（</a:t>
                      </a:r>
                      <a:r>
                        <a:rPr lang="ja-JP" altLang="en-US" sz="1300" kern="100" dirty="0">
                          <a:effectLst/>
                          <a:latin typeface="+mn-ea"/>
                          <a:ea typeface="+mn-ea"/>
                          <a:cs typeface="Times New Roman" panose="02020603050405020304" pitchFamily="18" charset="0"/>
                        </a:rPr>
                        <a:t>明確な変化傾向なし。</a:t>
                      </a:r>
                      <a:r>
                        <a:rPr lang="ja-JP" sz="1300" kern="100" dirty="0">
                          <a:effectLst/>
                          <a:latin typeface="+mn-ea"/>
                          <a:ea typeface="+mn-ea"/>
                          <a:cs typeface="Times New Roman" panose="02020603050405020304" pitchFamily="18" charset="0"/>
                        </a:rPr>
                        <a:t>）</a:t>
                      </a:r>
                      <a:endParaRPr lang="ja-JP" sz="15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altLang="ja-JP" sz="1700" kern="100" dirty="0">
                          <a:effectLst/>
                          <a:latin typeface="+mn-ea"/>
                          <a:ea typeface="+mn-ea"/>
                          <a:cs typeface="Times New Roman" panose="02020603050405020304" pitchFamily="18" charset="0"/>
                        </a:rPr>
                        <a:t>約</a:t>
                      </a:r>
                      <a:r>
                        <a:rPr lang="ja-JP" altLang="en-US" sz="1700" kern="100" dirty="0">
                          <a:effectLst/>
                          <a:latin typeface="+mn-ea"/>
                          <a:ea typeface="+mn-ea"/>
                          <a:cs typeface="Times New Roman" panose="02020603050405020304" pitchFamily="18" charset="0"/>
                        </a:rPr>
                        <a:t>＋</a:t>
                      </a:r>
                      <a:r>
                        <a:rPr lang="en-US" sz="1700" kern="100" dirty="0">
                          <a:effectLst/>
                          <a:latin typeface="+mn-ea"/>
                          <a:ea typeface="+mn-ea"/>
                          <a:cs typeface="Times New Roman" panose="02020603050405020304" pitchFamily="18" charset="0"/>
                        </a:rPr>
                        <a:t>9.1</a:t>
                      </a:r>
                      <a:r>
                        <a:rPr lang="ja-JP" sz="1700" kern="100" dirty="0">
                          <a:effectLst/>
                          <a:latin typeface="+mn-ea"/>
                          <a:ea typeface="+mn-ea"/>
                          <a:cs typeface="Times New Roman" panose="02020603050405020304" pitchFamily="18" charset="0"/>
                        </a:rPr>
                        <a:t>日</a:t>
                      </a: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1757503857"/>
                  </a:ext>
                </a:extLst>
              </a:tr>
            </a:tbl>
          </a:graphicData>
        </a:graphic>
      </p:graphicFrame>
      <p:sp>
        <p:nvSpPr>
          <p:cNvPr id="8" name="角丸四角形吹き出し 9">
            <a:extLst>
              <a:ext uri="{FF2B5EF4-FFF2-40B4-BE49-F238E27FC236}">
                <a16:creationId xmlns:a16="http://schemas.microsoft.com/office/drawing/2014/main" id="{97D386C3-C164-58D7-3635-A88AB235F064}"/>
              </a:ext>
            </a:extLst>
          </p:cNvPr>
          <p:cNvSpPr/>
          <p:nvPr/>
        </p:nvSpPr>
        <p:spPr>
          <a:xfrm>
            <a:off x="3723959" y="1110970"/>
            <a:ext cx="2130086" cy="564816"/>
          </a:xfrm>
          <a:prstGeom prst="wedgeRoundRectCallout">
            <a:avLst>
              <a:gd name="adj1" fmla="val -60774"/>
              <a:gd name="adj2" fmla="val -28131"/>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極端な大雨が発生する頻度も、発生したときの降水量も増加するということです。</a:t>
            </a:r>
          </a:p>
        </p:txBody>
      </p:sp>
      <p:sp>
        <p:nvSpPr>
          <p:cNvPr id="9" name="コンテンツ プレースホルダー 2">
            <a:extLst>
              <a:ext uri="{FF2B5EF4-FFF2-40B4-BE49-F238E27FC236}">
                <a16:creationId xmlns:a16="http://schemas.microsoft.com/office/drawing/2014/main" id="{2FF0DCAF-FF14-35AA-A999-1683D892289D}"/>
              </a:ext>
            </a:extLst>
          </p:cNvPr>
          <p:cNvSpPr txBox="1">
            <a:spLocks/>
          </p:cNvSpPr>
          <p:nvPr/>
        </p:nvSpPr>
        <p:spPr>
          <a:xfrm>
            <a:off x="272999" y="5090609"/>
            <a:ext cx="3203626" cy="289331"/>
          </a:xfrm>
          <a:prstGeom prst="rect">
            <a:avLst/>
          </a:prstGeom>
          <a:solidFill>
            <a:schemeClr val="accent3">
              <a:lumMod val="60000"/>
              <a:lumOff val="40000"/>
            </a:schemeClr>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b="1" dirty="0">
                <a:solidFill>
                  <a:schemeClr val="tx2"/>
                </a:solidFill>
              </a:rPr>
              <a:t>100</a:t>
            </a:r>
            <a:r>
              <a:rPr lang="ja-JP" altLang="en-US" sz="1600" b="1" dirty="0">
                <a:solidFill>
                  <a:schemeClr val="tx2"/>
                </a:solidFill>
              </a:rPr>
              <a:t>年に一回の大雨</a:t>
            </a:r>
            <a:r>
              <a:rPr lang="en-US" altLang="ja-JP" sz="1600" b="1" baseline="30000" dirty="0">
                <a:solidFill>
                  <a:schemeClr val="tx2"/>
                </a:solidFill>
              </a:rPr>
              <a:t>※</a:t>
            </a:r>
            <a:r>
              <a:rPr lang="ja-JP" altLang="en-US" sz="1600" b="1" baseline="30000" dirty="0">
                <a:solidFill>
                  <a:schemeClr val="tx2"/>
                </a:solidFill>
              </a:rPr>
              <a:t>２</a:t>
            </a:r>
            <a:r>
              <a:rPr lang="ja-JP" altLang="en-US" sz="1600" b="1" dirty="0">
                <a:solidFill>
                  <a:schemeClr val="tx2"/>
                </a:solidFill>
              </a:rPr>
              <a:t>の将来変化</a:t>
            </a:r>
          </a:p>
          <a:p>
            <a:pPr marL="0" indent="0" algn="ctr">
              <a:buNone/>
            </a:pPr>
            <a:endParaRPr lang="ja-JP" altLang="en-US" sz="1600" u="sng" dirty="0">
              <a:solidFill>
                <a:schemeClr val="tx2"/>
              </a:solidFill>
            </a:endParaRPr>
          </a:p>
        </p:txBody>
      </p:sp>
      <p:sp>
        <p:nvSpPr>
          <p:cNvPr id="10" name="コンテンツ プレースホルダー 2">
            <a:extLst>
              <a:ext uri="{FF2B5EF4-FFF2-40B4-BE49-F238E27FC236}">
                <a16:creationId xmlns:a16="http://schemas.microsoft.com/office/drawing/2014/main" id="{27AF098C-C24B-B1C6-8F72-170A0F4307EC}"/>
              </a:ext>
            </a:extLst>
          </p:cNvPr>
          <p:cNvSpPr txBox="1">
            <a:spLocks/>
          </p:cNvSpPr>
          <p:nvPr/>
        </p:nvSpPr>
        <p:spPr>
          <a:xfrm>
            <a:off x="272999" y="5408573"/>
            <a:ext cx="9375826" cy="1091139"/>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400" dirty="0">
                <a:solidFill>
                  <a:schemeClr val="tx2"/>
                </a:solidFill>
              </a:rPr>
              <a:t>工業化以前の気候での「</a:t>
            </a:r>
            <a:r>
              <a:rPr lang="en-US" altLang="ja-JP" sz="1400" dirty="0">
                <a:solidFill>
                  <a:schemeClr val="tx2"/>
                </a:solidFill>
              </a:rPr>
              <a:t>100</a:t>
            </a:r>
            <a:r>
              <a:rPr lang="ja-JP" altLang="en-US" sz="1400" dirty="0">
                <a:solidFill>
                  <a:schemeClr val="tx2"/>
                </a:solidFill>
              </a:rPr>
              <a:t>年に一回の大雨（日降水量）」は、</a:t>
            </a:r>
            <a:r>
              <a:rPr lang="en-US" altLang="ja-JP" sz="1400" u="sng" dirty="0">
                <a:solidFill>
                  <a:schemeClr val="tx2"/>
                </a:solidFill>
              </a:rPr>
              <a:t>4</a:t>
            </a:r>
            <a:r>
              <a:rPr lang="en-US" altLang="ja-JP" sz="1400" u="sng" dirty="0">
                <a:solidFill>
                  <a:schemeClr val="tx2"/>
                </a:solidFill>
                <a:latin typeface="+mn-ea"/>
              </a:rPr>
              <a:t>℃</a:t>
            </a:r>
            <a:r>
              <a:rPr lang="ja-JP" altLang="en-US" sz="1400" u="sng" dirty="0">
                <a:solidFill>
                  <a:schemeClr val="tx2"/>
                </a:solidFill>
              </a:rPr>
              <a:t>上昇時の気候では</a:t>
            </a:r>
            <a:r>
              <a:rPr lang="en-US" altLang="ja-JP" sz="1400" u="sng" dirty="0">
                <a:solidFill>
                  <a:schemeClr val="tx2"/>
                </a:solidFill>
              </a:rPr>
              <a:t>100</a:t>
            </a:r>
            <a:r>
              <a:rPr lang="ja-JP" altLang="en-US" sz="1400" u="sng" dirty="0">
                <a:solidFill>
                  <a:schemeClr val="tx2"/>
                </a:solidFill>
              </a:rPr>
              <a:t>年に約</a:t>
            </a:r>
            <a:r>
              <a:rPr lang="en-US" altLang="ja-JP" sz="1400" u="sng" dirty="0">
                <a:solidFill>
                  <a:schemeClr val="tx2"/>
                </a:solidFill>
              </a:rPr>
              <a:t>5.3</a:t>
            </a:r>
            <a:r>
              <a:rPr lang="ja-JP" altLang="en-US" sz="1400" u="sng" dirty="0">
                <a:solidFill>
                  <a:schemeClr val="tx2"/>
                </a:solidFill>
              </a:rPr>
              <a:t>回発生</a:t>
            </a:r>
            <a:r>
              <a:rPr lang="ja-JP" altLang="en-US" sz="1400" dirty="0">
                <a:solidFill>
                  <a:schemeClr val="tx2"/>
                </a:solidFill>
              </a:rPr>
              <a:t>すると予測。</a:t>
            </a:r>
          </a:p>
          <a:p>
            <a:pPr>
              <a:buFont typeface="Wingdings" panose="05000000000000000000" pitchFamily="2" charset="2"/>
              <a:buChar char="l"/>
            </a:pPr>
            <a:r>
              <a:rPr lang="ja-JP" altLang="en-US" sz="1400" dirty="0">
                <a:solidFill>
                  <a:schemeClr val="tx2"/>
                </a:solidFill>
              </a:rPr>
              <a:t>一方で、 </a:t>
            </a:r>
            <a:r>
              <a:rPr lang="en-US" altLang="ja-JP" sz="1400" dirty="0">
                <a:solidFill>
                  <a:schemeClr val="tx2"/>
                </a:solidFill>
              </a:rPr>
              <a:t>4</a:t>
            </a:r>
            <a:r>
              <a:rPr lang="en-US" altLang="ja-JP" sz="1400" dirty="0">
                <a:solidFill>
                  <a:schemeClr val="tx2"/>
                </a:solidFill>
                <a:latin typeface="+mn-ea"/>
              </a:rPr>
              <a:t>℃</a:t>
            </a:r>
            <a:r>
              <a:rPr lang="ja-JP" altLang="en-US" sz="1400" dirty="0">
                <a:solidFill>
                  <a:schemeClr val="tx2"/>
                </a:solidFill>
              </a:rPr>
              <a:t>上昇時の気候での「</a:t>
            </a:r>
            <a:r>
              <a:rPr lang="en-US" altLang="ja-JP" sz="1400" dirty="0">
                <a:solidFill>
                  <a:schemeClr val="tx2"/>
                </a:solidFill>
              </a:rPr>
              <a:t>100</a:t>
            </a:r>
            <a:r>
              <a:rPr lang="ja-JP" altLang="en-US" sz="1400" dirty="0">
                <a:solidFill>
                  <a:schemeClr val="tx2"/>
                </a:solidFill>
              </a:rPr>
              <a:t>年に一回の大雨」の</a:t>
            </a:r>
            <a:r>
              <a:rPr lang="ja-JP" altLang="en-US" sz="1400" u="sng" dirty="0">
                <a:solidFill>
                  <a:schemeClr val="tx2"/>
                </a:solidFill>
              </a:rPr>
              <a:t>日降水量</a:t>
            </a:r>
            <a:r>
              <a:rPr lang="ja-JP" altLang="en-US" sz="1400" dirty="0">
                <a:solidFill>
                  <a:schemeClr val="tx2"/>
                </a:solidFill>
              </a:rPr>
              <a:t>は、工業化以前の気候での「</a:t>
            </a:r>
            <a:r>
              <a:rPr lang="en-US" altLang="ja-JP" sz="1400" dirty="0">
                <a:solidFill>
                  <a:schemeClr val="tx2"/>
                </a:solidFill>
              </a:rPr>
              <a:t>100</a:t>
            </a:r>
            <a:r>
              <a:rPr lang="ja-JP" altLang="en-US" sz="1400" dirty="0">
                <a:solidFill>
                  <a:schemeClr val="tx2"/>
                </a:solidFill>
              </a:rPr>
              <a:t>年に一回の大雨」の日降水量と比べて</a:t>
            </a:r>
            <a:r>
              <a:rPr lang="ja-JP" altLang="en-US" sz="1400" u="sng" dirty="0">
                <a:solidFill>
                  <a:schemeClr val="tx2"/>
                </a:solidFill>
              </a:rPr>
              <a:t>約</a:t>
            </a:r>
            <a:r>
              <a:rPr lang="en-US" altLang="ja-JP" sz="1400" u="sng" dirty="0">
                <a:solidFill>
                  <a:schemeClr val="tx2"/>
                </a:solidFill>
              </a:rPr>
              <a:t>32%</a:t>
            </a:r>
            <a:r>
              <a:rPr lang="ja-JP" altLang="en-US" sz="1400" u="sng" dirty="0">
                <a:solidFill>
                  <a:schemeClr val="tx2"/>
                </a:solidFill>
              </a:rPr>
              <a:t>増加</a:t>
            </a:r>
            <a:r>
              <a:rPr lang="ja-JP" altLang="en-US" sz="1400" dirty="0">
                <a:solidFill>
                  <a:schemeClr val="tx2"/>
                </a:solidFill>
              </a:rPr>
              <a:t>すると予測。</a:t>
            </a:r>
          </a:p>
        </p:txBody>
      </p:sp>
      <p:sp>
        <p:nvSpPr>
          <p:cNvPr id="12" name="円形吹き出し 11"/>
          <p:cNvSpPr/>
          <p:nvPr/>
        </p:nvSpPr>
        <p:spPr>
          <a:xfrm>
            <a:off x="35752" y="4823167"/>
            <a:ext cx="524447" cy="278233"/>
          </a:xfrm>
          <a:prstGeom prst="wedgeEllipseCallout">
            <a:avLst>
              <a:gd name="adj1" fmla="val 35415"/>
              <a:gd name="adj2" fmla="val 66135"/>
            </a:avLst>
          </a:prstGeom>
          <a:solidFill>
            <a:schemeClr val="bg1"/>
          </a:solidFill>
          <a:ln w="19050" cap="rnd">
            <a:solidFill>
              <a:schemeClr val="accent2"/>
            </a:solid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0" y="4828999"/>
            <a:ext cx="621506" cy="261610"/>
          </a:xfrm>
          <a:prstGeom prst="rect">
            <a:avLst/>
          </a:prstGeom>
          <a:noFill/>
        </p:spPr>
        <p:txBody>
          <a:bodyPr wrap="square" rtlCol="0">
            <a:spAutoFit/>
          </a:bodyPr>
          <a:lstStyle/>
          <a:p>
            <a:r>
              <a:rPr kumimoji="1" lang="en-US" altLang="ja-JP" sz="1100" b="1" dirty="0">
                <a:solidFill>
                  <a:schemeClr val="accent2"/>
                </a:solidFill>
              </a:rPr>
              <a:t>New</a:t>
            </a:r>
            <a:r>
              <a:rPr kumimoji="1" lang="ja-JP" altLang="en-US" sz="1100" b="1" dirty="0">
                <a:solidFill>
                  <a:schemeClr val="accent2"/>
                </a:solidFill>
              </a:rPr>
              <a:t>！</a:t>
            </a:r>
          </a:p>
        </p:txBody>
      </p:sp>
      <p:sp>
        <p:nvSpPr>
          <p:cNvPr id="2" name="コンテンツ プレースホルダー 2">
            <a:extLst>
              <a:ext uri="{FF2B5EF4-FFF2-40B4-BE49-F238E27FC236}">
                <a16:creationId xmlns:a16="http://schemas.microsoft.com/office/drawing/2014/main" id="{46AA74AE-1F37-140C-DAC7-38C884488728}"/>
              </a:ext>
            </a:extLst>
          </p:cNvPr>
          <p:cNvSpPr txBox="1">
            <a:spLocks/>
          </p:cNvSpPr>
          <p:nvPr/>
        </p:nvSpPr>
        <p:spPr>
          <a:xfrm>
            <a:off x="0" y="6522177"/>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spTree>
    <p:extLst>
      <p:ext uri="{BB962C8B-B14F-4D97-AF65-F5344CB8AC3E}">
        <p14:creationId xmlns:p14="http://schemas.microsoft.com/office/powerpoint/2010/main" val="261430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rcRect/>
          <a:stretch/>
        </p:blipFill>
        <p:spPr>
          <a:xfrm>
            <a:off x="2743053" y="2104893"/>
            <a:ext cx="4435720" cy="2451733"/>
          </a:xfrm>
          <a:prstGeom prst="rect">
            <a:avLst/>
          </a:prstGeom>
        </p:spPr>
      </p:pic>
      <p:sp>
        <p:nvSpPr>
          <p:cNvPr id="4" name="タイトル 3"/>
          <p:cNvSpPr>
            <a:spLocks noGrp="1"/>
          </p:cNvSpPr>
          <p:nvPr>
            <p:ph type="title"/>
          </p:nvPr>
        </p:nvSpPr>
        <p:spPr>
          <a:xfrm>
            <a:off x="273000" y="161586"/>
            <a:ext cx="2462213" cy="492443"/>
          </a:xfrm>
        </p:spPr>
        <p:txBody>
          <a:bodyPr/>
          <a:lstStyle/>
          <a:p>
            <a:r>
              <a:rPr lang="ja-JP" altLang="en-US" dirty="0"/>
              <a:t>雪</a:t>
            </a:r>
            <a:r>
              <a:rPr lang="en-US" altLang="zh-TW" dirty="0"/>
              <a:t>【</a:t>
            </a:r>
            <a:r>
              <a:rPr lang="zh-TW" altLang="en-US" dirty="0"/>
              <a:t>観測結果</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5"/>
            <a:ext cx="9375826" cy="1211194"/>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年最深積雪：</a:t>
            </a:r>
            <a:r>
              <a:rPr lang="en-US" altLang="ja-JP" sz="1600" dirty="0">
                <a:solidFill>
                  <a:schemeClr val="tx2"/>
                </a:solidFill>
              </a:rPr>
              <a:t>1962</a:t>
            </a:r>
            <a:r>
              <a:rPr lang="ja-JP" altLang="en-US" sz="1600" dirty="0">
                <a:solidFill>
                  <a:schemeClr val="tx2"/>
                </a:solidFill>
              </a:rPr>
              <a:t>年以降、</a:t>
            </a:r>
            <a:r>
              <a:rPr lang="ja-JP" altLang="en-US" sz="1600" u="sng" dirty="0">
                <a:solidFill>
                  <a:schemeClr val="tx2"/>
                </a:solidFill>
              </a:rPr>
              <a:t>日本海側</a:t>
            </a:r>
            <a:r>
              <a:rPr lang="ja-JP" altLang="en-US" sz="1600" dirty="0">
                <a:solidFill>
                  <a:schemeClr val="tx2"/>
                </a:solidFill>
              </a:rPr>
              <a:t>の各地域</a:t>
            </a:r>
            <a:r>
              <a:rPr lang="en-US" altLang="ja-JP" sz="1600" baseline="30000" dirty="0">
                <a:solidFill>
                  <a:schemeClr val="tx2"/>
                </a:solidFill>
              </a:rPr>
              <a:t>※</a:t>
            </a:r>
            <a:r>
              <a:rPr lang="ja-JP" altLang="en-US" sz="1600" dirty="0">
                <a:solidFill>
                  <a:schemeClr val="tx2"/>
                </a:solidFill>
              </a:rPr>
              <a:t>では</a:t>
            </a:r>
            <a:r>
              <a:rPr lang="ja-JP" altLang="en-US" sz="1600" u="sng" dirty="0">
                <a:solidFill>
                  <a:schemeClr val="tx2"/>
                </a:solidFill>
              </a:rPr>
              <a:t>減少傾向</a:t>
            </a:r>
            <a:r>
              <a:rPr lang="ja-JP" altLang="en-US" sz="1600" dirty="0">
                <a:solidFill>
                  <a:schemeClr val="tx2"/>
                </a:solidFill>
              </a:rPr>
              <a:t>が現れている。</a:t>
            </a:r>
            <a:endParaRPr lang="ja-JP" altLang="en-US" sz="1600" u="sng" dirty="0">
              <a:solidFill>
                <a:schemeClr val="tx2"/>
              </a:solidFill>
            </a:endParaRPr>
          </a:p>
          <a:p>
            <a:pPr marL="432000">
              <a:buFont typeface="Wingdings" panose="05000000000000000000" pitchFamily="2" charset="2"/>
              <a:buChar char="Ø"/>
            </a:pPr>
            <a:r>
              <a:rPr lang="ja-JP" altLang="en-US" sz="1400" dirty="0">
                <a:solidFill>
                  <a:schemeClr val="tx2"/>
                </a:solidFill>
              </a:rPr>
              <a:t>ただし、年最深積雪は年ごとの変動が大きく、それに対して観測期間は比較的短いことから、特に長期変化傾向を捉えるのが難しい。</a:t>
            </a:r>
          </a:p>
          <a:p>
            <a:pPr>
              <a:buFont typeface="Wingdings" panose="05000000000000000000" pitchFamily="2" charset="2"/>
              <a:buChar char="l"/>
            </a:pPr>
            <a:r>
              <a:rPr lang="ja-JP" altLang="en-US" sz="1600" u="sng" dirty="0">
                <a:solidFill>
                  <a:schemeClr val="tx2"/>
                </a:solidFill>
              </a:rPr>
              <a:t>東日本の日本海側と西日本の日本海側</a:t>
            </a:r>
            <a:r>
              <a:rPr lang="en-US" altLang="ja-JP" sz="1600" baseline="30000" dirty="0">
                <a:solidFill>
                  <a:schemeClr val="tx2"/>
                </a:solidFill>
              </a:rPr>
              <a:t>※</a:t>
            </a:r>
            <a:r>
              <a:rPr lang="ja-JP" altLang="en-US" sz="1600" dirty="0">
                <a:solidFill>
                  <a:schemeClr val="tx2"/>
                </a:solidFill>
              </a:rPr>
              <a:t>では</a:t>
            </a:r>
            <a:r>
              <a:rPr lang="en-US" altLang="ja-JP" sz="1600" u="sng" dirty="0">
                <a:solidFill>
                  <a:schemeClr val="tx2"/>
                </a:solidFill>
              </a:rPr>
              <a:t>1</a:t>
            </a:r>
            <a:r>
              <a:rPr lang="ja-JP" altLang="en-US" sz="1600" u="sng" dirty="0">
                <a:solidFill>
                  <a:schemeClr val="tx2"/>
                </a:solidFill>
              </a:rPr>
              <a:t>日の降雪量が</a:t>
            </a:r>
            <a:r>
              <a:rPr lang="en-US" altLang="ja-JP" sz="1600" u="sng" dirty="0">
                <a:solidFill>
                  <a:schemeClr val="tx2"/>
                </a:solidFill>
              </a:rPr>
              <a:t>20 cm</a:t>
            </a:r>
            <a:r>
              <a:rPr lang="ja-JP" altLang="en-US" sz="1600" u="sng" dirty="0">
                <a:solidFill>
                  <a:schemeClr val="tx2"/>
                </a:solidFill>
              </a:rPr>
              <a:t>以上となった年間日数</a:t>
            </a:r>
            <a:r>
              <a:rPr lang="ja-JP" altLang="en-US" sz="1600" dirty="0">
                <a:solidFill>
                  <a:schemeClr val="tx2"/>
                </a:solidFill>
              </a:rPr>
              <a:t>は</a:t>
            </a:r>
            <a:r>
              <a:rPr lang="ja-JP" altLang="en-US" sz="1600" u="sng" dirty="0">
                <a:solidFill>
                  <a:schemeClr val="tx2"/>
                </a:solidFill>
              </a:rPr>
              <a:t>減少</a:t>
            </a:r>
            <a:r>
              <a:rPr lang="ja-JP" altLang="en-US" sz="1600" dirty="0">
                <a:solidFill>
                  <a:schemeClr val="tx2"/>
                </a:solidFill>
              </a:rPr>
              <a:t>している。</a:t>
            </a:r>
          </a:p>
        </p:txBody>
      </p:sp>
      <p:sp>
        <p:nvSpPr>
          <p:cNvPr id="11"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6499712"/>
            <a:ext cx="9185325" cy="200025"/>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 観測地点については、日本の気候変動</a:t>
            </a:r>
            <a:r>
              <a:rPr lang="en-US" altLang="ja-JP" sz="800" dirty="0">
                <a:solidFill>
                  <a:schemeClr val="tx2"/>
                </a:solidFill>
              </a:rPr>
              <a:t>2025</a:t>
            </a:r>
            <a:r>
              <a:rPr lang="ja-JP" altLang="en-US" sz="800" dirty="0">
                <a:solidFill>
                  <a:schemeClr val="tx2"/>
                </a:solidFill>
              </a:rPr>
              <a:t>「詳細編」図</a:t>
            </a:r>
            <a:r>
              <a:rPr lang="en-US" altLang="ja-JP" sz="800" dirty="0">
                <a:solidFill>
                  <a:schemeClr val="tx2"/>
                </a:solidFill>
              </a:rPr>
              <a:t>1.4.3</a:t>
            </a:r>
            <a:r>
              <a:rPr lang="ja-JP" altLang="en-US" sz="800" dirty="0">
                <a:solidFill>
                  <a:schemeClr val="tx2"/>
                </a:solidFill>
              </a:rPr>
              <a:t>、表</a:t>
            </a:r>
            <a:r>
              <a:rPr lang="en-US" altLang="ja-JP" sz="800" dirty="0">
                <a:solidFill>
                  <a:schemeClr val="tx2"/>
                </a:solidFill>
              </a:rPr>
              <a:t>6.2.1</a:t>
            </a:r>
            <a:r>
              <a:rPr lang="ja-JP" altLang="en-US" sz="800" dirty="0">
                <a:solidFill>
                  <a:schemeClr val="tx2"/>
                </a:solidFill>
              </a:rPr>
              <a:t>を参照。</a:t>
            </a:r>
            <a:endParaRPr lang="en-US" altLang="ja-JP" sz="800" dirty="0">
              <a:solidFill>
                <a:schemeClr val="tx2"/>
              </a:solidFill>
            </a:endParaRPr>
          </a:p>
        </p:txBody>
      </p:sp>
      <p:sp>
        <p:nvSpPr>
          <p:cNvPr id="2" name="コンテンツ プレースホルダー 2">
            <a:extLst>
              <a:ext uri="{FF2B5EF4-FFF2-40B4-BE49-F238E27FC236}">
                <a16:creationId xmlns:a16="http://schemas.microsoft.com/office/drawing/2014/main" id="{DE4AFA18-2F92-D760-311E-854F9F7AC2F9}"/>
              </a:ext>
            </a:extLst>
          </p:cNvPr>
          <p:cNvSpPr txBox="1">
            <a:spLocks/>
          </p:cNvSpPr>
          <p:nvPr/>
        </p:nvSpPr>
        <p:spPr>
          <a:xfrm>
            <a:off x="273000" y="5429251"/>
            <a:ext cx="9375826" cy="1079200"/>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dirty="0">
                <a:solidFill>
                  <a:schemeClr val="tx2"/>
                </a:solidFill>
              </a:rPr>
              <a:t>近年は一時的な大雪によって、</a:t>
            </a:r>
            <a:r>
              <a:rPr lang="en-US" altLang="ja-JP" sz="1600" dirty="0">
                <a:solidFill>
                  <a:schemeClr val="tx2"/>
                </a:solidFill>
              </a:rPr>
              <a:t>2018</a:t>
            </a:r>
            <a:r>
              <a:rPr lang="ja-JP" altLang="en-US" sz="1600" dirty="0">
                <a:solidFill>
                  <a:schemeClr val="tx2"/>
                </a:solidFill>
              </a:rPr>
              <a:t>年</a:t>
            </a:r>
            <a:r>
              <a:rPr lang="en-US" altLang="ja-JP" sz="1600" dirty="0">
                <a:solidFill>
                  <a:schemeClr val="tx2"/>
                </a:solidFill>
              </a:rPr>
              <a:t>1</a:t>
            </a:r>
            <a:r>
              <a:rPr lang="ja-JP" altLang="en-US" sz="1600" dirty="0">
                <a:solidFill>
                  <a:schemeClr val="tx2"/>
                </a:solidFill>
              </a:rPr>
              <a:t>月や同年</a:t>
            </a:r>
            <a:r>
              <a:rPr lang="en-US" altLang="ja-JP" sz="1600" dirty="0">
                <a:solidFill>
                  <a:schemeClr val="tx2"/>
                </a:solidFill>
              </a:rPr>
              <a:t>2</a:t>
            </a:r>
            <a:r>
              <a:rPr lang="ja-JP" altLang="en-US" sz="1600" dirty="0">
                <a:solidFill>
                  <a:schemeClr val="tx2"/>
                </a:solidFill>
              </a:rPr>
              <a:t>月、また</a:t>
            </a:r>
            <a:r>
              <a:rPr lang="en-US" altLang="ja-JP" sz="1600" dirty="0">
                <a:solidFill>
                  <a:schemeClr val="tx2"/>
                </a:solidFill>
              </a:rPr>
              <a:t>2020</a:t>
            </a:r>
            <a:r>
              <a:rPr lang="ja-JP" altLang="en-US" sz="1600" dirty="0">
                <a:solidFill>
                  <a:schemeClr val="tx2"/>
                </a:solidFill>
              </a:rPr>
              <a:t>年</a:t>
            </a:r>
            <a:r>
              <a:rPr lang="en-US" altLang="ja-JP" sz="1600" dirty="0">
                <a:solidFill>
                  <a:schemeClr val="tx2"/>
                </a:solidFill>
              </a:rPr>
              <a:t>12</a:t>
            </a:r>
            <a:r>
              <a:rPr lang="ja-JP" altLang="en-US" sz="1600" dirty="0">
                <a:solidFill>
                  <a:schemeClr val="tx2"/>
                </a:solidFill>
              </a:rPr>
              <a:t>月の大雪事例を始めとする社会的影響の大きい事例も引き続き発生している。</a:t>
            </a:r>
          </a:p>
          <a:p>
            <a:pPr>
              <a:buFont typeface="Wingdings" panose="05000000000000000000" pitchFamily="2" charset="2"/>
              <a:buChar char="l"/>
            </a:pPr>
            <a:r>
              <a:rPr lang="ja-JP" altLang="en-US" sz="1600" dirty="0">
                <a:solidFill>
                  <a:schemeClr val="tx2"/>
                </a:solidFill>
              </a:rPr>
              <a:t>一部の事例では</a:t>
            </a:r>
            <a:r>
              <a:rPr lang="ja-JP" altLang="en-US" sz="1600" u="sng" dirty="0">
                <a:solidFill>
                  <a:schemeClr val="tx2"/>
                </a:solidFill>
              </a:rPr>
              <a:t>地球温暖化の影響で降雪量が増大</a:t>
            </a:r>
            <a:r>
              <a:rPr lang="ja-JP" altLang="en-US" sz="1600" dirty="0">
                <a:solidFill>
                  <a:schemeClr val="tx2"/>
                </a:solidFill>
              </a:rPr>
              <a:t>したことがイベント・アトリビューションによって示されている。</a:t>
            </a:r>
          </a:p>
        </p:txBody>
      </p:sp>
      <p:sp>
        <p:nvSpPr>
          <p:cNvPr id="7" name="正方形/長方形 6">
            <a:extLst>
              <a:ext uri="{FF2B5EF4-FFF2-40B4-BE49-F238E27FC236}">
                <a16:creationId xmlns:a16="http://schemas.microsoft.com/office/drawing/2014/main" id="{C4CE9FA0-9717-0001-0329-155F08210AC1}"/>
              </a:ext>
            </a:extLst>
          </p:cNvPr>
          <p:cNvSpPr/>
          <p:nvPr/>
        </p:nvSpPr>
        <p:spPr>
          <a:xfrm>
            <a:off x="1902074" y="4550462"/>
            <a:ext cx="6101850" cy="275781"/>
          </a:xfrm>
          <a:prstGeom prst="rect">
            <a:avLst/>
          </a:prstGeom>
          <a:solidFill>
            <a:schemeClr val="bg1"/>
          </a:solidFill>
        </p:spPr>
        <p:txBody>
          <a:bodyPr wrap="square">
            <a:spAutoFit/>
          </a:bodyPr>
          <a:lstStyle/>
          <a:p>
            <a:r>
              <a:rPr lang="ja-JP" altLang="en-US" sz="1192" dirty="0">
                <a:solidFill>
                  <a:schemeClr val="tx2"/>
                </a:solidFill>
              </a:rPr>
              <a:t>東日本日本海側における日降雪量</a:t>
            </a:r>
            <a:r>
              <a:rPr lang="en-US" altLang="ja-JP" sz="1192" dirty="0">
                <a:solidFill>
                  <a:schemeClr val="tx2"/>
                </a:solidFill>
              </a:rPr>
              <a:t>20 cm</a:t>
            </a:r>
            <a:r>
              <a:rPr lang="ja-JP" altLang="en-US" sz="1192" dirty="0">
                <a:solidFill>
                  <a:schemeClr val="tx2"/>
                </a:solidFill>
              </a:rPr>
              <a:t>以上の年間日数の経年変化 （</a:t>
            </a:r>
            <a:r>
              <a:rPr lang="en-US" altLang="ja-JP" sz="1192" dirty="0">
                <a:solidFill>
                  <a:schemeClr val="tx2"/>
                </a:solidFill>
              </a:rPr>
              <a:t>1962</a:t>
            </a:r>
            <a:r>
              <a:rPr lang="ja-JP" altLang="en-US" sz="1192" dirty="0">
                <a:solidFill>
                  <a:schemeClr val="tx2"/>
                </a:solidFill>
              </a:rPr>
              <a:t>～</a:t>
            </a:r>
            <a:r>
              <a:rPr lang="en-US" altLang="ja-JP" sz="1192" dirty="0">
                <a:solidFill>
                  <a:schemeClr val="tx2"/>
                </a:solidFill>
              </a:rPr>
              <a:t>2024</a:t>
            </a:r>
            <a:r>
              <a:rPr lang="ja-JP" altLang="en-US" sz="1192" dirty="0">
                <a:solidFill>
                  <a:schemeClr val="tx2"/>
                </a:solidFill>
              </a:rPr>
              <a:t>年） </a:t>
            </a:r>
          </a:p>
        </p:txBody>
      </p:sp>
      <p:sp>
        <p:nvSpPr>
          <p:cNvPr id="8" name="正方形/長方形 7">
            <a:extLst>
              <a:ext uri="{FF2B5EF4-FFF2-40B4-BE49-F238E27FC236}">
                <a16:creationId xmlns:a16="http://schemas.microsoft.com/office/drawing/2014/main" id="{B7DABBF5-4305-57AF-0169-805987DF68F4}"/>
              </a:ext>
            </a:extLst>
          </p:cNvPr>
          <p:cNvSpPr/>
          <p:nvPr/>
        </p:nvSpPr>
        <p:spPr>
          <a:xfrm>
            <a:off x="7172197" y="3574307"/>
            <a:ext cx="2476629" cy="925574"/>
          </a:xfrm>
          <a:prstGeom prst="rect">
            <a:avLst/>
          </a:prstGeom>
        </p:spPr>
        <p:txBody>
          <a:bodyPr wrap="square">
            <a:spAutoFit/>
          </a:bodyPr>
          <a:lstStyle/>
          <a:p>
            <a:r>
              <a:rPr lang="ja-JP" altLang="en-US" sz="1083" dirty="0">
                <a:solidFill>
                  <a:srgbClr val="00B050"/>
                </a:solidFill>
              </a:rPr>
              <a:t>■</a:t>
            </a:r>
            <a:r>
              <a:rPr lang="ja-JP" altLang="en-US" sz="1083" dirty="0">
                <a:solidFill>
                  <a:schemeClr val="tx2"/>
                </a:solidFill>
              </a:rPr>
              <a:t>：東日本日本海側の観測地点</a:t>
            </a:r>
            <a:r>
              <a:rPr lang="en-US" altLang="ja-JP" sz="1083" baseline="30000" dirty="0">
                <a:solidFill>
                  <a:schemeClr val="tx2"/>
                </a:solidFill>
              </a:rPr>
              <a:t>※</a:t>
            </a:r>
            <a:r>
              <a:rPr lang="ja-JP" altLang="en-US" sz="1083" dirty="0" err="1">
                <a:solidFill>
                  <a:schemeClr val="tx2"/>
                </a:solidFill>
              </a:rPr>
              <a:t>での</a:t>
            </a:r>
            <a:r>
              <a:rPr lang="ja-JP" altLang="en-US" sz="1083" dirty="0">
                <a:solidFill>
                  <a:schemeClr val="tx2"/>
                </a:solidFill>
              </a:rPr>
              <a:t>各年の日数を平均した値（</a:t>
            </a:r>
            <a:r>
              <a:rPr lang="en-US" altLang="ja-JP" sz="1083" dirty="0">
                <a:solidFill>
                  <a:schemeClr val="tx2"/>
                </a:solidFill>
              </a:rPr>
              <a:t>1</a:t>
            </a:r>
            <a:r>
              <a:rPr lang="ja-JP" altLang="en-US" sz="1083" dirty="0">
                <a:solidFill>
                  <a:schemeClr val="tx2"/>
                </a:solidFill>
              </a:rPr>
              <a:t>地点当たりの日数）</a:t>
            </a:r>
            <a:endParaRPr lang="en-US" altLang="ja-JP" sz="1083" dirty="0">
              <a:solidFill>
                <a:schemeClr val="tx2"/>
              </a:solidFill>
            </a:endParaRPr>
          </a:p>
          <a:p>
            <a:r>
              <a:rPr lang="ja-JP" altLang="en-US" sz="1083" b="1" dirty="0">
                <a:solidFill>
                  <a:srgbClr val="0070C0"/>
                </a:solidFill>
              </a:rPr>
              <a:t>－</a:t>
            </a:r>
            <a:r>
              <a:rPr lang="ja-JP" altLang="en-US" sz="1083" dirty="0">
                <a:solidFill>
                  <a:schemeClr val="tx2"/>
                </a:solidFill>
              </a:rPr>
              <a:t>：</a:t>
            </a:r>
            <a:r>
              <a:rPr lang="en-US" altLang="ja-JP" sz="1083" dirty="0">
                <a:solidFill>
                  <a:schemeClr val="tx2"/>
                </a:solidFill>
              </a:rPr>
              <a:t>5</a:t>
            </a:r>
            <a:r>
              <a:rPr lang="ja-JP" altLang="en-US" sz="1083" dirty="0">
                <a:solidFill>
                  <a:schemeClr val="tx2"/>
                </a:solidFill>
              </a:rPr>
              <a:t>年移動平均値</a:t>
            </a:r>
            <a:endParaRPr lang="en-US" altLang="ja-JP" sz="1083" dirty="0">
              <a:solidFill>
                <a:schemeClr val="tx2"/>
              </a:solidFill>
            </a:endParaRPr>
          </a:p>
          <a:p>
            <a:r>
              <a:rPr lang="ja-JP" altLang="en-US" sz="1083" b="1" dirty="0">
                <a:solidFill>
                  <a:srgbClr val="FF0000"/>
                </a:solidFill>
              </a:rPr>
              <a:t>－</a:t>
            </a:r>
            <a:r>
              <a:rPr lang="ja-JP" altLang="en-US" sz="1083" dirty="0">
                <a:solidFill>
                  <a:schemeClr val="tx2"/>
                </a:solidFill>
              </a:rPr>
              <a:t>：長期変化傾向</a:t>
            </a:r>
          </a:p>
        </p:txBody>
      </p:sp>
      <p:sp>
        <p:nvSpPr>
          <p:cNvPr id="12"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5139920"/>
            <a:ext cx="3674746" cy="289331"/>
          </a:xfrm>
          <a:prstGeom prst="rect">
            <a:avLst/>
          </a:prstGeom>
          <a:solidFill>
            <a:schemeClr val="accent3">
              <a:lumMod val="60000"/>
              <a:lumOff val="40000"/>
            </a:schemeClr>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600" b="1" dirty="0">
                <a:solidFill>
                  <a:schemeClr val="tx2"/>
                </a:solidFill>
              </a:rPr>
              <a:t>近年の大雪に見られた地球温暖化の影響</a:t>
            </a:r>
            <a:endParaRPr lang="ja-JP" altLang="en-US" sz="1600" u="sng" dirty="0">
              <a:solidFill>
                <a:schemeClr val="tx2"/>
              </a:solidFill>
            </a:endParaRPr>
          </a:p>
        </p:txBody>
      </p:sp>
      <p:sp>
        <p:nvSpPr>
          <p:cNvPr id="13" name="円形吹き出し 12"/>
          <p:cNvSpPr/>
          <p:nvPr/>
        </p:nvSpPr>
        <p:spPr>
          <a:xfrm>
            <a:off x="35752" y="4850306"/>
            <a:ext cx="524447" cy="278233"/>
          </a:xfrm>
          <a:prstGeom prst="wedgeEllipseCallout">
            <a:avLst>
              <a:gd name="adj1" fmla="val 35415"/>
              <a:gd name="adj2" fmla="val 66135"/>
            </a:avLst>
          </a:prstGeom>
          <a:solidFill>
            <a:schemeClr val="bg1"/>
          </a:solidFill>
          <a:ln w="19050" cap="rnd">
            <a:solidFill>
              <a:schemeClr val="accent2"/>
            </a:solid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0" y="4856138"/>
            <a:ext cx="621506" cy="261610"/>
          </a:xfrm>
          <a:prstGeom prst="rect">
            <a:avLst/>
          </a:prstGeom>
          <a:noFill/>
        </p:spPr>
        <p:txBody>
          <a:bodyPr wrap="square" rtlCol="0">
            <a:spAutoFit/>
          </a:bodyPr>
          <a:lstStyle/>
          <a:p>
            <a:r>
              <a:rPr kumimoji="1" lang="en-US" altLang="ja-JP" sz="1100" b="1" dirty="0">
                <a:solidFill>
                  <a:schemeClr val="accent2"/>
                </a:solidFill>
              </a:rPr>
              <a:t>New</a:t>
            </a:r>
            <a:r>
              <a:rPr kumimoji="1" lang="ja-JP" altLang="en-US" sz="1100" b="1" dirty="0">
                <a:solidFill>
                  <a:schemeClr val="accent2"/>
                </a:solidFill>
              </a:rPr>
              <a:t>！</a:t>
            </a:r>
          </a:p>
        </p:txBody>
      </p:sp>
    </p:spTree>
    <p:extLst>
      <p:ext uri="{BB962C8B-B14F-4D97-AF65-F5344CB8AC3E}">
        <p14:creationId xmlns:p14="http://schemas.microsoft.com/office/powerpoint/2010/main" val="159038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2462213" cy="492443"/>
          </a:xfrm>
        </p:spPr>
        <p:txBody>
          <a:bodyPr/>
          <a:lstStyle/>
          <a:p>
            <a:r>
              <a:rPr lang="ja-JP" altLang="en-US" dirty="0"/>
              <a:t>雪</a:t>
            </a:r>
            <a:r>
              <a:rPr lang="en-US" altLang="zh-TW" dirty="0"/>
              <a:t>【</a:t>
            </a:r>
            <a:r>
              <a:rPr lang="ja-JP" altLang="en-US" dirty="0"/>
              <a:t>将来予測</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966209"/>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年最深積雪・年降雪量：</a:t>
            </a:r>
            <a:r>
              <a:rPr lang="en-US" altLang="ja-JP" sz="1600" dirty="0">
                <a:solidFill>
                  <a:schemeClr val="tx2"/>
                </a:solidFill>
              </a:rPr>
              <a:t>4</a:t>
            </a:r>
            <a:r>
              <a:rPr lang="en-US" altLang="ja-JP" sz="1600" dirty="0">
                <a:solidFill>
                  <a:schemeClr val="tx2"/>
                </a:solidFill>
                <a:latin typeface="+mn-ea"/>
              </a:rPr>
              <a:t>℃</a:t>
            </a:r>
            <a:r>
              <a:rPr lang="ja-JP" altLang="en-US" sz="1600" dirty="0">
                <a:solidFill>
                  <a:schemeClr val="tx2"/>
                </a:solidFill>
              </a:rPr>
              <a:t>上昇シナリオでは</a:t>
            </a:r>
            <a:r>
              <a:rPr lang="ja-JP" altLang="en-US" sz="1600" u="sng" dirty="0">
                <a:solidFill>
                  <a:schemeClr val="tx2"/>
                </a:solidFill>
              </a:rPr>
              <a:t>全国的に減少</a:t>
            </a:r>
            <a:r>
              <a:rPr lang="ja-JP" altLang="en-US" sz="1600" dirty="0">
                <a:solidFill>
                  <a:schemeClr val="tx2"/>
                </a:solidFill>
              </a:rPr>
              <a:t>すると予測（</a:t>
            </a:r>
            <a:r>
              <a:rPr lang="en-US" altLang="ja-JP" sz="1600" dirty="0">
                <a:solidFill>
                  <a:schemeClr val="tx2"/>
                </a:solidFill>
              </a:rPr>
              <a:t>2</a:t>
            </a:r>
            <a:r>
              <a:rPr lang="ja-JP" altLang="en-US" sz="1600" dirty="0">
                <a:solidFill>
                  <a:schemeClr val="tx2"/>
                </a:solidFill>
                <a:latin typeface="+mn-ea"/>
              </a:rPr>
              <a:t>℃</a:t>
            </a:r>
            <a:r>
              <a:rPr lang="ja-JP" altLang="en-US" sz="1600" dirty="0">
                <a:solidFill>
                  <a:schemeClr val="tx2"/>
                </a:solidFill>
              </a:rPr>
              <a:t>上昇シナリオでは</a:t>
            </a:r>
            <a:r>
              <a:rPr lang="ja-JP" altLang="en-US" sz="1600" u="sng" dirty="0">
                <a:solidFill>
                  <a:schemeClr val="tx2"/>
                </a:solidFill>
              </a:rPr>
              <a:t>本州以南</a:t>
            </a:r>
            <a:r>
              <a:rPr lang="ja-JP" altLang="en-US" sz="1600" dirty="0">
                <a:solidFill>
                  <a:schemeClr val="tx2"/>
                </a:solidFill>
              </a:rPr>
              <a:t>）。</a:t>
            </a:r>
            <a:endParaRPr lang="en-US" altLang="ja-JP" sz="1600" dirty="0">
              <a:solidFill>
                <a:schemeClr val="tx2"/>
              </a:solidFill>
            </a:endParaRPr>
          </a:p>
          <a:p>
            <a:pPr marL="432000">
              <a:buFont typeface="Wingdings" panose="05000000000000000000" pitchFamily="2" charset="2"/>
              <a:buChar char="Ø"/>
            </a:pPr>
            <a:r>
              <a:rPr lang="ja-JP" altLang="en-US" sz="1400" dirty="0">
                <a:solidFill>
                  <a:schemeClr val="tx2"/>
                </a:solidFill>
              </a:rPr>
              <a:t>平均的な降雪量が減少したとしても、本州の山間部等の一部地域では</a:t>
            </a:r>
            <a:r>
              <a:rPr lang="ja-JP" altLang="en-US" sz="1400" u="sng" dirty="0">
                <a:solidFill>
                  <a:schemeClr val="tx2"/>
                </a:solidFill>
              </a:rPr>
              <a:t>極端な大雪時の降雪量が増加する可能性</a:t>
            </a:r>
            <a:r>
              <a:rPr lang="ja-JP" altLang="en-US" sz="1400" dirty="0">
                <a:solidFill>
                  <a:schemeClr val="tx2"/>
                </a:solidFill>
              </a:rPr>
              <a:t>がある。</a:t>
            </a:r>
          </a:p>
          <a:p>
            <a:pPr>
              <a:buFont typeface="Wingdings" panose="05000000000000000000" pitchFamily="2" charset="2"/>
              <a:buChar char="l"/>
            </a:pPr>
            <a:r>
              <a:rPr lang="ja-JP" altLang="en-US" sz="1600" b="1" dirty="0">
                <a:solidFill>
                  <a:schemeClr val="tx2"/>
                </a:solidFill>
              </a:rPr>
              <a:t>降雪期間：</a:t>
            </a:r>
            <a:r>
              <a:rPr lang="en-US" altLang="ja-JP" sz="1600" dirty="0">
                <a:solidFill>
                  <a:schemeClr val="tx2"/>
                </a:solidFill>
              </a:rPr>
              <a:t>4</a:t>
            </a:r>
            <a:r>
              <a:rPr lang="en-US" altLang="ja-JP" sz="1600" dirty="0">
                <a:solidFill>
                  <a:schemeClr val="tx2"/>
                </a:solidFill>
                <a:latin typeface="+mn-ea"/>
              </a:rPr>
              <a:t>℃</a:t>
            </a:r>
            <a:r>
              <a:rPr lang="ja-JP" altLang="en-US" sz="1600" dirty="0">
                <a:solidFill>
                  <a:schemeClr val="tx2"/>
                </a:solidFill>
              </a:rPr>
              <a:t>上昇シナリオでは</a:t>
            </a:r>
            <a:r>
              <a:rPr lang="ja-JP" altLang="en-US" sz="1600" u="sng" dirty="0">
                <a:solidFill>
                  <a:schemeClr val="tx2"/>
                </a:solidFill>
              </a:rPr>
              <a:t>短くなる</a:t>
            </a:r>
            <a:r>
              <a:rPr lang="ja-JP" altLang="en-US" sz="1600" dirty="0">
                <a:solidFill>
                  <a:schemeClr val="tx2"/>
                </a:solidFill>
              </a:rPr>
              <a:t>と予測（始期が遅れ、終期が早まる）。</a:t>
            </a:r>
          </a:p>
        </p:txBody>
      </p:sp>
      <p:graphicFrame>
        <p:nvGraphicFramePr>
          <p:cNvPr id="7" name="表 6"/>
          <p:cNvGraphicFramePr>
            <a:graphicFrameLocks noGrp="1"/>
          </p:cNvGraphicFramePr>
          <p:nvPr>
            <p:extLst>
              <p:ext uri="{D42A27DB-BD31-4B8C-83A1-F6EECF244321}">
                <p14:modId xmlns:p14="http://schemas.microsoft.com/office/powerpoint/2010/main" val="3892300683"/>
              </p:ext>
            </p:extLst>
          </p:nvPr>
        </p:nvGraphicFramePr>
        <p:xfrm>
          <a:off x="525000" y="2860469"/>
          <a:ext cx="5976000" cy="1805466"/>
        </p:xfrm>
        <a:graphic>
          <a:graphicData uri="http://schemas.openxmlformats.org/drawingml/2006/table">
            <a:tbl>
              <a:tblPr firstRow="1" firstCol="1" bandRow="1">
                <a:tableStyleId>{5C22544A-7EE6-4342-B048-85BDC9FD1C3A}</a:tableStyleId>
              </a:tblPr>
              <a:tblGrid>
                <a:gridCol w="1296000">
                  <a:extLst>
                    <a:ext uri="{9D8B030D-6E8A-4147-A177-3AD203B41FA5}">
                      <a16:colId xmlns:a16="http://schemas.microsoft.com/office/drawing/2014/main" val="1952320011"/>
                    </a:ext>
                  </a:extLst>
                </a:gridCol>
                <a:gridCol w="2340000">
                  <a:extLst>
                    <a:ext uri="{9D8B030D-6E8A-4147-A177-3AD203B41FA5}">
                      <a16:colId xmlns:a16="http://schemas.microsoft.com/office/drawing/2014/main" val="3900551656"/>
                    </a:ext>
                  </a:extLst>
                </a:gridCol>
                <a:gridCol w="2340000">
                  <a:extLst>
                    <a:ext uri="{9D8B030D-6E8A-4147-A177-3AD203B41FA5}">
                      <a16:colId xmlns:a16="http://schemas.microsoft.com/office/drawing/2014/main" val="884457489"/>
                    </a:ext>
                  </a:extLst>
                </a:gridCol>
              </a:tblGrid>
              <a:tr h="576000">
                <a:tc>
                  <a:txBody>
                    <a:bodyPr/>
                    <a:lstStyle/>
                    <a:p>
                      <a:pPr algn="ctr">
                        <a:spcAft>
                          <a:spcPts val="0"/>
                        </a:spcAft>
                      </a:pPr>
                      <a:r>
                        <a:rPr lang="en-US" sz="1400" kern="100" baseline="0" dirty="0">
                          <a:solidFill>
                            <a:schemeClr val="tx1"/>
                          </a:solidFill>
                          <a:effectLst/>
                          <a:latin typeface="Segoe UI" panose="020B0502040204020203" pitchFamily="34" charset="0"/>
                          <a:ea typeface="Meiryo UI" panose="020B0604030504040204" pitchFamily="50" charset="-128"/>
                        </a:rPr>
                        <a:t> </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2</a:t>
                      </a:r>
                      <a:r>
                        <a:rPr lang="en-GB" altLang="ja-JP"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sz="700" b="0" kern="100" baseline="0" dirty="0">
                          <a:solidFill>
                            <a:schemeClr val="bg1"/>
                          </a:solidFill>
                          <a:effectLst/>
                          <a:latin typeface="Segoe UI" panose="020B0502040204020203" pitchFamily="34" charset="0"/>
                          <a:ea typeface="Meiryo UI" panose="020B0604030504040204" pitchFamily="50" charset="-128"/>
                        </a:rPr>
                        <a:t>パリ協定の</a:t>
                      </a:r>
                      <a:r>
                        <a:rPr lang="en-US" sz="700" b="0" kern="100" baseline="0" dirty="0">
                          <a:solidFill>
                            <a:schemeClr val="bg1"/>
                          </a:solidFill>
                          <a:effectLst/>
                          <a:latin typeface="Segoe UI" panose="020B0502040204020203" pitchFamily="34" charset="0"/>
                          <a:ea typeface="Meiryo UI" panose="020B0604030504040204" pitchFamily="50" charset="-128"/>
                        </a:rPr>
                        <a:t>2</a:t>
                      </a:r>
                      <a:r>
                        <a:rPr lang="en-US" sz="700" b="0" kern="100" baseline="0" dirty="0">
                          <a:solidFill>
                            <a:schemeClr val="bg1"/>
                          </a:solidFill>
                          <a:effectLst/>
                          <a:latin typeface="+mn-ea"/>
                          <a:ea typeface="+mn-ea"/>
                        </a:rPr>
                        <a:t>℃</a:t>
                      </a:r>
                      <a:r>
                        <a:rPr lang="ja-JP" sz="700" b="0" kern="100" baseline="0" dirty="0">
                          <a:solidFill>
                            <a:schemeClr val="bg1"/>
                          </a:solidFill>
                          <a:effectLst/>
                          <a:latin typeface="Segoe UI" panose="020B0502040204020203" pitchFamily="34" charset="0"/>
                          <a:ea typeface="Meiryo UI" panose="020B0604030504040204" pitchFamily="50" charset="-128"/>
                        </a:rPr>
                        <a:t>目標が達成された世界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7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9200"/>
                    </a:solid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4</a:t>
                      </a:r>
                      <a:r>
                        <a:rPr lang="en-US"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altLang="en-US" sz="700" b="0" kern="100" baseline="0" dirty="0">
                          <a:solidFill>
                            <a:schemeClr val="bg1"/>
                          </a:solidFill>
                          <a:effectLst/>
                          <a:latin typeface="Segoe UI" panose="020B0502040204020203" pitchFamily="34" charset="0"/>
                          <a:ea typeface="Meiryo UI" panose="020B0604030504040204" pitchFamily="50" charset="-128"/>
                        </a:rPr>
                        <a:t>追加的な緩和策</a:t>
                      </a:r>
                      <a:r>
                        <a:rPr lang="ja-JP" sz="700" b="0" kern="100" baseline="0" dirty="0">
                          <a:solidFill>
                            <a:schemeClr val="bg1"/>
                          </a:solidFill>
                          <a:effectLst/>
                          <a:latin typeface="Segoe UI" panose="020B0502040204020203" pitchFamily="34" charset="0"/>
                          <a:ea typeface="Meiryo UI" panose="020B0604030504040204" pitchFamily="50" charset="-128"/>
                        </a:rPr>
                        <a:t>を取らなかった世界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8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16699962"/>
                  </a:ext>
                </a:extLst>
              </a:tr>
              <a:tr h="360000">
                <a:tc>
                  <a:txBody>
                    <a:bodyPr/>
                    <a:lstStyle/>
                    <a:p>
                      <a:pPr marL="79375" indent="-79375" algn="just"/>
                      <a:r>
                        <a:rPr lang="ja-JP" altLang="en-US" sz="1500" kern="100" dirty="0">
                          <a:solidFill>
                            <a:schemeClr val="tx1"/>
                          </a:solidFill>
                          <a:effectLst/>
                          <a:latin typeface="+mn-ea"/>
                          <a:ea typeface="+mn-ea"/>
                        </a:rPr>
                        <a:t>年最深積雪</a:t>
                      </a:r>
                      <a:endParaRPr lang="en-US" altLang="ja-JP" sz="1500" kern="100" dirty="0">
                        <a:solidFill>
                          <a:schemeClr val="tx1"/>
                        </a:solidFill>
                        <a:effectLst/>
                        <a:latin typeface="+mn-ea"/>
                        <a:ea typeface="+mn-ea"/>
                      </a:endParaRPr>
                    </a:p>
                    <a:p>
                      <a:pPr marL="79375" indent="-79375" algn="just"/>
                      <a:r>
                        <a:rPr lang="ja-JP" altLang="en-US" sz="1500" kern="100" dirty="0">
                          <a:solidFill>
                            <a:schemeClr val="tx1"/>
                          </a:solidFill>
                          <a:effectLst/>
                          <a:latin typeface="+mn-ea"/>
                          <a:ea typeface="+mn-ea"/>
                        </a:rPr>
                        <a:t>及び</a:t>
                      </a:r>
                      <a:r>
                        <a:rPr lang="ja-JP" altLang="en-US" sz="1500" b="1" dirty="0">
                          <a:solidFill>
                            <a:schemeClr val="tx1"/>
                          </a:solidFill>
                          <a:latin typeface="+mn-ea"/>
                          <a:ea typeface="+mn-ea"/>
                        </a:rPr>
                        <a:t>年</a:t>
                      </a:r>
                      <a:r>
                        <a:rPr lang="ja-JP" altLang="en-US" sz="1500" kern="100" dirty="0">
                          <a:solidFill>
                            <a:schemeClr val="tx1"/>
                          </a:solidFill>
                          <a:effectLst/>
                          <a:latin typeface="+mn-ea"/>
                          <a:ea typeface="+mn-ea"/>
                        </a:rPr>
                        <a:t>降雪量</a:t>
                      </a:r>
                      <a:endParaRPr lang="ja-JP" sz="17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altLang="ja-JP" sz="1700" kern="100" dirty="0">
                          <a:effectLst/>
                          <a:latin typeface="+mn-ea"/>
                          <a:ea typeface="+mn-ea"/>
                          <a:cs typeface="Times New Roman" panose="02020603050405020304" pitchFamily="18" charset="0"/>
                        </a:rPr>
                        <a:t>約</a:t>
                      </a:r>
                      <a:r>
                        <a:rPr lang="ja-JP" altLang="en-US" sz="1700" kern="100" dirty="0">
                          <a:effectLst/>
                          <a:latin typeface="+mn-ea"/>
                          <a:ea typeface="+mn-ea"/>
                          <a:cs typeface="Times New Roman" panose="02020603050405020304" pitchFamily="18" charset="0"/>
                        </a:rPr>
                        <a:t>－</a:t>
                      </a:r>
                      <a:r>
                        <a:rPr lang="en-US" altLang="ja-JP" sz="1700" kern="100" dirty="0">
                          <a:effectLst/>
                          <a:latin typeface="+mn-ea"/>
                          <a:ea typeface="+mn-ea"/>
                          <a:cs typeface="Times New Roman" panose="02020603050405020304" pitchFamily="18" charset="0"/>
                        </a:rPr>
                        <a:t>30</a:t>
                      </a:r>
                      <a:r>
                        <a:rPr lang="ja-JP" altLang="en-US" sz="1700" kern="100" dirty="0">
                          <a:effectLst/>
                          <a:latin typeface="+mn-ea"/>
                          <a:ea typeface="+mn-ea"/>
                          <a:cs typeface="Times New Roman" panose="02020603050405020304" pitchFamily="18" charset="0"/>
                        </a:rPr>
                        <a:t>％</a:t>
                      </a:r>
                      <a:endParaRPr lang="en-US" altLang="ja-JP" sz="1700" kern="100" dirty="0">
                        <a:effectLst/>
                        <a:latin typeface="+mn-ea"/>
                        <a:ea typeface="+mn-ea"/>
                        <a:cs typeface="Times New Roman" panose="02020603050405020304" pitchFamily="18" charset="0"/>
                      </a:endParaRPr>
                    </a:p>
                    <a:p>
                      <a:pPr marL="79375" indent="-79375" algn="ctr"/>
                      <a:r>
                        <a:rPr lang="ja-JP" altLang="en-US" sz="1300" kern="100" dirty="0">
                          <a:effectLst/>
                          <a:latin typeface="+mn-ea"/>
                          <a:ea typeface="+mn-ea"/>
                          <a:cs typeface="Times New Roman" panose="02020603050405020304" pitchFamily="18" charset="0"/>
                        </a:rPr>
                        <a:t>（北海道の将来変化は小さく、予測が難しい。）</a:t>
                      </a:r>
                      <a:endParaRPr lang="en-US" altLang="ja-JP" sz="13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marR="0" lvl="0" indent="-79375" algn="ctr" defTabSz="914400" rtl="0" eaLnBrk="1" fontAlgn="auto" latinLnBrk="0" hangingPunct="1">
                        <a:lnSpc>
                          <a:spcPct val="100000"/>
                        </a:lnSpc>
                        <a:spcBef>
                          <a:spcPts val="0"/>
                        </a:spcBef>
                        <a:spcAft>
                          <a:spcPts val="0"/>
                        </a:spcAft>
                        <a:buClrTx/>
                        <a:buSzTx/>
                        <a:buFontTx/>
                        <a:buNone/>
                        <a:tabLst/>
                        <a:defRPr/>
                      </a:pPr>
                      <a:r>
                        <a:rPr lang="ja-JP" altLang="ja-JP" sz="2000" kern="100" dirty="0">
                          <a:effectLst/>
                          <a:latin typeface="+mn-ea"/>
                          <a:ea typeface="+mn-ea"/>
                          <a:cs typeface="Times New Roman" panose="02020603050405020304" pitchFamily="18" charset="0"/>
                        </a:rPr>
                        <a:t>約</a:t>
                      </a:r>
                      <a:r>
                        <a:rPr lang="ja-JP" altLang="en-US" sz="2000" kern="100" dirty="0">
                          <a:effectLst/>
                          <a:latin typeface="+mn-ea"/>
                          <a:ea typeface="+mn-ea"/>
                          <a:cs typeface="Times New Roman" panose="02020603050405020304" pitchFamily="18" charset="0"/>
                        </a:rPr>
                        <a:t>－</a:t>
                      </a:r>
                      <a:r>
                        <a:rPr lang="en-US" altLang="ja-JP" sz="2000" kern="100" dirty="0">
                          <a:effectLst/>
                          <a:latin typeface="+mn-ea"/>
                          <a:ea typeface="+mn-ea"/>
                          <a:cs typeface="Times New Roman" panose="02020603050405020304" pitchFamily="18" charset="0"/>
                        </a:rPr>
                        <a:t>60</a:t>
                      </a:r>
                      <a:r>
                        <a:rPr lang="ja-JP" altLang="en-US" sz="2000" kern="100" dirty="0">
                          <a:effectLst/>
                          <a:latin typeface="+mn-ea"/>
                          <a:ea typeface="+mn-ea"/>
                          <a:cs typeface="Times New Roman" panose="02020603050405020304" pitchFamily="18" charset="0"/>
                        </a:rPr>
                        <a:t>％</a:t>
                      </a:r>
                      <a:endParaRPr lang="en-US" altLang="ja-JP" sz="2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143639685"/>
                  </a:ext>
                </a:extLst>
              </a:tr>
              <a:tr h="360000">
                <a:tc>
                  <a:txBody>
                    <a:bodyPr/>
                    <a:lstStyle/>
                    <a:p>
                      <a:pPr marL="79375" indent="-79375" algn="just"/>
                      <a:r>
                        <a:rPr lang="ja-JP" altLang="en-US" sz="1500" kern="100" dirty="0">
                          <a:solidFill>
                            <a:schemeClr val="tx1"/>
                          </a:solidFill>
                          <a:effectLst/>
                          <a:latin typeface="+mn-ea"/>
                          <a:ea typeface="+mn-ea"/>
                        </a:rPr>
                        <a:t>降雪期間</a:t>
                      </a:r>
                      <a:endParaRPr lang="ja-JP" sz="15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altLang="en-US" sz="1400" kern="100" dirty="0">
                          <a:effectLst/>
                          <a:latin typeface="+mn-ea"/>
                          <a:ea typeface="+mn-ea"/>
                          <a:cs typeface="Times New Roman" panose="02020603050405020304" pitchFamily="18" charset="0"/>
                        </a:rPr>
                        <a:t>（変化は明瞭ではない。）</a:t>
                      </a:r>
                      <a:endParaRPr lang="ja-JP" sz="14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altLang="en-US" sz="1700" kern="100" dirty="0">
                          <a:effectLst/>
                          <a:latin typeface="+mn-ea"/>
                          <a:ea typeface="+mn-ea"/>
                          <a:cs typeface="Times New Roman" panose="02020603050405020304" pitchFamily="18" charset="0"/>
                        </a:rPr>
                        <a:t>短くなる</a:t>
                      </a:r>
                      <a:endParaRPr lang="en-US" altLang="ja-JP" sz="1700" kern="100" dirty="0">
                        <a:effectLst/>
                        <a:latin typeface="+mn-ea"/>
                        <a:ea typeface="+mn-ea"/>
                        <a:cs typeface="Times New Roman" panose="02020603050405020304" pitchFamily="18" charset="0"/>
                      </a:endParaRPr>
                    </a:p>
                    <a:p>
                      <a:pPr marL="79375" indent="-79375" algn="ctr"/>
                      <a:r>
                        <a:rPr lang="ja-JP" altLang="ja-JP" sz="1300" dirty="0">
                          <a:latin typeface="+mn-ea"/>
                          <a:ea typeface="+mn-ea"/>
                        </a:rPr>
                        <a:t>（始期が遅れ、終期が早まる</a:t>
                      </a:r>
                      <a:r>
                        <a:rPr lang="ja-JP" altLang="en-US" sz="1300" dirty="0">
                          <a:latin typeface="+mn-ea"/>
                          <a:ea typeface="+mn-ea"/>
                        </a:rPr>
                        <a:t>。</a:t>
                      </a:r>
                      <a:r>
                        <a:rPr lang="ja-JP" altLang="ja-JP" sz="1300" dirty="0">
                          <a:latin typeface="+mn-ea"/>
                          <a:ea typeface="+mn-ea"/>
                        </a:rPr>
                        <a:t>）</a:t>
                      </a:r>
                      <a:endParaRPr lang="ja-JP" sz="13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120736771"/>
                  </a:ext>
                </a:extLst>
              </a:tr>
            </a:tbl>
          </a:graphicData>
        </a:graphic>
      </p:graphicFrame>
      <p:sp>
        <p:nvSpPr>
          <p:cNvPr id="2" name="テキスト ボックス 1">
            <a:extLst>
              <a:ext uri="{FF2B5EF4-FFF2-40B4-BE49-F238E27FC236}">
                <a16:creationId xmlns:a16="http://schemas.microsoft.com/office/drawing/2014/main" id="{D2C2F17D-0106-C9C7-FD0E-CC33AF6B37E9}"/>
              </a:ext>
            </a:extLst>
          </p:cNvPr>
          <p:cNvSpPr txBox="1"/>
          <p:nvPr/>
        </p:nvSpPr>
        <p:spPr>
          <a:xfrm>
            <a:off x="6714245" y="5367175"/>
            <a:ext cx="2029166" cy="442301"/>
          </a:xfrm>
          <a:prstGeom prst="rect">
            <a:avLst/>
          </a:prstGeom>
          <a:noFill/>
        </p:spPr>
        <p:txBody>
          <a:bodyPr wrap="square">
            <a:spAutoFit/>
          </a:bodyPr>
          <a:lstStyle/>
          <a:p>
            <a:r>
              <a:rPr lang="en-US" altLang="ja-JP" sz="1137" dirty="0">
                <a:solidFill>
                  <a:schemeClr val="tx2"/>
                </a:solidFill>
              </a:rPr>
              <a:t>20</a:t>
            </a:r>
            <a:r>
              <a:rPr lang="ja-JP" altLang="en-US" sz="1137" dirty="0">
                <a:solidFill>
                  <a:schemeClr val="tx2"/>
                </a:solidFill>
              </a:rPr>
              <a:t>世紀末に対する</a:t>
            </a:r>
            <a:r>
              <a:rPr lang="en-US" altLang="ja-JP" sz="1137" dirty="0">
                <a:solidFill>
                  <a:schemeClr val="tx2"/>
                </a:solidFill>
              </a:rPr>
              <a:t>21</a:t>
            </a:r>
            <a:r>
              <a:rPr lang="ja-JP" altLang="en-US" sz="1137" dirty="0">
                <a:solidFill>
                  <a:schemeClr val="tx2"/>
                </a:solidFill>
              </a:rPr>
              <a:t>世紀末の年最深積雪の変化率</a:t>
            </a:r>
          </a:p>
        </p:txBody>
      </p:sp>
      <p:pic>
        <p:nvPicPr>
          <p:cNvPr id="3" name="図 2">
            <a:extLst>
              <a:ext uri="{FF2B5EF4-FFF2-40B4-BE49-F238E27FC236}">
                <a16:creationId xmlns:a16="http://schemas.microsoft.com/office/drawing/2014/main" id="{9CFD5D00-623C-6E1E-325A-167A434689A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bwMode="auto">
          <a:xfrm>
            <a:off x="6753568" y="2232560"/>
            <a:ext cx="2548510" cy="3128647"/>
          </a:xfrm>
          <a:prstGeom prst="rect">
            <a:avLst/>
          </a:prstGeom>
          <a:noFill/>
          <a:ln>
            <a:noFill/>
          </a:ln>
        </p:spPr>
      </p:pic>
      <p:sp>
        <p:nvSpPr>
          <p:cNvPr id="11" name="コンテンツ プレースホルダー 2">
            <a:extLst>
              <a:ext uri="{FF2B5EF4-FFF2-40B4-BE49-F238E27FC236}">
                <a16:creationId xmlns:a16="http://schemas.microsoft.com/office/drawing/2014/main" id="{6B355F88-2519-14FF-383F-A7A1A6A795E9}"/>
              </a:ext>
            </a:extLst>
          </p:cNvPr>
          <p:cNvSpPr txBox="1">
            <a:spLocks/>
          </p:cNvSpPr>
          <p:nvPr/>
        </p:nvSpPr>
        <p:spPr>
          <a:xfrm>
            <a:off x="6714245" y="1840640"/>
            <a:ext cx="1066801" cy="558453"/>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gn="r">
              <a:buNone/>
            </a:pPr>
            <a:r>
              <a:rPr lang="en-US" altLang="ja-JP" sz="1000" b="1" dirty="0">
                <a:ln w="6350">
                  <a:noFill/>
                </a:ln>
              </a:rPr>
              <a:t>2</a:t>
            </a:r>
            <a:r>
              <a:rPr lang="en-US" altLang="ja-JP" sz="1000" b="1" dirty="0">
                <a:ln w="6350">
                  <a:noFill/>
                </a:ln>
                <a:latin typeface="+mn-ea"/>
              </a:rPr>
              <a:t>℃</a:t>
            </a:r>
            <a:r>
              <a:rPr lang="ja-JP" altLang="en-US" sz="1000" b="1" dirty="0">
                <a:ln w="6350">
                  <a:noFill/>
                </a:ln>
              </a:rPr>
              <a:t>上昇シナリオ</a:t>
            </a:r>
            <a:endParaRPr lang="en-US" altLang="ja-JP" sz="1000" b="1" dirty="0">
              <a:ln w="6350">
                <a:noFill/>
              </a:ln>
            </a:endParaRPr>
          </a:p>
          <a:p>
            <a:pPr marL="0" indent="0" algn="r">
              <a:buNone/>
            </a:pPr>
            <a:r>
              <a:rPr lang="ja-JP" altLang="en-US" sz="1000" b="1" dirty="0">
                <a:ln w="6350">
                  <a:noFill/>
                </a:ln>
              </a:rPr>
              <a:t>による予測</a:t>
            </a:r>
          </a:p>
        </p:txBody>
      </p:sp>
      <p:sp>
        <p:nvSpPr>
          <p:cNvPr id="13" name="コンテンツ プレースホルダー 2">
            <a:extLst>
              <a:ext uri="{FF2B5EF4-FFF2-40B4-BE49-F238E27FC236}">
                <a16:creationId xmlns:a16="http://schemas.microsoft.com/office/drawing/2014/main" id="{9D00FB3B-BDC8-2E4F-EFEC-3D07A89576FB}"/>
              </a:ext>
            </a:extLst>
          </p:cNvPr>
          <p:cNvSpPr txBox="1">
            <a:spLocks/>
          </p:cNvSpPr>
          <p:nvPr/>
        </p:nvSpPr>
        <p:spPr>
          <a:xfrm>
            <a:off x="7676610" y="1834673"/>
            <a:ext cx="1066801" cy="558453"/>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gn="r">
              <a:buNone/>
            </a:pPr>
            <a:r>
              <a:rPr lang="en-US" altLang="ja-JP" sz="1000" b="1" dirty="0">
                <a:ln w="6350">
                  <a:noFill/>
                </a:ln>
              </a:rPr>
              <a:t>4</a:t>
            </a:r>
            <a:r>
              <a:rPr lang="en-US" altLang="ja-JP" sz="1000" b="1" dirty="0">
                <a:ln w="6350">
                  <a:noFill/>
                </a:ln>
                <a:latin typeface="+mn-ea"/>
              </a:rPr>
              <a:t>℃</a:t>
            </a:r>
            <a:r>
              <a:rPr lang="ja-JP" altLang="en-US" sz="1000" b="1" dirty="0">
                <a:ln w="6350">
                  <a:noFill/>
                </a:ln>
              </a:rPr>
              <a:t>上昇シナリオ</a:t>
            </a:r>
            <a:endParaRPr lang="en-US" altLang="ja-JP" sz="1000" b="1" dirty="0">
              <a:ln w="6350">
                <a:noFill/>
              </a:ln>
            </a:endParaRPr>
          </a:p>
          <a:p>
            <a:pPr marL="0" indent="0" algn="r">
              <a:buNone/>
            </a:pPr>
            <a:r>
              <a:rPr lang="ja-JP" altLang="en-US" sz="1000" b="1" dirty="0">
                <a:ln w="6350">
                  <a:noFill/>
                </a:ln>
              </a:rPr>
              <a:t>による予測</a:t>
            </a:r>
          </a:p>
        </p:txBody>
      </p:sp>
      <p:sp>
        <p:nvSpPr>
          <p:cNvPr id="10" name="コンテンツ プレースホルダー 2">
            <a:extLst>
              <a:ext uri="{FF2B5EF4-FFF2-40B4-BE49-F238E27FC236}">
                <a16:creationId xmlns:a16="http://schemas.microsoft.com/office/drawing/2014/main" id="{6597F84E-DF53-82E0-F149-42AB006640B6}"/>
              </a:ext>
            </a:extLst>
          </p:cNvPr>
          <p:cNvSpPr txBox="1">
            <a:spLocks/>
          </p:cNvSpPr>
          <p:nvPr/>
        </p:nvSpPr>
        <p:spPr>
          <a:xfrm>
            <a:off x="0" y="6491552"/>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spTree>
    <p:extLst>
      <p:ext uri="{BB962C8B-B14F-4D97-AF65-F5344CB8AC3E}">
        <p14:creationId xmlns:p14="http://schemas.microsoft.com/office/powerpoint/2010/main" val="120448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72" y="2545998"/>
            <a:ext cx="4219870" cy="2680738"/>
          </a:xfrm>
          <a:prstGeom prst="rect">
            <a:avLst/>
          </a:prstGeom>
        </p:spPr>
      </p:pic>
      <p:sp>
        <p:nvSpPr>
          <p:cNvPr id="4" name="タイトル 3"/>
          <p:cNvSpPr>
            <a:spLocks noGrp="1"/>
          </p:cNvSpPr>
          <p:nvPr>
            <p:ph type="title"/>
          </p:nvPr>
        </p:nvSpPr>
        <p:spPr>
          <a:xfrm>
            <a:off x="273000" y="223141"/>
            <a:ext cx="6190797" cy="369332"/>
          </a:xfrm>
        </p:spPr>
        <p:txBody>
          <a:bodyPr/>
          <a:lstStyle/>
          <a:p>
            <a:r>
              <a:rPr lang="ja-JP" altLang="en-US" sz="2400" dirty="0"/>
              <a:t>熱帯低気圧（台風など）</a:t>
            </a:r>
            <a:r>
              <a:rPr lang="en-US" altLang="zh-TW" sz="2400" dirty="0"/>
              <a:t>【</a:t>
            </a:r>
            <a:r>
              <a:rPr lang="zh-TW" altLang="en-US" sz="2400" dirty="0"/>
              <a:t>観測結果</a:t>
            </a:r>
            <a:r>
              <a:rPr lang="ja-JP" altLang="en-US" sz="2400" dirty="0"/>
              <a:t>・将来予測</a:t>
            </a:r>
            <a:r>
              <a:rPr lang="en-US" altLang="zh-TW" sz="2400" dirty="0"/>
              <a:t>】</a:t>
            </a:r>
            <a:endParaRPr kumimoji="1" lang="ja-JP" altLang="en-US" sz="2400"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9" y="752104"/>
            <a:ext cx="4492431" cy="1762496"/>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b="1" dirty="0">
                <a:solidFill>
                  <a:schemeClr val="tx2"/>
                </a:solidFill>
              </a:rPr>
              <a:t>【</a:t>
            </a:r>
            <a:r>
              <a:rPr lang="ja-JP" altLang="en-US" sz="1400" b="1" dirty="0">
                <a:solidFill>
                  <a:schemeClr val="tx2"/>
                </a:solidFill>
              </a:rPr>
              <a:t>観測結果</a:t>
            </a:r>
            <a:r>
              <a:rPr lang="en-US" altLang="ja-JP" sz="1400" b="1" dirty="0">
                <a:solidFill>
                  <a:schemeClr val="tx2"/>
                </a:solidFill>
              </a:rPr>
              <a:t>】</a:t>
            </a:r>
          </a:p>
          <a:p>
            <a:pPr>
              <a:buFont typeface="Wingdings" panose="05000000000000000000" pitchFamily="2" charset="2"/>
              <a:buChar char="l"/>
            </a:pPr>
            <a:r>
              <a:rPr lang="ja-JP" altLang="en-US" sz="1400" dirty="0">
                <a:solidFill>
                  <a:schemeClr val="tx2"/>
                </a:solidFill>
              </a:rPr>
              <a:t>台風の</a:t>
            </a:r>
            <a:r>
              <a:rPr lang="ja-JP" altLang="en-US" sz="1400" u="sng" dirty="0">
                <a:solidFill>
                  <a:schemeClr val="tx2"/>
                </a:solidFill>
              </a:rPr>
              <a:t>発生数、日本への接近数に長期的な変化傾向は確認できない</a:t>
            </a:r>
            <a:r>
              <a:rPr lang="ja-JP" altLang="en-US" sz="1400" dirty="0">
                <a:solidFill>
                  <a:schemeClr val="tx2"/>
                </a:solidFill>
              </a:rPr>
              <a:t>。</a:t>
            </a:r>
          </a:p>
          <a:p>
            <a:pPr marL="432000">
              <a:buFont typeface="Wingdings" panose="05000000000000000000" pitchFamily="2" charset="2"/>
              <a:buChar char="Ø"/>
            </a:pPr>
            <a:r>
              <a:rPr lang="ja-JP" altLang="en-US" sz="1200" dirty="0">
                <a:solidFill>
                  <a:schemeClr val="tx2"/>
                </a:solidFill>
              </a:rPr>
              <a:t>過去</a:t>
            </a:r>
            <a:r>
              <a:rPr lang="en-US" altLang="ja-JP" sz="1200" dirty="0">
                <a:solidFill>
                  <a:schemeClr val="tx2"/>
                </a:solidFill>
              </a:rPr>
              <a:t>40</a:t>
            </a:r>
            <a:r>
              <a:rPr lang="ja-JP" altLang="en-US" sz="1200" dirty="0">
                <a:solidFill>
                  <a:schemeClr val="tx2"/>
                </a:solidFill>
              </a:rPr>
              <a:t>年で太平洋側に接近する台風が増えていると示す研究もある</a:t>
            </a:r>
            <a:r>
              <a:rPr lang="ja-JP" altLang="en-US" sz="800" dirty="0">
                <a:solidFill>
                  <a:schemeClr val="tx2"/>
                </a:solidFill>
              </a:rPr>
              <a:t>（</a:t>
            </a:r>
            <a:r>
              <a:rPr lang="en-US" altLang="ja-JP" sz="800" dirty="0">
                <a:solidFill>
                  <a:schemeClr val="tx2"/>
                </a:solidFill>
              </a:rPr>
              <a:t>Yamaguchi and Maeda, 2020</a:t>
            </a:r>
            <a:r>
              <a:rPr lang="ja-JP" altLang="en-US" sz="800" dirty="0">
                <a:solidFill>
                  <a:schemeClr val="tx2"/>
                </a:solidFill>
              </a:rPr>
              <a:t>）</a:t>
            </a:r>
            <a:r>
              <a:rPr lang="ja-JP" altLang="en-US" sz="1200" dirty="0">
                <a:solidFill>
                  <a:schemeClr val="tx2"/>
                </a:solidFill>
              </a:rPr>
              <a:t>。</a:t>
            </a:r>
          </a:p>
          <a:p>
            <a:pPr>
              <a:buFont typeface="Wingdings" panose="05000000000000000000" pitchFamily="2" charset="2"/>
              <a:buChar char="l"/>
            </a:pPr>
            <a:r>
              <a:rPr lang="ja-JP" altLang="en-US" sz="1400" u="sng" dirty="0">
                <a:solidFill>
                  <a:schemeClr val="tx2"/>
                </a:solidFill>
              </a:rPr>
              <a:t>日本付近の台風</a:t>
            </a:r>
            <a:r>
              <a:rPr lang="ja-JP" altLang="en-US" sz="1400" dirty="0">
                <a:solidFill>
                  <a:schemeClr val="tx2"/>
                </a:solidFill>
              </a:rPr>
              <a:t>は、</a:t>
            </a:r>
            <a:r>
              <a:rPr lang="ja-JP" altLang="en-US" sz="1400" u="sng" dirty="0">
                <a:solidFill>
                  <a:schemeClr val="tx2"/>
                </a:solidFill>
              </a:rPr>
              <a:t>強度が最大となる緯度が北に移動</a:t>
            </a:r>
            <a:r>
              <a:rPr lang="ja-JP" altLang="en-US" sz="900" dirty="0">
                <a:solidFill>
                  <a:schemeClr val="tx2"/>
                </a:solidFill>
              </a:rPr>
              <a:t>（</a:t>
            </a:r>
            <a:r>
              <a:rPr lang="en-US" altLang="ja-JP" sz="900" dirty="0">
                <a:solidFill>
                  <a:schemeClr val="tx2"/>
                </a:solidFill>
              </a:rPr>
              <a:t>IPCC, 2021</a:t>
            </a:r>
            <a:r>
              <a:rPr lang="ja-JP" altLang="en-US" sz="900" dirty="0">
                <a:solidFill>
                  <a:schemeClr val="tx2"/>
                </a:solidFill>
              </a:rPr>
              <a:t>）</a:t>
            </a:r>
            <a:r>
              <a:rPr lang="ja-JP" altLang="en-US" sz="1400" dirty="0">
                <a:solidFill>
                  <a:schemeClr val="tx2"/>
                </a:solidFill>
              </a:rPr>
              <a:t>。</a:t>
            </a:r>
          </a:p>
        </p:txBody>
      </p:sp>
      <p:sp>
        <p:nvSpPr>
          <p:cNvPr id="7"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4865662" y="752103"/>
            <a:ext cx="4783163" cy="1408391"/>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b="1" dirty="0">
                <a:solidFill>
                  <a:schemeClr val="tx2"/>
                </a:solidFill>
              </a:rPr>
              <a:t>【</a:t>
            </a:r>
            <a:r>
              <a:rPr lang="ja-JP" altLang="en-US" sz="1400" b="1" dirty="0">
                <a:solidFill>
                  <a:schemeClr val="tx2"/>
                </a:solidFill>
              </a:rPr>
              <a:t>将来予測</a:t>
            </a:r>
            <a:r>
              <a:rPr lang="en-US" altLang="ja-JP" sz="1400" b="1" dirty="0">
                <a:solidFill>
                  <a:schemeClr val="tx2"/>
                </a:solidFill>
              </a:rPr>
              <a:t>】</a:t>
            </a:r>
          </a:p>
          <a:p>
            <a:pPr>
              <a:buFont typeface="Wingdings" panose="05000000000000000000" pitchFamily="2" charset="2"/>
              <a:buChar char="l"/>
            </a:pPr>
            <a:r>
              <a:rPr lang="ja-JP" altLang="en-US" sz="1400" u="sng" dirty="0">
                <a:solidFill>
                  <a:schemeClr val="tx2"/>
                </a:solidFill>
              </a:rPr>
              <a:t>日本付近の個々の台風強度は強まる</a:t>
            </a:r>
            <a:r>
              <a:rPr lang="ja-JP" altLang="en-US" sz="1400" dirty="0">
                <a:solidFill>
                  <a:schemeClr val="tx2"/>
                </a:solidFill>
              </a:rPr>
              <a:t>と予測。</a:t>
            </a:r>
          </a:p>
          <a:p>
            <a:pPr marL="432000">
              <a:buFont typeface="Wingdings" panose="05000000000000000000" pitchFamily="2" charset="2"/>
              <a:buChar char="Ø"/>
            </a:pPr>
            <a:r>
              <a:rPr lang="ja-JP" altLang="en-US" sz="1200" dirty="0">
                <a:solidFill>
                  <a:schemeClr val="tx2"/>
                </a:solidFill>
              </a:rPr>
              <a:t>地球温暖化に伴う水蒸気量の増加や海水温の上昇が影響するためと考えられる。</a:t>
            </a:r>
          </a:p>
          <a:p>
            <a:pPr>
              <a:buFont typeface="Wingdings" panose="05000000000000000000" pitchFamily="2" charset="2"/>
              <a:buChar char="l"/>
            </a:pPr>
            <a:r>
              <a:rPr lang="ja-JP" altLang="en-US" sz="1400" u="sng" dirty="0">
                <a:solidFill>
                  <a:schemeClr val="tx2"/>
                </a:solidFill>
              </a:rPr>
              <a:t>台風に伴う降水量も増加</a:t>
            </a:r>
            <a:r>
              <a:rPr lang="ja-JP" altLang="en-US" sz="1400" dirty="0">
                <a:solidFill>
                  <a:schemeClr val="tx2"/>
                </a:solidFill>
              </a:rPr>
              <a:t>すると予測。</a:t>
            </a:r>
          </a:p>
        </p:txBody>
      </p:sp>
      <p:sp>
        <p:nvSpPr>
          <p:cNvPr id="3" name="正方形/長方形 2">
            <a:extLst>
              <a:ext uri="{FF2B5EF4-FFF2-40B4-BE49-F238E27FC236}">
                <a16:creationId xmlns:a16="http://schemas.microsoft.com/office/drawing/2014/main" id="{E222EC1D-F8DA-5D31-295C-1121A0C74EBA}"/>
              </a:ext>
            </a:extLst>
          </p:cNvPr>
          <p:cNvSpPr/>
          <p:nvPr/>
        </p:nvSpPr>
        <p:spPr>
          <a:xfrm>
            <a:off x="436184" y="5241927"/>
            <a:ext cx="4089860" cy="728982"/>
          </a:xfrm>
          <a:prstGeom prst="rect">
            <a:avLst/>
          </a:prstGeom>
        </p:spPr>
        <p:txBody>
          <a:bodyPr wrap="square">
            <a:spAutoFit/>
          </a:bodyPr>
          <a:lstStyle/>
          <a:p>
            <a:pPr algn="ctr"/>
            <a:r>
              <a:rPr lang="ja-JP" altLang="en-US" sz="1137" dirty="0">
                <a:solidFill>
                  <a:schemeClr val="tx2"/>
                </a:solidFill>
              </a:rPr>
              <a:t>台風の発生数・接近数・上陸数の経年変化（</a:t>
            </a:r>
            <a:r>
              <a:rPr lang="en-US" altLang="ja-JP" sz="1137" dirty="0">
                <a:solidFill>
                  <a:schemeClr val="tx2"/>
                </a:solidFill>
              </a:rPr>
              <a:t>1951</a:t>
            </a:r>
            <a:r>
              <a:rPr lang="ja-JP" altLang="en-US" sz="1137" dirty="0">
                <a:solidFill>
                  <a:schemeClr val="tx2"/>
                </a:solidFill>
              </a:rPr>
              <a:t>～</a:t>
            </a:r>
            <a:r>
              <a:rPr lang="en-US" altLang="ja-JP" sz="1137" dirty="0">
                <a:solidFill>
                  <a:schemeClr val="tx2"/>
                </a:solidFill>
              </a:rPr>
              <a:t>2024</a:t>
            </a:r>
            <a:r>
              <a:rPr lang="ja-JP" altLang="en-US" sz="1137" dirty="0">
                <a:solidFill>
                  <a:schemeClr val="tx2"/>
                </a:solidFill>
              </a:rPr>
              <a:t>年）</a:t>
            </a:r>
            <a:endParaRPr lang="en-US" altLang="ja-JP" sz="1000" dirty="0">
              <a:solidFill>
                <a:schemeClr val="tx2"/>
              </a:solidFill>
            </a:endParaRPr>
          </a:p>
          <a:p>
            <a:r>
              <a:rPr lang="ja-JP" altLang="en-US" sz="1000" dirty="0">
                <a:solidFill>
                  <a:schemeClr val="tx2"/>
                </a:solidFill>
              </a:rPr>
              <a:t>　　細実線で結ばれた点：各年の数</a:t>
            </a:r>
            <a:endParaRPr lang="en-US" altLang="ja-JP" sz="1000" dirty="0">
              <a:solidFill>
                <a:schemeClr val="tx2"/>
              </a:solidFill>
            </a:endParaRPr>
          </a:p>
          <a:p>
            <a:r>
              <a:rPr lang="ja-JP" altLang="en-US" sz="1000" dirty="0">
                <a:solidFill>
                  <a:schemeClr val="tx2"/>
                </a:solidFill>
              </a:rPr>
              <a:t>　　太実線：</a:t>
            </a:r>
            <a:r>
              <a:rPr lang="en-US" altLang="ja-JP" sz="1000" dirty="0">
                <a:solidFill>
                  <a:schemeClr val="tx2"/>
                </a:solidFill>
              </a:rPr>
              <a:t>5</a:t>
            </a:r>
            <a:r>
              <a:rPr lang="ja-JP" altLang="en-US" sz="1000" dirty="0">
                <a:solidFill>
                  <a:schemeClr val="tx2"/>
                </a:solidFill>
              </a:rPr>
              <a:t>年移動平均</a:t>
            </a:r>
            <a:endParaRPr lang="en-US" altLang="ja-JP" sz="1000" dirty="0">
              <a:solidFill>
                <a:schemeClr val="tx2"/>
              </a:solidFill>
            </a:endParaRPr>
          </a:p>
          <a:p>
            <a:r>
              <a:rPr lang="ja-JP" altLang="en-US" sz="1000" dirty="0">
                <a:solidFill>
                  <a:schemeClr val="tx2"/>
                </a:solidFill>
              </a:rPr>
              <a:t>　　破線：平年値（</a:t>
            </a:r>
            <a:r>
              <a:rPr lang="en-US" altLang="ja-JP" sz="1000" dirty="0">
                <a:solidFill>
                  <a:schemeClr val="tx2"/>
                </a:solidFill>
              </a:rPr>
              <a:t>1991</a:t>
            </a:r>
            <a:r>
              <a:rPr lang="ja-JP" altLang="en-US" sz="1000" dirty="0">
                <a:solidFill>
                  <a:schemeClr val="tx2"/>
                </a:solidFill>
              </a:rPr>
              <a:t>～</a:t>
            </a:r>
            <a:r>
              <a:rPr lang="en-US" altLang="ja-JP" sz="1000" dirty="0">
                <a:solidFill>
                  <a:schemeClr val="tx2"/>
                </a:solidFill>
              </a:rPr>
              <a:t>2020</a:t>
            </a:r>
            <a:r>
              <a:rPr lang="ja-JP" altLang="en-US" sz="1000" dirty="0">
                <a:solidFill>
                  <a:schemeClr val="tx2"/>
                </a:solidFill>
              </a:rPr>
              <a:t>年の平均値）</a:t>
            </a:r>
          </a:p>
        </p:txBody>
      </p:sp>
      <p:sp>
        <p:nvSpPr>
          <p:cNvPr id="14" name="角丸四角形吹き出し 9">
            <a:extLst>
              <a:ext uri="{FF2B5EF4-FFF2-40B4-BE49-F238E27FC236}">
                <a16:creationId xmlns:a16="http://schemas.microsoft.com/office/drawing/2014/main" id="{352BFB5E-20E9-0E24-C31F-0F3175E57D42}"/>
              </a:ext>
            </a:extLst>
          </p:cNvPr>
          <p:cNvSpPr/>
          <p:nvPr/>
        </p:nvSpPr>
        <p:spPr>
          <a:xfrm>
            <a:off x="7088800" y="714003"/>
            <a:ext cx="2502876" cy="321084"/>
          </a:xfrm>
          <a:prstGeom prst="wedgeRoundRectCallout">
            <a:avLst>
              <a:gd name="adj1" fmla="val -52949"/>
              <a:gd name="adj2" fmla="val 46133"/>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強度と大きさは異なります。</a:t>
            </a:r>
            <a:endParaRPr kumimoji="1" lang="en-US" altLang="ja-JP" sz="1100" b="1" dirty="0">
              <a:solidFill>
                <a:schemeClr val="tx2"/>
              </a:solidFill>
            </a:endParaRPr>
          </a:p>
          <a:p>
            <a:pPr algn="ctr"/>
            <a:r>
              <a:rPr kumimoji="1" lang="ja-JP" altLang="en-US" sz="1100" b="1" dirty="0">
                <a:solidFill>
                  <a:schemeClr val="tx2"/>
                </a:solidFill>
              </a:rPr>
              <a:t>大きくなるかは、まだよく分かっていません。</a:t>
            </a:r>
          </a:p>
        </p:txBody>
      </p:sp>
      <p:sp>
        <p:nvSpPr>
          <p:cNvPr id="15" name="楕円 14">
            <a:extLst>
              <a:ext uri="{FF2B5EF4-FFF2-40B4-BE49-F238E27FC236}">
                <a16:creationId xmlns:a16="http://schemas.microsoft.com/office/drawing/2014/main" id="{FA5B0133-8CF6-772D-8E4F-7250888112E7}"/>
              </a:ext>
            </a:extLst>
          </p:cNvPr>
          <p:cNvSpPr/>
          <p:nvPr/>
        </p:nvSpPr>
        <p:spPr>
          <a:xfrm>
            <a:off x="5125321" y="4305556"/>
            <a:ext cx="273000" cy="273000"/>
          </a:xfrm>
          <a:prstGeom prst="ellipse">
            <a:avLst/>
          </a:prstGeom>
          <a:solidFill>
            <a:schemeClr val="accent3"/>
          </a:solidFill>
          <a:ln w="9525">
            <a:headEnd type="oval" w="med" len="med"/>
            <a:tailEnd type="arrow" w="sm" len="s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rPr>
              <a:t>！</a:t>
            </a:r>
          </a:p>
        </p:txBody>
      </p:sp>
      <p:sp>
        <p:nvSpPr>
          <p:cNvPr id="16" name="楕円 15">
            <a:extLst>
              <a:ext uri="{FF2B5EF4-FFF2-40B4-BE49-F238E27FC236}">
                <a16:creationId xmlns:a16="http://schemas.microsoft.com/office/drawing/2014/main" id="{23475E16-138A-9C12-A50B-4E979F74F083}"/>
              </a:ext>
            </a:extLst>
          </p:cNvPr>
          <p:cNvSpPr/>
          <p:nvPr/>
        </p:nvSpPr>
        <p:spPr>
          <a:xfrm>
            <a:off x="5125321" y="3314502"/>
            <a:ext cx="273000" cy="273000"/>
          </a:xfrm>
          <a:prstGeom prst="ellipse">
            <a:avLst/>
          </a:prstGeom>
          <a:solidFill>
            <a:schemeClr val="accent3"/>
          </a:solidFill>
          <a:ln w="9525">
            <a:headEnd type="oval" w="med" len="med"/>
            <a:tailEnd type="arrow" w="sm" len="s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rPr>
              <a:t>！</a:t>
            </a:r>
          </a:p>
        </p:txBody>
      </p:sp>
      <p:sp>
        <p:nvSpPr>
          <p:cNvPr id="18"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0" y="6537996"/>
            <a:ext cx="5670883" cy="158263"/>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本スライドにおける「将来予測」は、地球温暖化に伴う台風の変化を解析した様々な研究結果に基づいて記載。</a:t>
            </a:r>
          </a:p>
        </p:txBody>
      </p:sp>
      <p:sp>
        <p:nvSpPr>
          <p:cNvPr id="19" name="コンテンツ プレースホルダー 2">
            <a:extLst>
              <a:ext uri="{FF2B5EF4-FFF2-40B4-BE49-F238E27FC236}">
                <a16:creationId xmlns:a16="http://schemas.microsoft.com/office/drawing/2014/main" id="{D6CEFE3B-34BA-0F11-54A4-7207AA011E56}"/>
              </a:ext>
            </a:extLst>
          </p:cNvPr>
          <p:cNvSpPr txBox="1">
            <a:spLocks/>
          </p:cNvSpPr>
          <p:nvPr/>
        </p:nvSpPr>
        <p:spPr>
          <a:xfrm>
            <a:off x="5330366" y="3273892"/>
            <a:ext cx="4318459" cy="2336329"/>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2"/>
                </a:solidFill>
              </a:rPr>
              <a:t>台風に伴う発達した積乱雲の下では、</a:t>
            </a:r>
            <a:r>
              <a:rPr lang="ja-JP" altLang="en-US" sz="2100" u="sng" dirty="0">
                <a:solidFill>
                  <a:schemeClr val="tx2"/>
                </a:solidFill>
              </a:rPr>
              <a:t>落雷、</a:t>
            </a:r>
            <a:r>
              <a:rPr lang="ja-JP" altLang="en-US" sz="2100" u="sng" dirty="0" err="1">
                <a:solidFill>
                  <a:schemeClr val="tx2"/>
                </a:solidFill>
              </a:rPr>
              <a:t>ひょう</a:t>
            </a:r>
            <a:r>
              <a:rPr lang="ja-JP" altLang="en-US" sz="2100" u="sng" dirty="0">
                <a:solidFill>
                  <a:schemeClr val="tx2"/>
                </a:solidFill>
              </a:rPr>
              <a:t>及び竜巻</a:t>
            </a:r>
            <a:r>
              <a:rPr lang="ja-JP" altLang="en-US" sz="2100" dirty="0">
                <a:solidFill>
                  <a:schemeClr val="tx2"/>
                </a:solidFill>
              </a:rPr>
              <a:t>などの激しい気象現象もしばしば発生。</a:t>
            </a:r>
            <a:endParaRPr lang="en-US" altLang="ja-JP" sz="2100" dirty="0">
              <a:solidFill>
                <a:schemeClr val="tx2"/>
              </a:solidFill>
            </a:endParaRPr>
          </a:p>
          <a:p>
            <a:pPr marL="0" indent="0">
              <a:buNone/>
            </a:pPr>
            <a:r>
              <a:rPr lang="ja-JP" altLang="en-US" sz="2100" dirty="0">
                <a:solidFill>
                  <a:schemeClr val="tx2"/>
                </a:solidFill>
              </a:rPr>
              <a:t>それら個々の将来変化を評価することは困難だが、一般論として、</a:t>
            </a:r>
            <a:r>
              <a:rPr lang="ja-JP" altLang="en-US" sz="2100" u="sng" dirty="0">
                <a:solidFill>
                  <a:schemeClr val="tx2"/>
                </a:solidFill>
              </a:rPr>
              <a:t>台風の強度が増加すれば、それらが発生するリスクも増加する可能性がある</a:t>
            </a:r>
            <a:r>
              <a:rPr lang="ja-JP" altLang="en-US" sz="2100" dirty="0">
                <a:solidFill>
                  <a:schemeClr val="tx2"/>
                </a:solidFill>
              </a:rPr>
              <a:t>と考えられる。</a:t>
            </a:r>
          </a:p>
        </p:txBody>
      </p:sp>
      <p:sp>
        <p:nvSpPr>
          <p:cNvPr id="8" name="コンテンツ プレースホルダー 2">
            <a:extLst>
              <a:ext uri="{FF2B5EF4-FFF2-40B4-BE49-F238E27FC236}">
                <a16:creationId xmlns:a16="http://schemas.microsoft.com/office/drawing/2014/main" id="{FE1EFC46-5982-E985-C5AF-24ADBF472427}"/>
              </a:ext>
            </a:extLst>
          </p:cNvPr>
          <p:cNvSpPr txBox="1">
            <a:spLocks/>
          </p:cNvSpPr>
          <p:nvPr/>
        </p:nvSpPr>
        <p:spPr>
          <a:xfrm>
            <a:off x="272999" y="5950323"/>
            <a:ext cx="9185325" cy="61826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700" dirty="0">
                <a:solidFill>
                  <a:schemeClr val="tx2"/>
                </a:solidFill>
              </a:rPr>
              <a:t>参考文献</a:t>
            </a:r>
            <a:endParaRPr lang="en-US" altLang="ja-JP" sz="700" dirty="0">
              <a:solidFill>
                <a:schemeClr val="tx2"/>
              </a:solidFill>
            </a:endParaRPr>
          </a:p>
          <a:p>
            <a:pPr marL="180000" indent="-180000">
              <a:buNone/>
            </a:pPr>
            <a:r>
              <a:rPr lang="en-US" altLang="ja-JP" sz="700" dirty="0">
                <a:solidFill>
                  <a:schemeClr val="tx2"/>
                </a:solidFill>
              </a:rPr>
              <a:t>Yamaguchi, M. and S. Maeda, 2020: Increase in the Number of Tropical Cyclones Approaching Tokyo since 1980. Journal of the Meteorological Society of Japan, 98(4), 775 − 786, https://doi.org/10.2151/jmsj.2020-039.</a:t>
            </a:r>
          </a:p>
          <a:p>
            <a:pPr marL="180000" indent="-180000">
              <a:buNone/>
            </a:pPr>
            <a:r>
              <a:rPr lang="en-US" altLang="ja-JP" sz="700" dirty="0">
                <a:solidFill>
                  <a:schemeClr val="tx2"/>
                </a:solidFill>
              </a:rPr>
              <a:t>IPCC, 2021: Climate Change 2021: The Physical Science Basis. Contribution of Working Group I to </a:t>
            </a:r>
            <a:r>
              <a:rPr lang="en-US" altLang="ja-JP" sz="700" dirty="0" err="1">
                <a:solidFill>
                  <a:schemeClr val="tx2"/>
                </a:solidFill>
              </a:rPr>
              <a:t>theSixth</a:t>
            </a:r>
            <a:r>
              <a:rPr lang="en-US" altLang="ja-JP" sz="700" dirty="0">
                <a:solidFill>
                  <a:schemeClr val="tx2"/>
                </a:solidFill>
              </a:rPr>
              <a:t> Assessment Report of the Intergovernmental Panel on Climate Change [Masson-Delmotte, V., </a:t>
            </a:r>
            <a:r>
              <a:rPr lang="en-US" altLang="ja-JP" sz="700" dirty="0" err="1">
                <a:solidFill>
                  <a:schemeClr val="tx2"/>
                </a:solidFill>
              </a:rPr>
              <a:t>P.Zhai</a:t>
            </a:r>
            <a:r>
              <a:rPr lang="en-US" altLang="ja-JP" sz="700" dirty="0">
                <a:solidFill>
                  <a:schemeClr val="tx2"/>
                </a:solidFill>
              </a:rPr>
              <a:t>, A. Pirani, S.L. Connors, C. </a:t>
            </a:r>
            <a:r>
              <a:rPr lang="en-US" altLang="ja-JP" sz="700" dirty="0" err="1">
                <a:solidFill>
                  <a:schemeClr val="tx2"/>
                </a:solidFill>
              </a:rPr>
              <a:t>Péan</a:t>
            </a:r>
            <a:r>
              <a:rPr lang="en-US" altLang="ja-JP" sz="700" dirty="0">
                <a:solidFill>
                  <a:schemeClr val="tx2"/>
                </a:solidFill>
              </a:rPr>
              <a:t>, S. </a:t>
            </a:r>
            <a:r>
              <a:rPr lang="en-US" altLang="ja-JP" sz="700" dirty="0" err="1">
                <a:solidFill>
                  <a:schemeClr val="tx2"/>
                </a:solidFill>
              </a:rPr>
              <a:t>Berger,N</a:t>
            </a:r>
            <a:r>
              <a:rPr lang="en-US" altLang="ja-JP" sz="700" dirty="0">
                <a:solidFill>
                  <a:schemeClr val="tx2"/>
                </a:solidFill>
              </a:rPr>
              <a:t>. </a:t>
            </a:r>
            <a:r>
              <a:rPr lang="en-US" altLang="ja-JP" sz="700" dirty="0" err="1">
                <a:solidFill>
                  <a:schemeClr val="tx2"/>
                </a:solidFill>
              </a:rPr>
              <a:t>Caud</a:t>
            </a:r>
            <a:r>
              <a:rPr lang="en-US" altLang="ja-JP" sz="700" dirty="0">
                <a:solidFill>
                  <a:schemeClr val="tx2"/>
                </a:solidFill>
              </a:rPr>
              <a:t>, Y. Chen, L. Goldfarb, M.I. Gomis, </a:t>
            </a:r>
            <a:r>
              <a:rPr lang="en-US" altLang="ja-JP" sz="700" dirty="0" err="1">
                <a:solidFill>
                  <a:schemeClr val="tx2"/>
                </a:solidFill>
              </a:rPr>
              <a:t>M.Huang</a:t>
            </a:r>
            <a:r>
              <a:rPr lang="en-US" altLang="ja-JP" sz="700" dirty="0">
                <a:solidFill>
                  <a:schemeClr val="tx2"/>
                </a:solidFill>
              </a:rPr>
              <a:t>, K. </a:t>
            </a:r>
            <a:r>
              <a:rPr lang="en-US" altLang="ja-JP" sz="700" dirty="0" err="1">
                <a:solidFill>
                  <a:schemeClr val="tx2"/>
                </a:solidFill>
              </a:rPr>
              <a:t>Leitzell</a:t>
            </a:r>
            <a:r>
              <a:rPr lang="en-US" altLang="ja-JP" sz="700" dirty="0">
                <a:solidFill>
                  <a:schemeClr val="tx2"/>
                </a:solidFill>
              </a:rPr>
              <a:t>, E. </a:t>
            </a:r>
            <a:r>
              <a:rPr lang="en-US" altLang="ja-JP" sz="700" dirty="0" err="1">
                <a:solidFill>
                  <a:schemeClr val="tx2"/>
                </a:solidFill>
              </a:rPr>
              <a:t>Lonnoy</a:t>
            </a:r>
            <a:r>
              <a:rPr lang="en-US" altLang="ja-JP" sz="700" dirty="0">
                <a:solidFill>
                  <a:schemeClr val="tx2"/>
                </a:solidFill>
              </a:rPr>
              <a:t>, J.B.R. </a:t>
            </a:r>
            <a:r>
              <a:rPr lang="en-US" altLang="ja-JP" sz="700" dirty="0" err="1">
                <a:solidFill>
                  <a:schemeClr val="tx2"/>
                </a:solidFill>
              </a:rPr>
              <a:t>Matthews,T.K</a:t>
            </a:r>
            <a:r>
              <a:rPr lang="en-US" altLang="ja-JP" sz="700" dirty="0">
                <a:solidFill>
                  <a:schemeClr val="tx2"/>
                </a:solidFill>
              </a:rPr>
              <a:t>. Maycock, T. Waterfield, O. </a:t>
            </a:r>
            <a:r>
              <a:rPr lang="en-US" altLang="ja-JP" sz="700" dirty="0" err="1">
                <a:solidFill>
                  <a:schemeClr val="tx2"/>
                </a:solidFill>
              </a:rPr>
              <a:t>Yelekçi</a:t>
            </a:r>
            <a:r>
              <a:rPr lang="en-US" altLang="ja-JP" sz="700" dirty="0">
                <a:solidFill>
                  <a:schemeClr val="tx2"/>
                </a:solidFill>
              </a:rPr>
              <a:t>, R. Yu, and B. Zhou (eds.)]. Cambridge University Press, Cambridge, United Kingdom and New York, NY, USA, 2391 pp., https://doi.org/10.1017/9781009157896.</a:t>
            </a:r>
          </a:p>
        </p:txBody>
      </p:sp>
    </p:spTree>
    <p:extLst>
      <p:ext uri="{BB962C8B-B14F-4D97-AF65-F5344CB8AC3E}">
        <p14:creationId xmlns:p14="http://schemas.microsoft.com/office/powerpoint/2010/main" val="3865744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3282950" cy="492443"/>
          </a:xfrm>
        </p:spPr>
        <p:txBody>
          <a:bodyPr/>
          <a:lstStyle/>
          <a:p>
            <a:r>
              <a:rPr lang="ja-JP" altLang="en-US" dirty="0"/>
              <a:t>海水温</a:t>
            </a:r>
            <a:r>
              <a:rPr lang="en-US" altLang="zh-TW" dirty="0"/>
              <a:t>【</a:t>
            </a:r>
            <a:r>
              <a:rPr lang="zh-TW" altLang="en-US" dirty="0"/>
              <a:t>観測結果</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1257671"/>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平均海面水温：</a:t>
            </a:r>
            <a:r>
              <a:rPr lang="ja-JP" altLang="en-US" sz="1600" u="sng" dirty="0">
                <a:solidFill>
                  <a:schemeClr val="tx2"/>
                </a:solidFill>
              </a:rPr>
              <a:t>日本近海では、</a:t>
            </a:r>
            <a:r>
              <a:rPr lang="en-US" altLang="ja-JP" sz="1600" u="sng" dirty="0">
                <a:solidFill>
                  <a:schemeClr val="tx2"/>
                </a:solidFill>
              </a:rPr>
              <a:t>2024</a:t>
            </a:r>
            <a:r>
              <a:rPr lang="ja-JP" altLang="en-US" sz="1600" u="sng" dirty="0">
                <a:solidFill>
                  <a:schemeClr val="tx2"/>
                </a:solidFill>
              </a:rPr>
              <a:t>年までの間に</a:t>
            </a:r>
            <a:r>
              <a:rPr lang="en-US" altLang="ja-JP" sz="1600" u="sng" dirty="0">
                <a:solidFill>
                  <a:schemeClr val="tx2"/>
                </a:solidFill>
              </a:rPr>
              <a:t>100</a:t>
            </a:r>
            <a:r>
              <a:rPr lang="ja-JP" altLang="en-US" sz="1600" u="sng" dirty="0">
                <a:solidFill>
                  <a:schemeClr val="tx2"/>
                </a:solidFill>
              </a:rPr>
              <a:t>年当たり</a:t>
            </a:r>
            <a:r>
              <a:rPr lang="en-US" altLang="ja-JP" sz="1600" u="sng" dirty="0">
                <a:solidFill>
                  <a:schemeClr val="tx2"/>
                </a:solidFill>
              </a:rPr>
              <a:t>1.33</a:t>
            </a:r>
            <a:r>
              <a:rPr lang="en-US" altLang="ja-JP" sz="1600" u="sng" dirty="0">
                <a:solidFill>
                  <a:schemeClr val="tx2"/>
                </a:solidFill>
                <a:latin typeface="+mn-ea"/>
              </a:rPr>
              <a:t>℃</a:t>
            </a:r>
            <a:r>
              <a:rPr lang="ja-JP" altLang="en-US" sz="1600" u="sng" dirty="0">
                <a:solidFill>
                  <a:schemeClr val="tx2"/>
                </a:solidFill>
              </a:rPr>
              <a:t>の割合で上昇</a:t>
            </a:r>
            <a:r>
              <a:rPr lang="ja-JP" altLang="en-US" sz="1600" dirty="0">
                <a:solidFill>
                  <a:schemeClr val="tx2"/>
                </a:solidFill>
              </a:rPr>
              <a:t>。</a:t>
            </a:r>
          </a:p>
          <a:p>
            <a:pPr marL="432000">
              <a:buFont typeface="Wingdings" panose="05000000000000000000" pitchFamily="2" charset="2"/>
              <a:buChar char="Ø"/>
            </a:pPr>
            <a:r>
              <a:rPr lang="ja-JP" altLang="en-US" sz="1400" dirty="0">
                <a:solidFill>
                  <a:schemeClr val="tx2"/>
                </a:solidFill>
              </a:rPr>
              <a:t>世界平均の２倍以上の上昇率（日本近海は、温まりやすい陸地や暖流である黒潮の影響を地理的に受けやすいため、上昇率が高くなると考えられる）。</a:t>
            </a:r>
          </a:p>
          <a:p>
            <a:pPr marL="432000">
              <a:buFont typeface="Wingdings" panose="05000000000000000000" pitchFamily="2" charset="2"/>
              <a:buChar char="Ø"/>
            </a:pPr>
            <a:r>
              <a:rPr lang="ja-JP" altLang="en-US" sz="1400" dirty="0">
                <a:solidFill>
                  <a:schemeClr val="tx2"/>
                </a:solidFill>
              </a:rPr>
              <a:t>上昇率は、季節や海域によって異なる。</a:t>
            </a:r>
            <a:endParaRPr lang="ja-JP" altLang="en-US" sz="1600" u="sng" dirty="0">
              <a:solidFill>
                <a:schemeClr val="tx2"/>
              </a:solidFill>
            </a:endParaRPr>
          </a:p>
        </p:txBody>
      </p:sp>
      <p:sp>
        <p:nvSpPr>
          <p:cNvPr id="3" name="正方形/長方形 2">
            <a:extLst>
              <a:ext uri="{FF2B5EF4-FFF2-40B4-BE49-F238E27FC236}">
                <a16:creationId xmlns:a16="http://schemas.microsoft.com/office/drawing/2014/main" id="{37129A8C-A5CC-EA4E-D678-9CAE77ACF9D3}"/>
              </a:ext>
            </a:extLst>
          </p:cNvPr>
          <p:cNvSpPr/>
          <p:nvPr/>
        </p:nvSpPr>
        <p:spPr>
          <a:xfrm>
            <a:off x="1657350" y="5896717"/>
            <a:ext cx="6591300" cy="783612"/>
          </a:xfrm>
          <a:prstGeom prst="rect">
            <a:avLst/>
          </a:prstGeom>
        </p:spPr>
        <p:txBody>
          <a:bodyPr wrap="square">
            <a:spAutoFit/>
          </a:bodyPr>
          <a:lstStyle/>
          <a:p>
            <a:pPr algn="ctr"/>
            <a:r>
              <a:rPr lang="ja-JP" altLang="en-US" sz="1192" dirty="0">
                <a:solidFill>
                  <a:schemeClr val="tx2"/>
                </a:solidFill>
              </a:rPr>
              <a:t>日本近海の海域平均海面水温（年平均）の</a:t>
            </a:r>
            <a:r>
              <a:rPr lang="ja-JP" altLang="en-US" sz="1192" b="1" u="sng" dirty="0">
                <a:solidFill>
                  <a:schemeClr val="tx2"/>
                </a:solidFill>
              </a:rPr>
              <a:t>上昇率（</a:t>
            </a:r>
            <a:r>
              <a:rPr lang="en-US" altLang="ja-JP" sz="1192" b="1" u="sng" dirty="0">
                <a:solidFill>
                  <a:schemeClr val="tx2"/>
                </a:solidFill>
                <a:latin typeface="+mn-ea"/>
              </a:rPr>
              <a:t>℃/</a:t>
            </a:r>
            <a:r>
              <a:rPr lang="en-US" altLang="ja-JP" sz="1192" b="1" u="sng" dirty="0">
                <a:solidFill>
                  <a:schemeClr val="tx2"/>
                </a:solidFill>
              </a:rPr>
              <a:t>100</a:t>
            </a:r>
            <a:r>
              <a:rPr lang="ja-JP" altLang="en-US" sz="1192" b="1" u="sng" dirty="0">
                <a:solidFill>
                  <a:schemeClr val="tx2"/>
                </a:solidFill>
              </a:rPr>
              <a:t>年）</a:t>
            </a:r>
          </a:p>
          <a:p>
            <a:r>
              <a:rPr lang="ja-JP" altLang="en-US" sz="1100" dirty="0">
                <a:solidFill>
                  <a:schemeClr val="tx2"/>
                </a:solidFill>
              </a:rPr>
              <a:t>図中の値は</a:t>
            </a:r>
            <a:r>
              <a:rPr lang="en-US" altLang="ja-JP" sz="1100" dirty="0">
                <a:solidFill>
                  <a:schemeClr val="tx2"/>
                </a:solidFill>
              </a:rPr>
              <a:t>1900</a:t>
            </a:r>
            <a:r>
              <a:rPr lang="ja-JP" altLang="en-US" sz="1100" dirty="0">
                <a:solidFill>
                  <a:schemeClr val="tx2"/>
                </a:solidFill>
              </a:rPr>
              <a:t>～</a:t>
            </a:r>
            <a:r>
              <a:rPr lang="en-US" altLang="ja-JP" sz="1100" dirty="0">
                <a:solidFill>
                  <a:schemeClr val="tx2"/>
                </a:solidFill>
              </a:rPr>
              <a:t>2024</a:t>
            </a:r>
            <a:r>
              <a:rPr lang="ja-JP" altLang="en-US" sz="1100" dirty="0">
                <a:solidFill>
                  <a:schemeClr val="tx2"/>
                </a:solidFill>
              </a:rPr>
              <a:t>年までの上昇率（</a:t>
            </a:r>
            <a:r>
              <a:rPr lang="en-US" altLang="ja-JP" sz="1100" dirty="0">
                <a:solidFill>
                  <a:schemeClr val="tx2"/>
                </a:solidFill>
              </a:rPr>
              <a:t>100</a:t>
            </a:r>
            <a:r>
              <a:rPr lang="ja-JP" altLang="en-US" sz="1100" dirty="0">
                <a:solidFill>
                  <a:schemeClr val="tx2"/>
                </a:solidFill>
              </a:rPr>
              <a:t>年当たりの上昇幅）を示す（値のみの海域は上昇している海域、値に「*」を付した海域は上昇傾向が現れている海域）。網走沖は</a:t>
            </a:r>
            <a:r>
              <a:rPr lang="en-US" altLang="ja-JP" sz="1100" dirty="0">
                <a:solidFill>
                  <a:schemeClr val="tx2"/>
                </a:solidFill>
              </a:rPr>
              <a:t>1960</a:t>
            </a:r>
            <a:r>
              <a:rPr lang="ja-JP" altLang="en-US" sz="1100" dirty="0">
                <a:solidFill>
                  <a:schemeClr val="tx2"/>
                </a:solidFill>
              </a:rPr>
              <a:t>年代以前のデータ数が少ないため長期変化傾向の解析は行っておらず、上昇率を</a:t>
            </a:r>
            <a:r>
              <a:rPr lang="en-US" altLang="ja-JP" sz="1100" dirty="0">
                <a:solidFill>
                  <a:schemeClr val="tx2"/>
                </a:solidFill>
              </a:rPr>
              <a:t>[-]</a:t>
            </a:r>
            <a:r>
              <a:rPr lang="ja-JP" altLang="en-US" sz="1100" dirty="0">
                <a:solidFill>
                  <a:schemeClr val="tx2"/>
                </a:solidFill>
              </a:rPr>
              <a:t>としている。</a:t>
            </a:r>
          </a:p>
        </p:txBody>
      </p:sp>
      <p:pic>
        <p:nvPicPr>
          <p:cNvPr id="7" name="図 6">
            <a:extLst>
              <a:ext uri="{FF2B5EF4-FFF2-40B4-BE49-F238E27FC236}">
                <a16:creationId xmlns:a16="http://schemas.microsoft.com/office/drawing/2014/main" id="{B8A932DB-BBA3-21E9-FD7B-D93F429CD500}"/>
              </a:ext>
            </a:extLst>
          </p:cNvPr>
          <p:cNvPicPr>
            <a:picLocks noChangeAspect="1"/>
          </p:cNvPicPr>
          <p:nvPr/>
        </p:nvPicPr>
        <p:blipFill>
          <a:blip r:embed="rId2"/>
          <a:srcRect/>
          <a:stretch>
            <a:fillRect/>
          </a:stretch>
        </p:blipFill>
        <p:spPr bwMode="auto">
          <a:xfrm>
            <a:off x="3172966" y="2038721"/>
            <a:ext cx="3560067" cy="3829050"/>
          </a:xfrm>
          <a:prstGeom prst="rect">
            <a:avLst/>
          </a:prstGeom>
          <a:noFill/>
          <a:ln>
            <a:noFill/>
          </a:ln>
        </p:spPr>
      </p:pic>
    </p:spTree>
    <p:extLst>
      <p:ext uri="{BB962C8B-B14F-4D97-AF65-F5344CB8AC3E}">
        <p14:creationId xmlns:p14="http://schemas.microsoft.com/office/powerpoint/2010/main" val="1133357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1787508" y="2266315"/>
            <a:ext cx="6330984" cy="3667502"/>
            <a:chOff x="1787508" y="2251075"/>
            <a:chExt cx="6330984" cy="3667502"/>
          </a:xfrm>
        </p:grpSpPr>
        <p:pic>
          <p:nvPicPr>
            <p:cNvPr id="3" name="図 2">
              <a:extLst>
                <a:ext uri="{FF2B5EF4-FFF2-40B4-BE49-F238E27FC236}">
                  <a16:creationId xmlns:a16="http://schemas.microsoft.com/office/drawing/2014/main" id="{F7DC08D7-7B2B-86CE-D79E-08752FF6160D}"/>
                </a:ext>
              </a:extLst>
            </p:cNvPr>
            <p:cNvPicPr>
              <a:picLocks noChangeAspect="1"/>
            </p:cNvPicPr>
            <p:nvPr/>
          </p:nvPicPr>
          <p:blipFill rotWithShape="1">
            <a:blip r:embed="rId2"/>
            <a:srcRect t="4266"/>
            <a:stretch/>
          </p:blipFill>
          <p:spPr>
            <a:xfrm>
              <a:off x="1787508" y="2399969"/>
              <a:ext cx="6330984" cy="3518608"/>
            </a:xfrm>
            <a:prstGeom prst="rect">
              <a:avLst/>
            </a:prstGeom>
          </p:spPr>
        </p:pic>
        <p:sp>
          <p:nvSpPr>
            <p:cNvPr id="7" name="正方形/長方形 6"/>
            <p:cNvSpPr/>
            <p:nvPr/>
          </p:nvSpPr>
          <p:spPr bwMode="gray">
            <a:xfrm>
              <a:off x="2914650" y="2251075"/>
              <a:ext cx="787400" cy="150611"/>
            </a:xfrm>
            <a:prstGeom prst="rect">
              <a:avLst/>
            </a:prstGeom>
            <a:solidFill>
              <a:srgbClr val="FFFFFF"/>
            </a:solidFill>
            <a:ln w="19050" cap="rnd">
              <a:no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bwMode="gray">
            <a:xfrm>
              <a:off x="6061075" y="2251075"/>
              <a:ext cx="787400" cy="150611"/>
            </a:xfrm>
            <a:prstGeom prst="rect">
              <a:avLst/>
            </a:prstGeom>
            <a:solidFill>
              <a:srgbClr val="FFFFFF"/>
            </a:solidFill>
            <a:ln w="19050" cap="rnd">
              <a:no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タイトル 3"/>
          <p:cNvSpPr>
            <a:spLocks noGrp="1"/>
          </p:cNvSpPr>
          <p:nvPr>
            <p:ph type="title"/>
          </p:nvPr>
        </p:nvSpPr>
        <p:spPr>
          <a:xfrm>
            <a:off x="273000" y="161586"/>
            <a:ext cx="3282950" cy="492443"/>
          </a:xfrm>
        </p:spPr>
        <p:txBody>
          <a:bodyPr/>
          <a:lstStyle/>
          <a:p>
            <a:r>
              <a:rPr lang="ja-JP" altLang="en-US" dirty="0"/>
              <a:t>海水温</a:t>
            </a:r>
            <a:r>
              <a:rPr lang="en-US" altLang="zh-TW" dirty="0"/>
              <a:t>【</a:t>
            </a:r>
            <a:r>
              <a:rPr lang="ja-JP" altLang="en-US" dirty="0"/>
              <a:t>将来予測</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1149847"/>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平均海面水温：</a:t>
            </a:r>
            <a:r>
              <a:rPr lang="ja-JP" altLang="en-US" sz="1600" dirty="0">
                <a:solidFill>
                  <a:schemeClr val="tx2"/>
                </a:solidFill>
              </a:rPr>
              <a:t>いずれのシナリオにおいても、</a:t>
            </a:r>
            <a:r>
              <a:rPr lang="ja-JP" altLang="en-US" sz="1600" u="sng" dirty="0">
                <a:solidFill>
                  <a:schemeClr val="tx2"/>
                </a:solidFill>
              </a:rPr>
              <a:t>日本近海では上昇</a:t>
            </a:r>
            <a:r>
              <a:rPr lang="ja-JP" altLang="en-US" sz="1600" dirty="0">
                <a:solidFill>
                  <a:schemeClr val="tx2"/>
                </a:solidFill>
              </a:rPr>
              <a:t>すると予測。</a:t>
            </a:r>
          </a:p>
          <a:p>
            <a:pPr marL="432000">
              <a:buFont typeface="Wingdings" panose="05000000000000000000" pitchFamily="2" charset="2"/>
              <a:buChar char="Ø"/>
            </a:pPr>
            <a:r>
              <a:rPr lang="ja-JP" altLang="en-US" sz="1400" dirty="0">
                <a:solidFill>
                  <a:schemeClr val="tx2"/>
                </a:solidFill>
              </a:rPr>
              <a:t>世界平均よりも上昇幅は大きい。</a:t>
            </a:r>
            <a:endParaRPr lang="en-US" altLang="ja-JP" sz="1400" dirty="0">
              <a:solidFill>
                <a:schemeClr val="tx2"/>
              </a:solidFill>
            </a:endParaRPr>
          </a:p>
          <a:p>
            <a:pPr marL="432000">
              <a:buFont typeface="Wingdings" panose="05000000000000000000" pitchFamily="2" charset="2"/>
              <a:buChar char="Ø"/>
            </a:pPr>
            <a:r>
              <a:rPr lang="ja-JP" altLang="en-US" sz="1400" dirty="0">
                <a:solidFill>
                  <a:schemeClr val="tx2"/>
                </a:solidFill>
              </a:rPr>
              <a:t>日本近海の海面水温上昇は一様ではなく、上昇幅は、</a:t>
            </a:r>
            <a:r>
              <a:rPr lang="en-US" altLang="ja-JP" sz="1400" dirty="0">
                <a:solidFill>
                  <a:schemeClr val="tx2"/>
                </a:solidFill>
              </a:rPr>
              <a:t>2</a:t>
            </a:r>
            <a:r>
              <a:rPr lang="en-US" altLang="ja-JP" sz="1400" dirty="0">
                <a:solidFill>
                  <a:schemeClr val="tx2"/>
                </a:solidFill>
                <a:latin typeface="+mn-ea"/>
              </a:rPr>
              <a:t>℃</a:t>
            </a:r>
            <a:r>
              <a:rPr lang="ja-JP" altLang="en-US" sz="1400" dirty="0">
                <a:solidFill>
                  <a:schemeClr val="tx2"/>
                </a:solidFill>
              </a:rPr>
              <a:t>上昇シナリオでは黄海で、</a:t>
            </a:r>
            <a:r>
              <a:rPr lang="en-US" altLang="ja-JP" sz="1400" dirty="0">
                <a:solidFill>
                  <a:schemeClr val="tx2"/>
                </a:solidFill>
              </a:rPr>
              <a:t>4</a:t>
            </a:r>
            <a:r>
              <a:rPr lang="en-US" altLang="ja-JP" sz="1400" dirty="0">
                <a:solidFill>
                  <a:schemeClr val="tx2"/>
                </a:solidFill>
                <a:latin typeface="+mn-ea"/>
              </a:rPr>
              <a:t>℃</a:t>
            </a:r>
            <a:r>
              <a:rPr lang="ja-JP" altLang="en-US" sz="1400" dirty="0">
                <a:solidFill>
                  <a:schemeClr val="tx2"/>
                </a:solidFill>
              </a:rPr>
              <a:t>上昇シナリオでは釧路沖や三陸沖で大きい。</a:t>
            </a:r>
            <a:endParaRPr lang="en-US" altLang="ja-JP" sz="1400" dirty="0">
              <a:solidFill>
                <a:schemeClr val="tx2"/>
              </a:solidFill>
            </a:endParaRPr>
          </a:p>
        </p:txBody>
      </p:sp>
      <p:sp>
        <p:nvSpPr>
          <p:cNvPr id="2" name="正方形/長方形 1">
            <a:extLst>
              <a:ext uri="{FF2B5EF4-FFF2-40B4-BE49-F238E27FC236}">
                <a16:creationId xmlns:a16="http://schemas.microsoft.com/office/drawing/2014/main" id="{A1CCE665-B3E2-CC42-7127-930FA8AEB736}"/>
              </a:ext>
            </a:extLst>
          </p:cNvPr>
          <p:cNvSpPr/>
          <p:nvPr/>
        </p:nvSpPr>
        <p:spPr>
          <a:xfrm>
            <a:off x="1574226" y="5968710"/>
            <a:ext cx="6773374" cy="614335"/>
          </a:xfrm>
          <a:prstGeom prst="rect">
            <a:avLst/>
          </a:prstGeom>
        </p:spPr>
        <p:txBody>
          <a:bodyPr wrap="square">
            <a:spAutoFit/>
          </a:bodyPr>
          <a:lstStyle/>
          <a:p>
            <a:pPr algn="ctr"/>
            <a:r>
              <a:rPr lang="en-US" altLang="ja-JP" sz="1192" dirty="0">
                <a:solidFill>
                  <a:schemeClr val="tx2"/>
                </a:solidFill>
              </a:rPr>
              <a:t>21</a:t>
            </a:r>
            <a:r>
              <a:rPr lang="ja-JP" altLang="en-US" sz="1192" dirty="0">
                <a:solidFill>
                  <a:schemeClr val="tx2"/>
                </a:solidFill>
              </a:rPr>
              <a:t>世紀末の日本近海の海域平均海面水温の</a:t>
            </a:r>
            <a:r>
              <a:rPr lang="en-US" altLang="ja-JP" sz="1192" dirty="0">
                <a:solidFill>
                  <a:schemeClr val="tx2"/>
                </a:solidFill>
              </a:rPr>
              <a:t>20</a:t>
            </a:r>
            <a:r>
              <a:rPr lang="ja-JP" altLang="en-US" sz="1192" dirty="0">
                <a:solidFill>
                  <a:schemeClr val="tx2"/>
                </a:solidFill>
              </a:rPr>
              <a:t>世紀末からの</a:t>
            </a:r>
            <a:r>
              <a:rPr lang="ja-JP" altLang="en-US" sz="1192" b="1" u="sng" dirty="0">
                <a:solidFill>
                  <a:schemeClr val="tx2"/>
                </a:solidFill>
              </a:rPr>
              <a:t>上昇幅（</a:t>
            </a:r>
            <a:r>
              <a:rPr lang="en-US" altLang="ja-JP" sz="1192" b="1" u="sng" dirty="0">
                <a:solidFill>
                  <a:schemeClr val="tx2"/>
                </a:solidFill>
                <a:latin typeface="+mn-ea"/>
              </a:rPr>
              <a:t>℃</a:t>
            </a:r>
            <a:r>
              <a:rPr lang="ja-JP" altLang="en-US" sz="1192" b="1" u="sng" dirty="0">
                <a:solidFill>
                  <a:schemeClr val="tx2"/>
                </a:solidFill>
              </a:rPr>
              <a:t>）</a:t>
            </a:r>
          </a:p>
          <a:p>
            <a:r>
              <a:rPr lang="ja-JP" altLang="en-US" sz="1100" dirty="0">
                <a:solidFill>
                  <a:schemeClr val="tx2"/>
                </a:solidFill>
              </a:rPr>
              <a:t>図中の値は上昇幅を示す（値のみの海域は海面水温が上昇すると予測される海域、値に「*」を付した海域は海面水温の上昇傾向が現れると予測される海域。値に「</a:t>
            </a:r>
            <a:r>
              <a:rPr lang="en-US" altLang="ja-JP" sz="1100" dirty="0">
                <a:solidFill>
                  <a:schemeClr val="tx2"/>
                </a:solidFill>
              </a:rPr>
              <a:t>#</a:t>
            </a:r>
            <a:r>
              <a:rPr lang="ja-JP" altLang="en-US" sz="1100" dirty="0">
                <a:solidFill>
                  <a:schemeClr val="tx2"/>
                </a:solidFill>
              </a:rPr>
              <a:t>」を付した海域は、予測結果に明確な変化傾向が見られない海域。）。</a:t>
            </a:r>
          </a:p>
        </p:txBody>
      </p:sp>
      <p:graphicFrame>
        <p:nvGraphicFramePr>
          <p:cNvPr id="8" name="表 7"/>
          <p:cNvGraphicFramePr>
            <a:graphicFrameLocks noGrp="1"/>
          </p:cNvGraphicFramePr>
          <p:nvPr>
            <p:extLst>
              <p:ext uri="{D42A27DB-BD31-4B8C-83A1-F6EECF244321}">
                <p14:modId xmlns:p14="http://schemas.microsoft.com/office/powerpoint/2010/main" val="3571468987"/>
              </p:ext>
            </p:extLst>
          </p:nvPr>
        </p:nvGraphicFramePr>
        <p:xfrm>
          <a:off x="5418108" y="1978956"/>
          <a:ext cx="2340000" cy="416380"/>
        </p:xfrm>
        <a:graphic>
          <a:graphicData uri="http://schemas.openxmlformats.org/drawingml/2006/table">
            <a:tbl>
              <a:tblPr firstRow="1" firstCol="1" bandRow="1">
                <a:tableStyleId>{5C22544A-7EE6-4342-B048-85BDC9FD1C3A}</a:tableStyleId>
              </a:tblPr>
              <a:tblGrid>
                <a:gridCol w="2340000">
                  <a:extLst>
                    <a:ext uri="{9D8B030D-6E8A-4147-A177-3AD203B41FA5}">
                      <a16:colId xmlns:a16="http://schemas.microsoft.com/office/drawing/2014/main" val="884457489"/>
                    </a:ext>
                  </a:extLst>
                </a:gridCol>
              </a:tblGrid>
              <a:tr h="416380">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4</a:t>
                      </a:r>
                      <a:r>
                        <a:rPr lang="en-US"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altLang="en-US" sz="700" b="0" kern="100" baseline="0" dirty="0">
                          <a:solidFill>
                            <a:schemeClr val="bg1"/>
                          </a:solidFill>
                          <a:effectLst/>
                          <a:latin typeface="Segoe UI" panose="020B0502040204020203" pitchFamily="34" charset="0"/>
                          <a:ea typeface="Meiryo UI" panose="020B0604030504040204" pitchFamily="50" charset="-128"/>
                        </a:rPr>
                        <a:t>追加的な緩和策</a:t>
                      </a:r>
                      <a:r>
                        <a:rPr lang="ja-JP" sz="700" b="0" kern="100" baseline="0" dirty="0">
                          <a:solidFill>
                            <a:schemeClr val="bg1"/>
                          </a:solidFill>
                          <a:effectLst/>
                          <a:latin typeface="Segoe UI" panose="020B0502040204020203" pitchFamily="34" charset="0"/>
                          <a:ea typeface="Meiryo UI" panose="020B0604030504040204" pitchFamily="50" charset="-128"/>
                        </a:rPr>
                        <a:t>を取らなかった世界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8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16699962"/>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371704463"/>
              </p:ext>
            </p:extLst>
          </p:nvPr>
        </p:nvGraphicFramePr>
        <p:xfrm>
          <a:off x="2221536" y="1973421"/>
          <a:ext cx="2340000" cy="416380"/>
        </p:xfrm>
        <a:graphic>
          <a:graphicData uri="http://schemas.openxmlformats.org/drawingml/2006/table">
            <a:tbl>
              <a:tblPr firstRow="1" firstCol="1" bandRow="1">
                <a:tableStyleId>{5C22544A-7EE6-4342-B048-85BDC9FD1C3A}</a:tableStyleId>
              </a:tblPr>
              <a:tblGrid>
                <a:gridCol w="2340000">
                  <a:extLst>
                    <a:ext uri="{9D8B030D-6E8A-4147-A177-3AD203B41FA5}">
                      <a16:colId xmlns:a16="http://schemas.microsoft.com/office/drawing/2014/main" val="3900551656"/>
                    </a:ext>
                  </a:extLst>
                </a:gridCol>
              </a:tblGrid>
              <a:tr h="416380">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2</a:t>
                      </a:r>
                      <a:r>
                        <a:rPr lang="en-GB" altLang="ja-JP"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sz="700" b="0" kern="100" baseline="0" dirty="0">
                          <a:solidFill>
                            <a:schemeClr val="bg1"/>
                          </a:solidFill>
                          <a:effectLst/>
                          <a:latin typeface="Segoe UI" panose="020B0502040204020203" pitchFamily="34" charset="0"/>
                          <a:ea typeface="Meiryo UI" panose="020B0604030504040204" pitchFamily="50" charset="-128"/>
                        </a:rPr>
                        <a:t>パリ協定の</a:t>
                      </a:r>
                      <a:r>
                        <a:rPr lang="en-US" sz="700" b="0" kern="100" baseline="0" dirty="0">
                          <a:solidFill>
                            <a:schemeClr val="bg1"/>
                          </a:solidFill>
                          <a:effectLst/>
                          <a:latin typeface="Segoe UI" panose="020B0502040204020203" pitchFamily="34" charset="0"/>
                          <a:ea typeface="Meiryo UI" panose="020B0604030504040204" pitchFamily="50" charset="-128"/>
                        </a:rPr>
                        <a:t>2</a:t>
                      </a:r>
                      <a:r>
                        <a:rPr lang="en-US" sz="700" b="0" kern="100" baseline="0" dirty="0">
                          <a:solidFill>
                            <a:schemeClr val="bg1"/>
                          </a:solidFill>
                          <a:effectLst/>
                          <a:latin typeface="+mn-ea"/>
                          <a:ea typeface="+mn-ea"/>
                        </a:rPr>
                        <a:t>℃</a:t>
                      </a:r>
                      <a:r>
                        <a:rPr lang="ja-JP" sz="700" b="0" kern="100" baseline="0" dirty="0">
                          <a:solidFill>
                            <a:schemeClr val="bg1"/>
                          </a:solidFill>
                          <a:effectLst/>
                          <a:latin typeface="Segoe UI" panose="020B0502040204020203" pitchFamily="34" charset="0"/>
                          <a:ea typeface="Meiryo UI" panose="020B0604030504040204" pitchFamily="50" charset="-128"/>
                        </a:rPr>
                        <a:t>目標が達成された世界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7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9200"/>
                    </a:solidFill>
                  </a:tcPr>
                </a:tc>
                <a:extLst>
                  <a:ext uri="{0D108BD9-81ED-4DB2-BD59-A6C34878D82A}">
                    <a16:rowId xmlns:a16="http://schemas.microsoft.com/office/drawing/2014/main" val="1616699962"/>
                  </a:ext>
                </a:extLst>
              </a:tr>
            </a:tbl>
          </a:graphicData>
        </a:graphic>
      </p:graphicFrame>
      <p:sp>
        <p:nvSpPr>
          <p:cNvPr id="12" name="コンテンツ プレースホルダー 2">
            <a:extLst>
              <a:ext uri="{FF2B5EF4-FFF2-40B4-BE49-F238E27FC236}">
                <a16:creationId xmlns:a16="http://schemas.microsoft.com/office/drawing/2014/main" id="{AC21FA96-3851-A629-5504-D0F4FA62C7A4}"/>
              </a:ext>
            </a:extLst>
          </p:cNvPr>
          <p:cNvSpPr txBox="1">
            <a:spLocks/>
          </p:cNvSpPr>
          <p:nvPr/>
        </p:nvSpPr>
        <p:spPr>
          <a:xfrm>
            <a:off x="0" y="6500830"/>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spTree>
    <p:extLst>
      <p:ext uri="{BB962C8B-B14F-4D97-AF65-F5344CB8AC3E}">
        <p14:creationId xmlns:p14="http://schemas.microsoft.com/office/powerpoint/2010/main" val="4017808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62052" y="922041"/>
            <a:ext cx="9360000" cy="5150128"/>
          </a:xfrm>
        </p:spPr>
        <p:txBody>
          <a:bodyPr vert="horz" wrap="square" lIns="0" tIns="0" rIns="0" bIns="0" rtlCol="0" anchor="t">
            <a:spAutoFit/>
          </a:bodyPr>
          <a:lstStyle/>
          <a:p>
            <a:r>
              <a:rPr lang="ja-JP" altLang="en-US" sz="2400" dirty="0"/>
              <a:t>本資料は、</a:t>
            </a:r>
            <a:r>
              <a:rPr lang="en-US" altLang="ja-JP" sz="2400" dirty="0"/>
              <a:t>『</a:t>
            </a:r>
            <a:r>
              <a:rPr lang="ja-JP" altLang="en-US" sz="2400" dirty="0"/>
              <a:t>日本の気候変動</a:t>
            </a:r>
            <a:r>
              <a:rPr lang="en-US" altLang="ja-JP" sz="2400" dirty="0"/>
              <a:t>2025』</a:t>
            </a:r>
            <a:r>
              <a:rPr lang="ja-JP" altLang="en-US" sz="2400" dirty="0"/>
              <a:t>概要版を</a:t>
            </a:r>
            <a:endParaRPr lang="en-US" altLang="ja-JP" sz="2400" dirty="0"/>
          </a:p>
          <a:p>
            <a:r>
              <a:rPr lang="ja-JP" altLang="en-US" sz="2400" dirty="0"/>
              <a:t>独自の講演資料等にご利用いただく際の素材として掲載しています</a:t>
            </a:r>
            <a:r>
              <a:rPr lang="ja-JP" altLang="en-US" sz="2400" dirty="0" smtClean="0"/>
              <a:t>。</a:t>
            </a:r>
            <a:endParaRPr lang="en-US" altLang="ja-JP" sz="2400" dirty="0"/>
          </a:p>
          <a:p>
            <a:r>
              <a:rPr lang="ja-JP" altLang="en-US" sz="2400" dirty="0" smtClean="0"/>
              <a:t>ライセンス等の都合上、</a:t>
            </a:r>
            <a:r>
              <a:rPr lang="en-US" altLang="ja-JP" sz="2400" dirty="0" smtClean="0"/>
              <a:t>PPT</a:t>
            </a:r>
            <a:r>
              <a:rPr lang="ja-JP" altLang="en-US" sz="2400" dirty="0" smtClean="0"/>
              <a:t>版では一部の図等を削除しています。</a:t>
            </a:r>
            <a:endParaRPr lang="en-US" altLang="ja-JP" sz="2400" dirty="0"/>
          </a:p>
          <a:p>
            <a:r>
              <a:rPr lang="ja-JP" altLang="en-US" sz="2400" dirty="0"/>
              <a:t>以下を守り、ご利用ください。</a:t>
            </a:r>
            <a:endParaRPr lang="en-US" altLang="ja-JP" sz="2400" dirty="0"/>
          </a:p>
          <a:p>
            <a:endParaRPr lang="en-US" altLang="ja-JP" sz="2400" dirty="0"/>
          </a:p>
          <a:p>
            <a:pPr marL="342900" indent="-342900">
              <a:buFont typeface="Arial" panose="020B0604020202020204" pitchFamily="34" charset="0"/>
              <a:buChar char="•"/>
            </a:pPr>
            <a:r>
              <a:rPr lang="ja-JP" altLang="en-US" sz="2400" dirty="0"/>
              <a:t>出典の記載は削除しないでください。</a:t>
            </a:r>
            <a:endParaRPr lang="en-US" altLang="ja-JP" sz="2400" dirty="0"/>
          </a:p>
          <a:p>
            <a:pPr marL="342900" indent="-342900">
              <a:buFont typeface="Arial" panose="020B0604020202020204" pitchFamily="34" charset="0"/>
              <a:buChar char="•"/>
            </a:pPr>
            <a:r>
              <a:rPr lang="ja-JP" altLang="en-US" sz="2400" dirty="0">
                <a:latin typeface="Segoe UI"/>
                <a:ea typeface="Meiryo UI"/>
                <a:cs typeface="Segoe UI"/>
              </a:rPr>
              <a:t>本資料や図を編集・加工して利用する場合、その旨を明記してください。</a:t>
            </a:r>
            <a:endParaRPr lang="en-US" altLang="ja-JP" sz="2400" dirty="0">
              <a:latin typeface="Segoe UI"/>
              <a:ea typeface="Meiryo UI"/>
              <a:cs typeface="Segoe UI"/>
            </a:endParaRPr>
          </a:p>
          <a:p>
            <a:pPr marL="342900" indent="-342900">
              <a:buFont typeface="Arial" panose="020B0604020202020204" pitchFamily="34" charset="0"/>
              <a:buChar char="•"/>
            </a:pPr>
            <a:r>
              <a:rPr lang="ja-JP" altLang="en-US" sz="2400" dirty="0"/>
              <a:t>本資料や図を編集・加工した場合、それをあたかも文部科学省及び気象庁が作成したかのような様態で公表・利用することは固く禁止します。</a:t>
            </a:r>
          </a:p>
          <a:p>
            <a:pPr marL="342900" indent="-342900">
              <a:buFont typeface="Arial" panose="020B0604020202020204" pitchFamily="34" charset="0"/>
              <a:buChar char="•"/>
            </a:pPr>
            <a:endParaRPr kumimoji="1" lang="ja-JP" altLang="en-US" sz="2400" dirty="0"/>
          </a:p>
        </p:txBody>
      </p:sp>
      <p:sp>
        <p:nvSpPr>
          <p:cNvPr id="3" name="タイトル 2"/>
          <p:cNvSpPr>
            <a:spLocks noGrp="1"/>
          </p:cNvSpPr>
          <p:nvPr>
            <p:ph type="title"/>
          </p:nvPr>
        </p:nvSpPr>
        <p:spPr>
          <a:xfrm>
            <a:off x="273000" y="161586"/>
            <a:ext cx="3941785" cy="492443"/>
          </a:xfrm>
        </p:spPr>
        <p:txBody>
          <a:bodyPr/>
          <a:lstStyle/>
          <a:p>
            <a:r>
              <a:rPr kumimoji="1" lang="en-US" altLang="ja-JP" dirty="0">
                <a:solidFill>
                  <a:srgbClr val="C00000"/>
                </a:solidFill>
              </a:rPr>
              <a:t>PPT</a:t>
            </a:r>
            <a:r>
              <a:rPr kumimoji="1" lang="ja-JP" altLang="en-US" dirty="0">
                <a:solidFill>
                  <a:srgbClr val="C00000"/>
                </a:solidFill>
              </a:rPr>
              <a:t>版ご利用上の注意</a:t>
            </a:r>
          </a:p>
        </p:txBody>
      </p:sp>
    </p:spTree>
    <p:extLst>
      <p:ext uri="{BB962C8B-B14F-4D97-AF65-F5344CB8AC3E}">
        <p14:creationId xmlns:p14="http://schemas.microsoft.com/office/powerpoint/2010/main" val="3236335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5820504" cy="492443"/>
          </a:xfrm>
        </p:spPr>
        <p:txBody>
          <a:bodyPr/>
          <a:lstStyle/>
          <a:p>
            <a:r>
              <a:rPr lang="ja-JP" altLang="en-US" dirty="0"/>
              <a:t>海面水位、高潮・高波</a:t>
            </a:r>
            <a:r>
              <a:rPr lang="en-US" altLang="zh-TW" dirty="0"/>
              <a:t>【</a:t>
            </a:r>
            <a:r>
              <a:rPr lang="zh-TW" altLang="en-US" dirty="0"/>
              <a:t>観測結果</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1914896"/>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dirty="0">
                <a:solidFill>
                  <a:schemeClr val="tx2"/>
                </a:solidFill>
              </a:rPr>
              <a:t>平均海面水位：</a:t>
            </a:r>
            <a:r>
              <a:rPr lang="ja-JP" altLang="en-US" sz="1600" u="sng" dirty="0">
                <a:solidFill>
                  <a:schemeClr val="tx2"/>
                </a:solidFill>
              </a:rPr>
              <a:t>日本沿岸</a:t>
            </a:r>
            <a:r>
              <a:rPr lang="ja-JP" altLang="en-US" sz="1600" dirty="0">
                <a:solidFill>
                  <a:schemeClr val="tx2"/>
                </a:solidFill>
              </a:rPr>
              <a:t>では、長周期の変動（自然変動と考えられる）が明瞭であるが、</a:t>
            </a:r>
            <a:r>
              <a:rPr lang="en-US" altLang="ja-JP" sz="1600" u="sng" dirty="0">
                <a:solidFill>
                  <a:schemeClr val="tx2"/>
                </a:solidFill>
              </a:rPr>
              <a:t>1980 </a:t>
            </a:r>
            <a:r>
              <a:rPr lang="ja-JP" altLang="en-US" sz="1600" u="sng" dirty="0">
                <a:solidFill>
                  <a:schemeClr val="tx2"/>
                </a:solidFill>
              </a:rPr>
              <a:t>年代以降は上昇傾向</a:t>
            </a:r>
            <a:r>
              <a:rPr lang="ja-JP" altLang="en-US" sz="1600" dirty="0">
                <a:solidFill>
                  <a:schemeClr val="tx2"/>
                </a:solidFill>
              </a:rPr>
              <a:t>。</a:t>
            </a:r>
          </a:p>
          <a:p>
            <a:pPr>
              <a:buFont typeface="Wingdings" panose="05000000000000000000" pitchFamily="2" charset="2"/>
              <a:buChar char="l"/>
            </a:pPr>
            <a:r>
              <a:rPr lang="ja-JP" altLang="en-US" sz="1600" b="1" dirty="0">
                <a:solidFill>
                  <a:schemeClr val="tx2"/>
                </a:solidFill>
              </a:rPr>
              <a:t>高潮：</a:t>
            </a:r>
            <a:r>
              <a:rPr lang="ja-JP" altLang="en-US" sz="1600" u="sng" dirty="0">
                <a:solidFill>
                  <a:schemeClr val="tx2"/>
                </a:solidFill>
              </a:rPr>
              <a:t>日本沿岸</a:t>
            </a:r>
            <a:r>
              <a:rPr lang="ja-JP" altLang="en-US" sz="1600" dirty="0">
                <a:solidFill>
                  <a:schemeClr val="tx2"/>
                </a:solidFill>
              </a:rPr>
              <a:t>における</a:t>
            </a:r>
            <a:r>
              <a:rPr lang="ja-JP" altLang="en-US" sz="1600" u="sng" dirty="0">
                <a:solidFill>
                  <a:schemeClr val="tx2"/>
                </a:solidFill>
              </a:rPr>
              <a:t>発生数や大きさには、長期変化傾向は見られない</a:t>
            </a:r>
            <a:r>
              <a:rPr lang="ja-JP" altLang="en-US" sz="1600" dirty="0">
                <a:solidFill>
                  <a:schemeClr val="tx2"/>
                </a:solidFill>
              </a:rPr>
              <a:t>。</a:t>
            </a:r>
          </a:p>
          <a:p>
            <a:pPr marL="432000">
              <a:buFont typeface="Wingdings" panose="05000000000000000000" pitchFamily="2" charset="2"/>
              <a:buChar char="Ø"/>
            </a:pPr>
            <a:r>
              <a:rPr lang="ja-JP" altLang="en-US" sz="1400" dirty="0">
                <a:solidFill>
                  <a:schemeClr val="tx2"/>
                </a:solidFill>
              </a:rPr>
              <a:t>台風の上陸数・強度、港湾構造物による地形変化等でも変化するため、評価が難しい。</a:t>
            </a:r>
          </a:p>
          <a:p>
            <a:pPr>
              <a:buFont typeface="Wingdings" panose="05000000000000000000" pitchFamily="2" charset="2"/>
              <a:buChar char="l"/>
            </a:pPr>
            <a:r>
              <a:rPr lang="ja-JP" altLang="en-US" sz="1600" b="1" dirty="0">
                <a:solidFill>
                  <a:schemeClr val="tx2"/>
                </a:solidFill>
              </a:rPr>
              <a:t>高波：</a:t>
            </a:r>
            <a:r>
              <a:rPr lang="ja-JP" altLang="en-US" sz="1600" u="sng" dirty="0">
                <a:solidFill>
                  <a:schemeClr val="tx2"/>
                </a:solidFill>
              </a:rPr>
              <a:t>日本周辺</a:t>
            </a:r>
            <a:r>
              <a:rPr lang="ja-JP" altLang="en-US" sz="1600" dirty="0">
                <a:solidFill>
                  <a:schemeClr val="tx2"/>
                </a:solidFill>
              </a:rPr>
              <a:t>における</a:t>
            </a:r>
            <a:r>
              <a:rPr lang="ja-JP" altLang="en-US" sz="1600" u="sng" dirty="0">
                <a:solidFill>
                  <a:schemeClr val="tx2"/>
                </a:solidFill>
              </a:rPr>
              <a:t>高波の波高に上昇傾向が報告されている</a:t>
            </a:r>
            <a:r>
              <a:rPr lang="ja-JP" altLang="en-US" sz="1600" dirty="0">
                <a:solidFill>
                  <a:schemeClr val="tx2"/>
                </a:solidFill>
              </a:rPr>
              <a:t>。</a:t>
            </a:r>
          </a:p>
          <a:p>
            <a:pPr marL="432000">
              <a:buFont typeface="Wingdings" panose="05000000000000000000" pitchFamily="2" charset="2"/>
              <a:buChar char="Ø"/>
            </a:pPr>
            <a:r>
              <a:rPr lang="ja-JP" altLang="en-US" sz="1400" dirty="0">
                <a:solidFill>
                  <a:schemeClr val="tx2"/>
                </a:solidFill>
              </a:rPr>
              <a:t>ただし、地球温暖化によるものか自然変動に由来するものかについて見解の一致は得られていない。</a:t>
            </a:r>
          </a:p>
        </p:txBody>
      </p:sp>
      <p:sp>
        <p:nvSpPr>
          <p:cNvPr id="7" name="正方形/長方形 6">
            <a:extLst>
              <a:ext uri="{FF2B5EF4-FFF2-40B4-BE49-F238E27FC236}">
                <a16:creationId xmlns:a16="http://schemas.microsoft.com/office/drawing/2014/main" id="{F92194C2-ACF9-A20F-AFF2-9DAC7F895D03}"/>
              </a:ext>
            </a:extLst>
          </p:cNvPr>
          <p:cNvSpPr/>
          <p:nvPr/>
        </p:nvSpPr>
        <p:spPr>
          <a:xfrm>
            <a:off x="2325727" y="5231289"/>
            <a:ext cx="5079868" cy="1476110"/>
          </a:xfrm>
          <a:prstGeom prst="rect">
            <a:avLst/>
          </a:prstGeom>
        </p:spPr>
        <p:txBody>
          <a:bodyPr wrap="square">
            <a:spAutoFit/>
          </a:bodyPr>
          <a:lstStyle/>
          <a:p>
            <a:pPr algn="ctr"/>
            <a:r>
              <a:rPr lang="ja-JP" altLang="en-US" sz="1192" dirty="0">
                <a:solidFill>
                  <a:schemeClr val="tx2"/>
                </a:solidFill>
              </a:rPr>
              <a:t>全国</a:t>
            </a:r>
            <a:r>
              <a:rPr lang="en-US" altLang="ja-JP" sz="1192" dirty="0">
                <a:solidFill>
                  <a:schemeClr val="tx2"/>
                </a:solidFill>
              </a:rPr>
              <a:t>4</a:t>
            </a:r>
            <a:r>
              <a:rPr lang="ja-JP" altLang="en-US" sz="1192" dirty="0">
                <a:solidFill>
                  <a:schemeClr val="tx2"/>
                </a:solidFill>
              </a:rPr>
              <a:t>地点又は</a:t>
            </a:r>
            <a:r>
              <a:rPr lang="en-US" altLang="ja-JP" sz="1192" dirty="0">
                <a:solidFill>
                  <a:schemeClr val="tx2"/>
                </a:solidFill>
              </a:rPr>
              <a:t>16</a:t>
            </a:r>
            <a:r>
              <a:rPr lang="ja-JP" altLang="en-US" sz="1192" dirty="0">
                <a:solidFill>
                  <a:schemeClr val="tx2"/>
                </a:solidFill>
              </a:rPr>
              <a:t>地点の日本沿岸の海面水位の推移（</a:t>
            </a:r>
            <a:r>
              <a:rPr lang="en-US" altLang="ja-JP" sz="1192" dirty="0">
                <a:solidFill>
                  <a:schemeClr val="tx2"/>
                </a:solidFill>
              </a:rPr>
              <a:t>1906</a:t>
            </a:r>
            <a:r>
              <a:rPr lang="ja-JP" altLang="en-US" sz="1192" dirty="0">
                <a:solidFill>
                  <a:schemeClr val="tx2"/>
                </a:solidFill>
              </a:rPr>
              <a:t>～</a:t>
            </a:r>
            <a:r>
              <a:rPr lang="en-US" altLang="ja-JP" sz="1192" dirty="0">
                <a:solidFill>
                  <a:schemeClr val="tx2"/>
                </a:solidFill>
              </a:rPr>
              <a:t>2024</a:t>
            </a:r>
            <a:r>
              <a:rPr lang="ja-JP" altLang="en-US" sz="1192" dirty="0">
                <a:solidFill>
                  <a:schemeClr val="tx2"/>
                </a:solidFill>
              </a:rPr>
              <a:t>年）</a:t>
            </a:r>
            <a:endParaRPr lang="en-US" altLang="ja-JP" sz="1192" dirty="0">
              <a:solidFill>
                <a:schemeClr val="tx2"/>
              </a:solidFill>
            </a:endParaRPr>
          </a:p>
          <a:p>
            <a:pPr algn="ctr"/>
            <a:endParaRPr lang="en-US" altLang="ja-JP" sz="600" dirty="0">
              <a:solidFill>
                <a:schemeClr val="tx2"/>
              </a:solidFill>
            </a:endParaRPr>
          </a:p>
          <a:p>
            <a:r>
              <a:rPr lang="ja-JP" altLang="en-US" sz="1100" dirty="0">
                <a:solidFill>
                  <a:schemeClr val="tx2"/>
                </a:solidFill>
              </a:rPr>
              <a:t>　　　〇：日本沿岸</a:t>
            </a:r>
            <a:r>
              <a:rPr lang="en-US" altLang="ja-JP" sz="1100" dirty="0">
                <a:solidFill>
                  <a:schemeClr val="tx2"/>
                </a:solidFill>
              </a:rPr>
              <a:t>4</a:t>
            </a:r>
            <a:r>
              <a:rPr lang="ja-JP" altLang="en-US" sz="1100" dirty="0">
                <a:solidFill>
                  <a:schemeClr val="tx2"/>
                </a:solidFill>
              </a:rPr>
              <a:t>地点の平均水位、</a:t>
            </a:r>
            <a:r>
              <a:rPr lang="ja-JP" altLang="en-US" sz="1100" b="1" dirty="0">
                <a:solidFill>
                  <a:srgbClr val="0070C0"/>
                </a:solidFill>
              </a:rPr>
              <a:t>－</a:t>
            </a:r>
            <a:r>
              <a:rPr lang="ja-JP" altLang="en-US" sz="1100" dirty="0">
                <a:solidFill>
                  <a:schemeClr val="tx2"/>
                </a:solidFill>
              </a:rPr>
              <a:t>：その</a:t>
            </a:r>
            <a:r>
              <a:rPr lang="en-US" altLang="ja-JP" sz="1100" dirty="0">
                <a:solidFill>
                  <a:schemeClr val="tx2"/>
                </a:solidFill>
              </a:rPr>
              <a:t>5</a:t>
            </a:r>
            <a:r>
              <a:rPr lang="ja-JP" altLang="en-US" sz="1100" dirty="0">
                <a:solidFill>
                  <a:schemeClr val="tx2"/>
                </a:solidFill>
              </a:rPr>
              <a:t>年移動平均値</a:t>
            </a:r>
            <a:endParaRPr lang="en-US" altLang="ja-JP" sz="1100" dirty="0">
              <a:solidFill>
                <a:schemeClr val="tx2"/>
              </a:solidFill>
            </a:endParaRPr>
          </a:p>
          <a:p>
            <a:r>
              <a:rPr lang="ja-JP" altLang="en-US" sz="1100" dirty="0">
                <a:solidFill>
                  <a:schemeClr val="tx2"/>
                </a:solidFill>
              </a:rPr>
              <a:t>　　　△：その</a:t>
            </a:r>
            <a:r>
              <a:rPr lang="en-US" altLang="ja-JP" sz="1100" dirty="0">
                <a:solidFill>
                  <a:schemeClr val="tx2"/>
                </a:solidFill>
              </a:rPr>
              <a:t>4</a:t>
            </a:r>
            <a:r>
              <a:rPr lang="ja-JP" altLang="en-US" sz="1100" dirty="0">
                <a:solidFill>
                  <a:schemeClr val="tx2"/>
                </a:solidFill>
              </a:rPr>
              <a:t>地点を含む総計</a:t>
            </a:r>
            <a:r>
              <a:rPr lang="en-US" altLang="ja-JP" sz="1100" dirty="0">
                <a:solidFill>
                  <a:schemeClr val="tx2"/>
                </a:solidFill>
              </a:rPr>
              <a:t>16</a:t>
            </a:r>
            <a:r>
              <a:rPr lang="ja-JP" altLang="en-US" sz="1100" dirty="0">
                <a:solidFill>
                  <a:schemeClr val="tx2"/>
                </a:solidFill>
              </a:rPr>
              <a:t>地点の平均水位、</a:t>
            </a:r>
            <a:r>
              <a:rPr lang="ja-JP" altLang="en-US" sz="1100" b="1" dirty="0">
                <a:solidFill>
                  <a:srgbClr val="FF0000"/>
                </a:solidFill>
              </a:rPr>
              <a:t>－</a:t>
            </a:r>
            <a:r>
              <a:rPr lang="ja-JP" altLang="en-US" sz="1100" dirty="0">
                <a:solidFill>
                  <a:schemeClr val="tx2"/>
                </a:solidFill>
              </a:rPr>
              <a:t>：その</a:t>
            </a:r>
            <a:r>
              <a:rPr lang="en-US" altLang="ja-JP" sz="1100" dirty="0">
                <a:solidFill>
                  <a:schemeClr val="tx2"/>
                </a:solidFill>
              </a:rPr>
              <a:t>5</a:t>
            </a:r>
            <a:r>
              <a:rPr lang="ja-JP" altLang="en-US" sz="1100" dirty="0">
                <a:solidFill>
                  <a:schemeClr val="tx2"/>
                </a:solidFill>
              </a:rPr>
              <a:t>年移動平均値</a:t>
            </a:r>
            <a:endParaRPr lang="en-US" altLang="ja-JP" sz="1100" dirty="0">
              <a:solidFill>
                <a:schemeClr val="tx2"/>
              </a:solidFill>
            </a:endParaRPr>
          </a:p>
          <a:p>
            <a:r>
              <a:rPr lang="ja-JP" altLang="en-US" sz="1100" dirty="0">
                <a:solidFill>
                  <a:schemeClr val="tx2"/>
                </a:solidFill>
              </a:rPr>
              <a:t>　　　　</a:t>
            </a:r>
            <a:r>
              <a:rPr lang="en-US" altLang="ja-JP" sz="1000" dirty="0">
                <a:solidFill>
                  <a:schemeClr val="tx2"/>
                </a:solidFill>
              </a:rPr>
              <a:t>※</a:t>
            </a:r>
            <a:r>
              <a:rPr lang="ja-JP" altLang="en-US" sz="1000" dirty="0">
                <a:solidFill>
                  <a:schemeClr val="tx2"/>
                </a:solidFill>
              </a:rPr>
              <a:t> いずれも縦軸の目盛は図の左側（</a:t>
            </a:r>
            <a:r>
              <a:rPr lang="en-US" altLang="ja-JP" sz="1000" dirty="0">
                <a:solidFill>
                  <a:schemeClr val="tx2"/>
                </a:solidFill>
              </a:rPr>
              <a:t>1991</a:t>
            </a:r>
            <a:r>
              <a:rPr lang="ja-JP" altLang="en-US" sz="1000" dirty="0">
                <a:solidFill>
                  <a:schemeClr val="tx2"/>
                </a:solidFill>
              </a:rPr>
              <a:t>～</a:t>
            </a:r>
            <a:r>
              <a:rPr lang="en-US" altLang="ja-JP" sz="1000" dirty="0">
                <a:solidFill>
                  <a:schemeClr val="tx2"/>
                </a:solidFill>
              </a:rPr>
              <a:t>2020</a:t>
            </a:r>
            <a:r>
              <a:rPr lang="ja-JP" altLang="en-US" sz="1000" dirty="0">
                <a:solidFill>
                  <a:schemeClr val="tx2"/>
                </a:solidFill>
              </a:rPr>
              <a:t>年の平均値との差）</a:t>
            </a:r>
            <a:endParaRPr lang="en-US" altLang="ja-JP" sz="1000" dirty="0">
              <a:solidFill>
                <a:schemeClr val="tx2"/>
              </a:solidFill>
            </a:endParaRPr>
          </a:p>
          <a:p>
            <a:endParaRPr lang="en-US" altLang="ja-JP" sz="600" dirty="0">
              <a:solidFill>
                <a:schemeClr val="tx2"/>
              </a:solidFill>
            </a:endParaRPr>
          </a:p>
          <a:p>
            <a:r>
              <a:rPr lang="ja-JP" altLang="en-US" sz="1100" b="1" dirty="0">
                <a:solidFill>
                  <a:srgbClr val="0070C0"/>
                </a:solidFill>
              </a:rPr>
              <a:t>　　　</a:t>
            </a:r>
            <a:r>
              <a:rPr lang="ja-JP" altLang="en-US" sz="1100" b="1" dirty="0">
                <a:solidFill>
                  <a:srgbClr val="00B050"/>
                </a:solidFill>
              </a:rPr>
              <a:t>－</a:t>
            </a:r>
            <a:r>
              <a:rPr lang="ja-JP" altLang="en-US" sz="1100" dirty="0">
                <a:solidFill>
                  <a:schemeClr val="tx2"/>
                </a:solidFill>
              </a:rPr>
              <a:t>：世界平均水位</a:t>
            </a:r>
            <a:endParaRPr lang="en-US" altLang="ja-JP" sz="1100" dirty="0">
              <a:solidFill>
                <a:schemeClr val="tx2"/>
              </a:solidFill>
            </a:endParaRPr>
          </a:p>
          <a:p>
            <a:r>
              <a:rPr lang="ja-JP" altLang="en-US" sz="1100" dirty="0">
                <a:solidFill>
                  <a:schemeClr val="tx2"/>
                </a:solidFill>
              </a:rPr>
              <a:t>　　　　</a:t>
            </a:r>
            <a:r>
              <a:rPr lang="en-US" altLang="ja-JP" sz="1000" dirty="0">
                <a:solidFill>
                  <a:schemeClr val="tx2"/>
                </a:solidFill>
              </a:rPr>
              <a:t>※</a:t>
            </a:r>
            <a:r>
              <a:rPr lang="ja-JP" altLang="en-US" sz="1000" dirty="0">
                <a:solidFill>
                  <a:schemeClr val="tx2"/>
                </a:solidFill>
              </a:rPr>
              <a:t> 縦軸の目盛は図の右側（</a:t>
            </a:r>
            <a:r>
              <a:rPr lang="en-US" altLang="ja-JP" sz="1000" dirty="0">
                <a:solidFill>
                  <a:schemeClr val="tx2"/>
                </a:solidFill>
              </a:rPr>
              <a:t>1991</a:t>
            </a:r>
            <a:r>
              <a:rPr lang="ja-JP" altLang="en-US" sz="1000" dirty="0">
                <a:solidFill>
                  <a:schemeClr val="tx2"/>
                </a:solidFill>
              </a:rPr>
              <a:t>～</a:t>
            </a:r>
            <a:r>
              <a:rPr lang="en-US" altLang="ja-JP" sz="1000" dirty="0">
                <a:solidFill>
                  <a:schemeClr val="tx2"/>
                </a:solidFill>
              </a:rPr>
              <a:t>2020</a:t>
            </a:r>
            <a:r>
              <a:rPr lang="ja-JP" altLang="en-US" sz="1000" dirty="0">
                <a:solidFill>
                  <a:schemeClr val="tx2"/>
                </a:solidFill>
              </a:rPr>
              <a:t>年の平均値との差）</a:t>
            </a:r>
            <a:endParaRPr lang="en-US" altLang="ja-JP" sz="1000" dirty="0">
              <a:solidFill>
                <a:schemeClr val="tx2"/>
              </a:solidFill>
            </a:endParaRPr>
          </a:p>
          <a:p>
            <a:r>
              <a:rPr lang="ja-JP" altLang="en-US" sz="1000" dirty="0">
                <a:solidFill>
                  <a:schemeClr val="tx2"/>
                </a:solidFill>
              </a:rPr>
              <a:t>　　　　 </a:t>
            </a:r>
            <a:r>
              <a:rPr lang="en-US" altLang="ja-JP" sz="1000" dirty="0">
                <a:solidFill>
                  <a:schemeClr val="tx2"/>
                </a:solidFill>
              </a:rPr>
              <a:t>※</a:t>
            </a:r>
            <a:r>
              <a:rPr lang="ja-JP" altLang="en-US" sz="1000" dirty="0">
                <a:solidFill>
                  <a:schemeClr val="tx2"/>
                </a:solidFill>
              </a:rPr>
              <a:t> 豪州連邦科学産業研究機構（</a:t>
            </a:r>
            <a:r>
              <a:rPr lang="en-US" altLang="ja-JP" sz="1000" dirty="0">
                <a:solidFill>
                  <a:schemeClr val="tx2"/>
                </a:solidFill>
              </a:rPr>
              <a:t>CSIRO</a:t>
            </a:r>
            <a:r>
              <a:rPr lang="ja-JP" altLang="en-US" sz="1000" dirty="0">
                <a:solidFill>
                  <a:schemeClr val="tx2"/>
                </a:solidFill>
              </a:rPr>
              <a:t>）気候科学センターの世界平均解析値</a:t>
            </a:r>
            <a:endParaRPr lang="en-US" altLang="ja-JP" sz="1100" dirty="0">
              <a:solidFill>
                <a:schemeClr val="tx2"/>
              </a:solidFill>
            </a:endParaRPr>
          </a:p>
        </p:txBody>
      </p:sp>
      <p:pic>
        <p:nvPicPr>
          <p:cNvPr id="8" name="図 7">
            <a:extLst>
              <a:ext uri="{FF2B5EF4-FFF2-40B4-BE49-F238E27FC236}">
                <a16:creationId xmlns:a16="http://schemas.microsoft.com/office/drawing/2014/main" id="{BC5F322A-56BA-DEBF-BDB4-CA26484DD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806" y="2865616"/>
            <a:ext cx="5793963" cy="2252345"/>
          </a:xfrm>
          <a:prstGeom prst="rect">
            <a:avLst/>
          </a:prstGeom>
        </p:spPr>
      </p:pic>
    </p:spTree>
    <p:extLst>
      <p:ext uri="{BB962C8B-B14F-4D97-AF65-F5344CB8AC3E}">
        <p14:creationId xmlns:p14="http://schemas.microsoft.com/office/powerpoint/2010/main" val="295984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5820504" cy="492443"/>
          </a:xfrm>
        </p:spPr>
        <p:txBody>
          <a:bodyPr/>
          <a:lstStyle/>
          <a:p>
            <a:r>
              <a:rPr lang="ja-JP" altLang="en-US" dirty="0"/>
              <a:t>海面水位、高潮・高波</a:t>
            </a:r>
            <a:r>
              <a:rPr lang="en-US" altLang="zh-TW" dirty="0"/>
              <a:t>【</a:t>
            </a:r>
            <a:r>
              <a:rPr lang="ja-JP" altLang="en-US" dirty="0"/>
              <a:t>将来予測</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1680200"/>
          </a:xfrm>
          <a:prstGeom prst="rect">
            <a:avLst/>
          </a:prstGeom>
          <a:solidFill>
            <a:srgbClr val="FFF7EB"/>
          </a:solidFill>
          <a:ln>
            <a:solidFill>
              <a:schemeClr val="tx2">
                <a:lumMod val="75000"/>
              </a:schemeClr>
            </a:solidFill>
          </a:ln>
        </p:spPr>
        <p:txBody>
          <a:bodyPr vert="horz" lIns="99060" tIns="49530" rIns="99060" bIns="4953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600" b="1">
                <a:solidFill>
                  <a:schemeClr val="tx2"/>
                </a:solidFill>
              </a:rPr>
              <a:t>平均海面水位：</a:t>
            </a:r>
            <a:r>
              <a:rPr lang="ja-JP" altLang="en-US" sz="1600" u="sng">
                <a:solidFill>
                  <a:schemeClr val="tx2"/>
                </a:solidFill>
              </a:rPr>
              <a:t>日本沿岸</a:t>
            </a:r>
            <a:r>
              <a:rPr lang="ja-JP" altLang="en-US" sz="1600">
                <a:solidFill>
                  <a:schemeClr val="tx2"/>
                </a:solidFill>
              </a:rPr>
              <a:t>では</a:t>
            </a:r>
            <a:r>
              <a:rPr lang="en-US" altLang="ja-JP" sz="1600" u="sng" dirty="0">
                <a:solidFill>
                  <a:schemeClr val="tx2"/>
                </a:solidFill>
              </a:rPr>
              <a:t>21</a:t>
            </a:r>
            <a:r>
              <a:rPr lang="ja-JP" altLang="en-US" sz="1600" u="sng">
                <a:solidFill>
                  <a:schemeClr val="tx2"/>
                </a:solidFill>
              </a:rPr>
              <a:t>世紀中に上昇し続ける</a:t>
            </a:r>
            <a:r>
              <a:rPr lang="ja-JP" altLang="en-US" sz="1600">
                <a:solidFill>
                  <a:schemeClr val="tx2"/>
                </a:solidFill>
              </a:rPr>
              <a:t>と予測。</a:t>
            </a:r>
            <a:endParaRPr lang="en-US" altLang="ja-JP" sz="1600">
              <a:solidFill>
                <a:schemeClr val="tx2"/>
              </a:solidFill>
            </a:endParaRPr>
          </a:p>
          <a:p>
            <a:pPr>
              <a:buFont typeface="Wingdings" panose="05000000000000000000" pitchFamily="2" charset="2"/>
              <a:buChar char="l"/>
            </a:pPr>
            <a:r>
              <a:rPr lang="ja-JP" altLang="en-US" sz="1600" b="1" dirty="0">
                <a:solidFill>
                  <a:schemeClr val="tx2"/>
                </a:solidFill>
              </a:rPr>
              <a:t>高潮：</a:t>
            </a:r>
            <a:r>
              <a:rPr lang="ja-JP" altLang="en-US" sz="1600" u="sng" dirty="0">
                <a:solidFill>
                  <a:schemeClr val="tx2"/>
                </a:solidFill>
              </a:rPr>
              <a:t>日本の三大湾（東京湾、大阪湾、伊勢湾）で大きくなる</a:t>
            </a:r>
            <a:r>
              <a:rPr lang="ja-JP" altLang="en-US" sz="1600" dirty="0">
                <a:solidFill>
                  <a:schemeClr val="tx2"/>
                </a:solidFill>
              </a:rPr>
              <a:t>と予測。</a:t>
            </a:r>
          </a:p>
          <a:p>
            <a:pPr marL="431800">
              <a:buFont typeface="Wingdings" panose="05000000000000000000" pitchFamily="2" charset="2"/>
              <a:buChar char="Ø"/>
            </a:pPr>
            <a:r>
              <a:rPr lang="ja-JP" altLang="en-US" sz="1400" dirty="0">
                <a:solidFill>
                  <a:schemeClr val="tx2"/>
                </a:solidFill>
              </a:rPr>
              <a:t>複数の将来予測の結果、多くのケースで将来強い台風が増加するため。</a:t>
            </a:r>
            <a:endParaRPr lang="ja-JP" altLang="en-US" sz="1400" dirty="0">
              <a:solidFill>
                <a:schemeClr val="tx2"/>
              </a:solidFill>
              <a:cs typeface="Segoe UI"/>
            </a:endParaRPr>
          </a:p>
          <a:p>
            <a:pPr>
              <a:buFont typeface="Wingdings" panose="05000000000000000000" pitchFamily="2" charset="2"/>
              <a:buChar char="l"/>
            </a:pPr>
            <a:r>
              <a:rPr lang="ja-JP" altLang="en-US" sz="1600" b="1" dirty="0">
                <a:solidFill>
                  <a:schemeClr val="tx2"/>
                </a:solidFill>
              </a:rPr>
              <a:t>高波：</a:t>
            </a:r>
            <a:r>
              <a:rPr lang="ja-JP" altLang="en-US" sz="1600" dirty="0">
                <a:solidFill>
                  <a:schemeClr val="tx2"/>
                </a:solidFill>
              </a:rPr>
              <a:t>日本沿岸では</a:t>
            </a:r>
            <a:r>
              <a:rPr lang="ja-JP" altLang="en-US" sz="1600" u="sng" dirty="0">
                <a:solidFill>
                  <a:schemeClr val="tx2"/>
                </a:solidFill>
              </a:rPr>
              <a:t>平均波高は低くなる</a:t>
            </a:r>
            <a:r>
              <a:rPr lang="ja-JP" altLang="en-US" sz="1600" dirty="0">
                <a:solidFill>
                  <a:schemeClr val="tx2"/>
                </a:solidFill>
              </a:rPr>
              <a:t>一方、</a:t>
            </a:r>
            <a:r>
              <a:rPr lang="ja-JP" altLang="en-US" sz="1600" u="sng" dirty="0">
                <a:solidFill>
                  <a:schemeClr val="tx2"/>
                </a:solidFill>
              </a:rPr>
              <a:t>台風による極端な波高は多くの海域で高くなる</a:t>
            </a:r>
            <a:r>
              <a:rPr lang="ja-JP" altLang="en-US" sz="1600" dirty="0">
                <a:solidFill>
                  <a:schemeClr val="tx2"/>
                </a:solidFill>
              </a:rPr>
              <a:t>と予測。</a:t>
            </a:r>
          </a:p>
          <a:p>
            <a:pPr marL="431800">
              <a:buFont typeface="Wingdings" panose="05000000000000000000" pitchFamily="2" charset="2"/>
              <a:buChar char="Ø"/>
            </a:pPr>
            <a:r>
              <a:rPr lang="ja-JP" altLang="en-US" sz="1400" dirty="0">
                <a:solidFill>
                  <a:schemeClr val="tx2"/>
                </a:solidFill>
              </a:rPr>
              <a:t>台風経路予測の不確実性及び自然変動の大きさから予測が難しい。</a:t>
            </a:r>
            <a:endParaRPr lang="ja-JP" altLang="en-US" sz="1400" dirty="0">
              <a:solidFill>
                <a:schemeClr val="tx2"/>
              </a:solidFill>
              <a:cs typeface="Segoe UI"/>
            </a:endParaRPr>
          </a:p>
        </p:txBody>
      </p:sp>
      <p:graphicFrame>
        <p:nvGraphicFramePr>
          <p:cNvPr id="7" name="表 6"/>
          <p:cNvGraphicFramePr>
            <a:graphicFrameLocks noGrp="1"/>
          </p:cNvGraphicFramePr>
          <p:nvPr>
            <p:extLst>
              <p:ext uri="{D42A27DB-BD31-4B8C-83A1-F6EECF244321}">
                <p14:modId xmlns:p14="http://schemas.microsoft.com/office/powerpoint/2010/main" val="4004346187"/>
              </p:ext>
            </p:extLst>
          </p:nvPr>
        </p:nvGraphicFramePr>
        <p:xfrm>
          <a:off x="1720913" y="3114091"/>
          <a:ext cx="6480000" cy="1759746"/>
        </p:xfrm>
        <a:graphic>
          <a:graphicData uri="http://schemas.openxmlformats.org/drawingml/2006/table">
            <a:tbl>
              <a:tblPr firstRow="1" firstCol="1" bandRow="1">
                <a:tableStyleId>{5C22544A-7EE6-4342-B048-85BDC9FD1C3A}</a:tableStyleId>
              </a:tblPr>
              <a:tblGrid>
                <a:gridCol w="1800000">
                  <a:extLst>
                    <a:ext uri="{9D8B030D-6E8A-4147-A177-3AD203B41FA5}">
                      <a16:colId xmlns:a16="http://schemas.microsoft.com/office/drawing/2014/main" val="1952320011"/>
                    </a:ext>
                  </a:extLst>
                </a:gridCol>
                <a:gridCol w="2340000">
                  <a:extLst>
                    <a:ext uri="{9D8B030D-6E8A-4147-A177-3AD203B41FA5}">
                      <a16:colId xmlns:a16="http://schemas.microsoft.com/office/drawing/2014/main" val="3900551656"/>
                    </a:ext>
                  </a:extLst>
                </a:gridCol>
                <a:gridCol w="2340000">
                  <a:extLst>
                    <a:ext uri="{9D8B030D-6E8A-4147-A177-3AD203B41FA5}">
                      <a16:colId xmlns:a16="http://schemas.microsoft.com/office/drawing/2014/main" val="884457489"/>
                    </a:ext>
                  </a:extLst>
                </a:gridCol>
              </a:tblGrid>
              <a:tr h="576000">
                <a:tc>
                  <a:txBody>
                    <a:bodyPr/>
                    <a:lstStyle/>
                    <a:p>
                      <a:pPr algn="ctr">
                        <a:spcAft>
                          <a:spcPts val="0"/>
                        </a:spcAft>
                      </a:pPr>
                      <a:r>
                        <a:rPr lang="en-US" sz="1400" kern="100" baseline="0" dirty="0">
                          <a:solidFill>
                            <a:schemeClr val="tx1"/>
                          </a:solidFill>
                          <a:effectLst/>
                          <a:latin typeface="Segoe UI" panose="020B0502040204020203" pitchFamily="34" charset="0"/>
                          <a:ea typeface="Meiryo UI" panose="020B0604030504040204" pitchFamily="50" charset="-128"/>
                        </a:rPr>
                        <a:t> </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2</a:t>
                      </a:r>
                      <a:r>
                        <a:rPr lang="en-GB" altLang="ja-JP"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sz="700" b="0" kern="100" baseline="0" dirty="0">
                          <a:solidFill>
                            <a:schemeClr val="bg1"/>
                          </a:solidFill>
                          <a:effectLst/>
                          <a:latin typeface="Segoe UI" panose="020B0502040204020203" pitchFamily="34" charset="0"/>
                          <a:ea typeface="Meiryo UI" panose="020B0604030504040204" pitchFamily="50" charset="-128"/>
                        </a:rPr>
                        <a:t>パリ協定の</a:t>
                      </a:r>
                      <a:r>
                        <a:rPr lang="en-US" sz="700" b="0" kern="100" baseline="0" dirty="0">
                          <a:solidFill>
                            <a:schemeClr val="bg1"/>
                          </a:solidFill>
                          <a:effectLst/>
                          <a:latin typeface="Segoe UI" panose="020B0502040204020203" pitchFamily="34" charset="0"/>
                          <a:ea typeface="Meiryo UI" panose="020B0604030504040204" pitchFamily="50" charset="-128"/>
                        </a:rPr>
                        <a:t>2</a:t>
                      </a:r>
                      <a:r>
                        <a:rPr lang="en-US" sz="700" b="0" kern="100" baseline="0" dirty="0">
                          <a:solidFill>
                            <a:schemeClr val="bg1"/>
                          </a:solidFill>
                          <a:effectLst/>
                          <a:latin typeface="+mn-ea"/>
                          <a:ea typeface="+mn-ea"/>
                        </a:rPr>
                        <a:t>℃</a:t>
                      </a:r>
                      <a:r>
                        <a:rPr lang="ja-JP" sz="700" b="0" kern="100" baseline="0" dirty="0">
                          <a:solidFill>
                            <a:schemeClr val="bg1"/>
                          </a:solidFill>
                          <a:effectLst/>
                          <a:latin typeface="Segoe UI" panose="020B0502040204020203" pitchFamily="34" charset="0"/>
                          <a:ea typeface="Meiryo UI" panose="020B0604030504040204" pitchFamily="50" charset="-128"/>
                        </a:rPr>
                        <a:t>目標が達成された世界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7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9200"/>
                    </a:solid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4</a:t>
                      </a:r>
                      <a:r>
                        <a:rPr lang="en-US"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上昇シナリオによる予測</a:t>
                      </a:r>
                    </a:p>
                    <a:p>
                      <a:pPr algn="ctr">
                        <a:spcAft>
                          <a:spcPts val="0"/>
                        </a:spcAft>
                      </a:pPr>
                      <a:r>
                        <a:rPr lang="ja-JP" altLang="en-US" sz="700" b="0" kern="100" baseline="0" dirty="0">
                          <a:solidFill>
                            <a:schemeClr val="bg1"/>
                          </a:solidFill>
                          <a:effectLst/>
                          <a:latin typeface="Segoe UI" panose="020B0502040204020203" pitchFamily="34" charset="0"/>
                          <a:ea typeface="Meiryo UI" panose="020B0604030504040204" pitchFamily="50" charset="-128"/>
                        </a:rPr>
                        <a:t>追加的な緩和策</a:t>
                      </a:r>
                      <a:r>
                        <a:rPr lang="ja-JP" sz="700" b="0" kern="100" baseline="0" dirty="0">
                          <a:solidFill>
                            <a:schemeClr val="bg1"/>
                          </a:solidFill>
                          <a:effectLst/>
                          <a:latin typeface="Segoe UI" panose="020B0502040204020203" pitchFamily="34" charset="0"/>
                          <a:ea typeface="Meiryo UI" panose="020B0604030504040204" pitchFamily="50" charset="-128"/>
                        </a:rPr>
                        <a:t>を取らなかった世界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sz="8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16699962"/>
                  </a:ext>
                </a:extLst>
              </a:tr>
              <a:tr h="360000">
                <a:tc>
                  <a:txBody>
                    <a:bodyPr/>
                    <a:lstStyle/>
                    <a:p>
                      <a:pPr marL="79375" indent="-79375" algn="just"/>
                      <a:r>
                        <a:rPr lang="ja-JP" altLang="en-US" sz="1500" kern="100" dirty="0">
                          <a:solidFill>
                            <a:schemeClr val="tx1"/>
                          </a:solidFill>
                          <a:effectLst/>
                          <a:latin typeface="+mn-ea"/>
                          <a:ea typeface="+mn-ea"/>
                        </a:rPr>
                        <a:t>日本沿岸の</a:t>
                      </a:r>
                    </a:p>
                    <a:p>
                      <a:pPr marL="79375" indent="-79375" algn="just"/>
                      <a:r>
                        <a:rPr lang="ja-JP" altLang="en-US" sz="1500" kern="100" dirty="0">
                          <a:solidFill>
                            <a:schemeClr val="tx1"/>
                          </a:solidFill>
                          <a:effectLst/>
                          <a:latin typeface="+mn-ea"/>
                          <a:ea typeface="+mn-ea"/>
                        </a:rPr>
                        <a:t>平均海面水位</a:t>
                      </a:r>
                      <a:r>
                        <a:rPr lang="en-US" altLang="ja-JP" sz="1500" kern="100" baseline="30000" dirty="0">
                          <a:solidFill>
                            <a:schemeClr val="tx1"/>
                          </a:solidFill>
                          <a:effectLst/>
                          <a:latin typeface="+mn-ea"/>
                          <a:ea typeface="+mn-ea"/>
                        </a:rPr>
                        <a:t>※</a:t>
                      </a:r>
                      <a:endParaRPr lang="ja-JP" sz="1700" kern="100" baseline="300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altLang="en-US" sz="1700" kern="100" dirty="0">
                          <a:effectLst/>
                          <a:latin typeface="+mn-ea"/>
                          <a:ea typeface="+mn-ea"/>
                          <a:cs typeface="Times New Roman" panose="02020603050405020304" pitchFamily="18" charset="0"/>
                        </a:rPr>
                        <a:t>約＋</a:t>
                      </a:r>
                      <a:r>
                        <a:rPr lang="en-US" altLang="ja-JP" sz="1700" kern="100" dirty="0">
                          <a:effectLst/>
                          <a:latin typeface="+mn-ea"/>
                          <a:ea typeface="+mn-ea"/>
                          <a:cs typeface="Times New Roman" panose="02020603050405020304" pitchFamily="18" charset="0"/>
                        </a:rPr>
                        <a:t>0.40m</a:t>
                      </a:r>
                      <a:endParaRPr lang="en-US" altLang="ja-JP" sz="13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altLang="en-US" sz="1700" kern="100" dirty="0">
                          <a:effectLst/>
                          <a:latin typeface="+mn-ea"/>
                          <a:ea typeface="+mn-ea"/>
                          <a:cs typeface="Times New Roman" panose="02020603050405020304" pitchFamily="18" charset="0"/>
                        </a:rPr>
                        <a:t>約＋</a:t>
                      </a:r>
                      <a:r>
                        <a:rPr lang="en-US" altLang="ja-JP" sz="1700" kern="100" dirty="0">
                          <a:effectLst/>
                          <a:latin typeface="+mn-ea"/>
                          <a:ea typeface="+mn-ea"/>
                          <a:cs typeface="Times New Roman" panose="02020603050405020304" pitchFamily="18" charset="0"/>
                        </a:rPr>
                        <a:t>0.68m</a:t>
                      </a: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143639685"/>
                  </a:ext>
                </a:extLst>
              </a:tr>
              <a:tr h="360000">
                <a:tc>
                  <a:txBody>
                    <a:bodyPr/>
                    <a:lstStyle/>
                    <a:p>
                      <a:pPr marL="79375" indent="-79375" algn="just"/>
                      <a:r>
                        <a:rPr lang="en-US" altLang="ja-JP" sz="1500" b="0" kern="100" dirty="0">
                          <a:solidFill>
                            <a:schemeClr val="tx1"/>
                          </a:solidFill>
                          <a:effectLst/>
                          <a:latin typeface="+mn-ea"/>
                          <a:ea typeface="+mn-ea"/>
                        </a:rPr>
                        <a:t>【</a:t>
                      </a:r>
                      <a:r>
                        <a:rPr lang="ja-JP" altLang="en-US" sz="1500" b="0" kern="100" dirty="0">
                          <a:solidFill>
                            <a:schemeClr val="tx1"/>
                          </a:solidFill>
                          <a:effectLst/>
                          <a:latin typeface="+mn-ea"/>
                          <a:ea typeface="+mn-ea"/>
                        </a:rPr>
                        <a:t>参考</a:t>
                      </a:r>
                      <a:r>
                        <a:rPr lang="en-US" altLang="ja-JP" sz="1500" b="0" kern="100" dirty="0">
                          <a:solidFill>
                            <a:schemeClr val="tx1"/>
                          </a:solidFill>
                          <a:effectLst/>
                          <a:latin typeface="+mn-ea"/>
                          <a:ea typeface="+mn-ea"/>
                        </a:rPr>
                        <a:t>】</a:t>
                      </a:r>
                      <a:r>
                        <a:rPr lang="ja-JP" altLang="en-US" sz="1500" b="0" kern="100" dirty="0">
                          <a:solidFill>
                            <a:schemeClr val="tx1"/>
                          </a:solidFill>
                          <a:effectLst/>
                          <a:latin typeface="+mn-ea"/>
                          <a:ea typeface="+mn-ea"/>
                        </a:rPr>
                        <a:t>世界の</a:t>
                      </a:r>
                    </a:p>
                    <a:p>
                      <a:pPr marL="79375" indent="-79375" algn="just"/>
                      <a:r>
                        <a:rPr lang="ja-JP" altLang="en-US" sz="1500" b="0" kern="100" dirty="0">
                          <a:solidFill>
                            <a:schemeClr val="tx1"/>
                          </a:solidFill>
                          <a:effectLst/>
                          <a:latin typeface="+mn-ea"/>
                          <a:ea typeface="+mn-ea"/>
                        </a:rPr>
                        <a:t>平均海面水位</a:t>
                      </a:r>
                      <a:r>
                        <a:rPr lang="en-US" altLang="ja-JP" sz="1500" b="0" kern="100" baseline="30000" dirty="0">
                          <a:solidFill>
                            <a:schemeClr val="tx1"/>
                          </a:solidFill>
                          <a:effectLst/>
                          <a:latin typeface="+mn-ea"/>
                          <a:ea typeface="+mn-ea"/>
                        </a:rPr>
                        <a:t>※</a:t>
                      </a:r>
                    </a:p>
                    <a:p>
                      <a:pPr marL="79375" indent="-79375" algn="just"/>
                      <a:r>
                        <a:rPr lang="ja-JP" altLang="en-US" sz="1000" b="0" kern="100" baseline="0" dirty="0">
                          <a:solidFill>
                            <a:schemeClr val="tx1"/>
                          </a:solidFill>
                          <a:effectLst/>
                          <a:latin typeface="+mn-ea"/>
                          <a:ea typeface="+mn-ea"/>
                          <a:cs typeface="Times New Roman" panose="02020603050405020304" pitchFamily="18" charset="0"/>
                        </a:rPr>
                        <a:t>（</a:t>
                      </a:r>
                      <a:r>
                        <a:rPr lang="en-US" altLang="ja-JP" sz="1000" b="0" kern="100" baseline="0" dirty="0">
                          <a:solidFill>
                            <a:schemeClr val="tx1"/>
                          </a:solidFill>
                          <a:effectLst/>
                          <a:latin typeface="+mn-ea"/>
                          <a:ea typeface="+mn-ea"/>
                          <a:cs typeface="Times New Roman" panose="02020603050405020304" pitchFamily="18" charset="0"/>
                        </a:rPr>
                        <a:t>IPCC, 2021</a:t>
                      </a:r>
                      <a:r>
                        <a:rPr lang="ja-JP" altLang="en-US" sz="1000" b="0" kern="100" baseline="0" dirty="0">
                          <a:solidFill>
                            <a:schemeClr val="tx1"/>
                          </a:solidFill>
                          <a:effectLst/>
                          <a:latin typeface="+mn-ea"/>
                          <a:ea typeface="+mn-ea"/>
                          <a:cs typeface="Times New Roman" panose="02020603050405020304" pitchFamily="18" charset="0"/>
                        </a:rPr>
                        <a:t>）</a:t>
                      </a:r>
                      <a:endParaRPr lang="ja-JP" sz="1000" b="0" kern="100" baseline="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79375" marR="0" lvl="0" indent="-79375" algn="ctr" defTabSz="914400" rtl="0" eaLnBrk="1" fontAlgn="auto" latinLnBrk="0" hangingPunct="1">
                        <a:lnSpc>
                          <a:spcPct val="100000"/>
                        </a:lnSpc>
                        <a:spcBef>
                          <a:spcPts val="0"/>
                        </a:spcBef>
                        <a:spcAft>
                          <a:spcPts val="0"/>
                        </a:spcAft>
                        <a:buClrTx/>
                        <a:buSzTx/>
                        <a:buFontTx/>
                        <a:buNone/>
                        <a:tabLst/>
                        <a:defRPr/>
                      </a:pPr>
                      <a:r>
                        <a:rPr lang="ja-JP" altLang="en-US" sz="1700" b="0" kern="100" dirty="0">
                          <a:effectLst/>
                          <a:latin typeface="+mn-ea"/>
                          <a:ea typeface="+mn-ea"/>
                          <a:cs typeface="Times New Roman" panose="02020603050405020304" pitchFamily="18" charset="0"/>
                        </a:rPr>
                        <a:t>（約＋</a:t>
                      </a:r>
                      <a:r>
                        <a:rPr lang="en-US" altLang="ja-JP" sz="1700" b="0" kern="100" dirty="0">
                          <a:effectLst/>
                          <a:latin typeface="+mn-ea"/>
                          <a:ea typeface="+mn-ea"/>
                          <a:cs typeface="Times New Roman" panose="02020603050405020304" pitchFamily="18" charset="0"/>
                        </a:rPr>
                        <a:t>0.44m</a:t>
                      </a:r>
                      <a:r>
                        <a:rPr lang="ja-JP" altLang="en-US" sz="1700" b="0" kern="100" dirty="0">
                          <a:effectLst/>
                          <a:latin typeface="+mn-ea"/>
                          <a:ea typeface="+mn-ea"/>
                          <a:cs typeface="Times New Roman" panose="02020603050405020304" pitchFamily="18" charset="0"/>
                        </a:rPr>
                        <a:t>）</a:t>
                      </a:r>
                      <a:endParaRPr lang="ja-JP" sz="1700" b="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79375" marR="0" lvl="0" indent="-79375" algn="ctr" defTabSz="914400" rtl="0" eaLnBrk="1" fontAlgn="auto" latinLnBrk="0" hangingPunct="1">
                        <a:lnSpc>
                          <a:spcPct val="100000"/>
                        </a:lnSpc>
                        <a:spcBef>
                          <a:spcPts val="0"/>
                        </a:spcBef>
                        <a:spcAft>
                          <a:spcPts val="0"/>
                        </a:spcAft>
                        <a:buClrTx/>
                        <a:buSzTx/>
                        <a:buFontTx/>
                        <a:buNone/>
                        <a:tabLst/>
                        <a:defRPr/>
                      </a:pPr>
                      <a:r>
                        <a:rPr lang="ja-JP" altLang="en-US" sz="1700" b="0" kern="100" dirty="0">
                          <a:effectLst/>
                          <a:latin typeface="+mn-ea"/>
                          <a:ea typeface="+mn-ea"/>
                          <a:cs typeface="Times New Roman" panose="02020603050405020304" pitchFamily="18" charset="0"/>
                        </a:rPr>
                        <a:t>（約＋</a:t>
                      </a:r>
                      <a:r>
                        <a:rPr lang="en-US" altLang="ja-JP" sz="1700" b="0" kern="100" dirty="0">
                          <a:effectLst/>
                          <a:latin typeface="+mn-ea"/>
                          <a:ea typeface="+mn-ea"/>
                          <a:cs typeface="Times New Roman" panose="02020603050405020304" pitchFamily="18" charset="0"/>
                        </a:rPr>
                        <a:t>0.77m</a:t>
                      </a:r>
                      <a:r>
                        <a:rPr lang="ja-JP" altLang="en-US" sz="1700" b="0" kern="100" dirty="0">
                          <a:effectLst/>
                          <a:latin typeface="+mn-ea"/>
                          <a:ea typeface="+mn-ea"/>
                          <a:cs typeface="Times New Roman" panose="02020603050405020304" pitchFamily="18" charset="0"/>
                        </a:rPr>
                        <a:t>）</a:t>
                      </a:r>
                      <a:endParaRPr lang="ja-JP" sz="1700" b="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32820879"/>
                  </a:ext>
                </a:extLst>
              </a:tr>
            </a:tbl>
          </a:graphicData>
        </a:graphic>
      </p:graphicFrame>
      <p:sp>
        <p:nvSpPr>
          <p:cNvPr id="2" name="正方形/長方形 1">
            <a:extLst>
              <a:ext uri="{FF2B5EF4-FFF2-40B4-BE49-F238E27FC236}">
                <a16:creationId xmlns:a16="http://schemas.microsoft.com/office/drawing/2014/main" id="{7482ED3C-8792-C614-8C98-18831BB0E46E}"/>
              </a:ext>
            </a:extLst>
          </p:cNvPr>
          <p:cNvSpPr/>
          <p:nvPr/>
        </p:nvSpPr>
        <p:spPr>
          <a:xfrm>
            <a:off x="1423567" y="5393021"/>
            <a:ext cx="7915527" cy="692497"/>
          </a:xfrm>
          <a:prstGeom prst="rect">
            <a:avLst/>
          </a:prstGeom>
        </p:spPr>
        <p:txBody>
          <a:bodyPr wrap="square">
            <a:spAutoFit/>
          </a:bodyPr>
          <a:lstStyle/>
          <a:p>
            <a:r>
              <a:rPr lang="ja-JP" altLang="en-US" sz="1950" dirty="0">
                <a:solidFill>
                  <a:schemeClr val="tx2"/>
                </a:solidFill>
              </a:rPr>
              <a:t>長期的な平均海面水位の上昇は、高潮や高波による影響を底上げすることにつながるため、浸水リスクを増加させると予測される。</a:t>
            </a:r>
          </a:p>
        </p:txBody>
      </p:sp>
      <p:sp>
        <p:nvSpPr>
          <p:cNvPr id="3" name="楕円 2">
            <a:extLst>
              <a:ext uri="{FF2B5EF4-FFF2-40B4-BE49-F238E27FC236}">
                <a16:creationId xmlns:a16="http://schemas.microsoft.com/office/drawing/2014/main" id="{29187633-455D-2A61-F549-20BDA15941F2}"/>
              </a:ext>
            </a:extLst>
          </p:cNvPr>
          <p:cNvSpPr/>
          <p:nvPr/>
        </p:nvSpPr>
        <p:spPr>
          <a:xfrm>
            <a:off x="1150567" y="5437535"/>
            <a:ext cx="273000" cy="273000"/>
          </a:xfrm>
          <a:prstGeom prst="ellipse">
            <a:avLst/>
          </a:prstGeom>
          <a:solidFill>
            <a:schemeClr val="accent3"/>
          </a:solidFill>
          <a:ln w="9525">
            <a:headEnd type="oval" w="med" len="med"/>
            <a:tailEnd type="arrow" w="sm" len="s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rPr>
              <a:t>！</a:t>
            </a:r>
          </a:p>
        </p:txBody>
      </p:sp>
      <p:sp>
        <p:nvSpPr>
          <p:cNvPr id="13"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1857959" y="4891774"/>
            <a:ext cx="6299922" cy="346249"/>
          </a:xfrm>
          <a:prstGeom prst="rect">
            <a:avLst/>
          </a:prstGeom>
        </p:spPr>
        <p:txBody>
          <a:bodyPr lIns="91440" tIns="45720" rIns="91440" bIns="45720" anchor="t">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 </a:t>
            </a:r>
            <a:r>
              <a:rPr lang="en-US" altLang="ja-JP" sz="800" dirty="0">
                <a:solidFill>
                  <a:schemeClr val="tx2"/>
                </a:solidFill>
              </a:rPr>
              <a:t>SSP</a:t>
            </a:r>
            <a:r>
              <a:rPr lang="ja-JP" altLang="en-US" sz="800" dirty="0">
                <a:solidFill>
                  <a:schemeClr val="tx2"/>
                </a:solidFill>
              </a:rPr>
              <a:t>シナリオに基づく予測結果。</a:t>
            </a:r>
            <a:endParaRPr lang="en-US" altLang="ja-JP" sz="800" dirty="0">
              <a:solidFill>
                <a:schemeClr val="tx2"/>
              </a:solidFill>
            </a:endParaRPr>
          </a:p>
          <a:p>
            <a:pPr marL="0" indent="0">
              <a:buNone/>
            </a:pPr>
            <a:r>
              <a:rPr lang="ja-JP" altLang="en-US" sz="800" dirty="0">
                <a:solidFill>
                  <a:schemeClr val="tx2"/>
                </a:solidFill>
              </a:rPr>
              <a:t>　　「日本沿岸の平均海面水位」は</a:t>
            </a:r>
            <a:r>
              <a:rPr lang="en-US" altLang="ja-JP" sz="800" dirty="0">
                <a:solidFill>
                  <a:schemeClr val="tx2"/>
                </a:solidFill>
              </a:rPr>
              <a:t>2081</a:t>
            </a:r>
            <a:r>
              <a:rPr lang="ja-JP" altLang="en-US" sz="800" dirty="0">
                <a:solidFill>
                  <a:schemeClr val="tx2"/>
                </a:solidFill>
              </a:rPr>
              <a:t>～</a:t>
            </a:r>
            <a:r>
              <a:rPr lang="en-US" altLang="ja-JP" sz="800" dirty="0">
                <a:solidFill>
                  <a:schemeClr val="tx2"/>
                </a:solidFill>
              </a:rPr>
              <a:t>2100</a:t>
            </a:r>
            <a:r>
              <a:rPr lang="ja-JP" altLang="en-US" sz="800" dirty="0">
                <a:solidFill>
                  <a:schemeClr val="tx2"/>
                </a:solidFill>
              </a:rPr>
              <a:t>年の平均値を</a:t>
            </a:r>
            <a:r>
              <a:rPr lang="en-US" altLang="ja-JP" sz="800" dirty="0">
                <a:solidFill>
                  <a:schemeClr val="tx2"/>
                </a:solidFill>
              </a:rPr>
              <a:t>1986</a:t>
            </a:r>
            <a:r>
              <a:rPr lang="ja-JP" altLang="en-US" sz="800" dirty="0">
                <a:solidFill>
                  <a:schemeClr val="tx2"/>
                </a:solidFill>
              </a:rPr>
              <a:t>～</a:t>
            </a:r>
            <a:r>
              <a:rPr lang="en-US" altLang="ja-JP" sz="800" dirty="0">
                <a:solidFill>
                  <a:schemeClr val="tx2"/>
                </a:solidFill>
              </a:rPr>
              <a:t>2005</a:t>
            </a:r>
            <a:r>
              <a:rPr lang="ja-JP" altLang="en-US" sz="800" dirty="0">
                <a:solidFill>
                  <a:schemeClr val="tx2"/>
                </a:solidFill>
              </a:rPr>
              <a:t>年の平均値と比較したもの、</a:t>
            </a:r>
            <a:endParaRPr lang="ja-JP" altLang="en-US" sz="800" dirty="0">
              <a:solidFill>
                <a:schemeClr val="tx2"/>
              </a:solidFill>
              <a:cs typeface="Segoe UI"/>
            </a:endParaRPr>
          </a:p>
          <a:p>
            <a:pPr marL="0" indent="0">
              <a:buNone/>
            </a:pPr>
            <a:r>
              <a:rPr lang="ja-JP" altLang="en-US" sz="800" dirty="0">
                <a:solidFill>
                  <a:schemeClr val="tx2"/>
                </a:solidFill>
              </a:rPr>
              <a:t>　　「世界の平均海面水位」は</a:t>
            </a:r>
            <a:r>
              <a:rPr lang="en-US" altLang="ja-JP" sz="800" dirty="0">
                <a:solidFill>
                  <a:schemeClr val="tx2"/>
                </a:solidFill>
              </a:rPr>
              <a:t>2100</a:t>
            </a:r>
            <a:r>
              <a:rPr lang="ja-JP" altLang="en-US" sz="800" dirty="0">
                <a:solidFill>
                  <a:schemeClr val="tx2"/>
                </a:solidFill>
              </a:rPr>
              <a:t>年時点の予測値を</a:t>
            </a:r>
            <a:r>
              <a:rPr lang="en-US" altLang="ja-JP" sz="800" dirty="0">
                <a:solidFill>
                  <a:schemeClr val="tx2"/>
                </a:solidFill>
              </a:rPr>
              <a:t>1995</a:t>
            </a:r>
            <a:r>
              <a:rPr lang="ja-JP" altLang="en-US" sz="800" dirty="0">
                <a:solidFill>
                  <a:schemeClr val="tx2"/>
                </a:solidFill>
              </a:rPr>
              <a:t>～</a:t>
            </a:r>
            <a:r>
              <a:rPr lang="en-US" altLang="ja-JP" sz="800" dirty="0">
                <a:solidFill>
                  <a:schemeClr val="tx2"/>
                </a:solidFill>
              </a:rPr>
              <a:t>2014</a:t>
            </a:r>
            <a:r>
              <a:rPr lang="ja-JP" altLang="en-US" sz="800" dirty="0">
                <a:solidFill>
                  <a:schemeClr val="tx2"/>
                </a:solidFill>
              </a:rPr>
              <a:t>年の平均値と比較したもの。</a:t>
            </a:r>
            <a:endParaRPr lang="ja-JP" dirty="0">
              <a:solidFill>
                <a:schemeClr val="tx2"/>
              </a:solidFill>
            </a:endParaRPr>
          </a:p>
        </p:txBody>
      </p:sp>
      <p:sp>
        <p:nvSpPr>
          <p:cNvPr id="8" name="コンテンツ プレースホルダー 2">
            <a:extLst>
              <a:ext uri="{FF2B5EF4-FFF2-40B4-BE49-F238E27FC236}">
                <a16:creationId xmlns:a16="http://schemas.microsoft.com/office/drawing/2014/main" id="{5E333EA0-B552-9369-6369-AF2DE7F26F73}"/>
              </a:ext>
            </a:extLst>
          </p:cNvPr>
          <p:cNvSpPr txBox="1">
            <a:spLocks/>
          </p:cNvSpPr>
          <p:nvPr/>
        </p:nvSpPr>
        <p:spPr>
          <a:xfrm>
            <a:off x="273000" y="6001176"/>
            <a:ext cx="9185325" cy="478680"/>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700" dirty="0">
                <a:solidFill>
                  <a:schemeClr val="tx2"/>
                </a:solidFill>
              </a:rPr>
              <a:t>参考文献</a:t>
            </a:r>
            <a:endParaRPr lang="en-US" altLang="ja-JP" sz="700" dirty="0">
              <a:solidFill>
                <a:schemeClr val="tx2"/>
              </a:solidFill>
            </a:endParaRPr>
          </a:p>
          <a:p>
            <a:pPr marL="180000" indent="-180000">
              <a:buNone/>
            </a:pPr>
            <a:r>
              <a:rPr lang="en-US" altLang="ja-JP" sz="700" dirty="0">
                <a:solidFill>
                  <a:schemeClr val="tx2"/>
                </a:solidFill>
              </a:rPr>
              <a:t>IPCC, 2021: Climate Change 2021: The Physical Science Basis. Contribution of Working Group I to </a:t>
            </a:r>
            <a:r>
              <a:rPr lang="en-US" altLang="ja-JP" sz="700" dirty="0" err="1">
                <a:solidFill>
                  <a:schemeClr val="tx2"/>
                </a:solidFill>
              </a:rPr>
              <a:t>theSixth</a:t>
            </a:r>
            <a:r>
              <a:rPr lang="en-US" altLang="ja-JP" sz="700" dirty="0">
                <a:solidFill>
                  <a:schemeClr val="tx2"/>
                </a:solidFill>
              </a:rPr>
              <a:t> Assessment Report of the Intergovernmental Panel on Climate Change [Masson-Delmotte, V., </a:t>
            </a:r>
            <a:r>
              <a:rPr lang="en-US" altLang="ja-JP" sz="700" dirty="0" err="1">
                <a:solidFill>
                  <a:schemeClr val="tx2"/>
                </a:solidFill>
              </a:rPr>
              <a:t>P.Zhai</a:t>
            </a:r>
            <a:r>
              <a:rPr lang="en-US" altLang="ja-JP" sz="700" dirty="0">
                <a:solidFill>
                  <a:schemeClr val="tx2"/>
                </a:solidFill>
              </a:rPr>
              <a:t>, A. Pirani, S.L. Connors, C. </a:t>
            </a:r>
            <a:r>
              <a:rPr lang="en-US" altLang="ja-JP" sz="700" dirty="0" err="1">
                <a:solidFill>
                  <a:schemeClr val="tx2"/>
                </a:solidFill>
              </a:rPr>
              <a:t>Péan</a:t>
            </a:r>
            <a:r>
              <a:rPr lang="en-US" altLang="ja-JP" sz="700" dirty="0">
                <a:solidFill>
                  <a:schemeClr val="tx2"/>
                </a:solidFill>
              </a:rPr>
              <a:t>, S. </a:t>
            </a:r>
            <a:r>
              <a:rPr lang="en-US" altLang="ja-JP" sz="700" dirty="0" err="1">
                <a:solidFill>
                  <a:schemeClr val="tx2"/>
                </a:solidFill>
              </a:rPr>
              <a:t>Berger,N</a:t>
            </a:r>
            <a:r>
              <a:rPr lang="en-US" altLang="ja-JP" sz="700" dirty="0">
                <a:solidFill>
                  <a:schemeClr val="tx2"/>
                </a:solidFill>
              </a:rPr>
              <a:t>. </a:t>
            </a:r>
            <a:r>
              <a:rPr lang="en-US" altLang="ja-JP" sz="700" dirty="0" err="1">
                <a:solidFill>
                  <a:schemeClr val="tx2"/>
                </a:solidFill>
              </a:rPr>
              <a:t>Caud</a:t>
            </a:r>
            <a:r>
              <a:rPr lang="en-US" altLang="ja-JP" sz="700" dirty="0">
                <a:solidFill>
                  <a:schemeClr val="tx2"/>
                </a:solidFill>
              </a:rPr>
              <a:t>, Y. Chen, L. Goldfarb, M.I. Gomis, </a:t>
            </a:r>
            <a:r>
              <a:rPr lang="en-US" altLang="ja-JP" sz="700" dirty="0" err="1">
                <a:solidFill>
                  <a:schemeClr val="tx2"/>
                </a:solidFill>
              </a:rPr>
              <a:t>M.Huang</a:t>
            </a:r>
            <a:r>
              <a:rPr lang="en-US" altLang="ja-JP" sz="700" dirty="0">
                <a:solidFill>
                  <a:schemeClr val="tx2"/>
                </a:solidFill>
              </a:rPr>
              <a:t>, K. </a:t>
            </a:r>
            <a:r>
              <a:rPr lang="en-US" altLang="ja-JP" sz="700" dirty="0" err="1">
                <a:solidFill>
                  <a:schemeClr val="tx2"/>
                </a:solidFill>
              </a:rPr>
              <a:t>Leitzell</a:t>
            </a:r>
            <a:r>
              <a:rPr lang="en-US" altLang="ja-JP" sz="700" dirty="0">
                <a:solidFill>
                  <a:schemeClr val="tx2"/>
                </a:solidFill>
              </a:rPr>
              <a:t>, E. </a:t>
            </a:r>
            <a:r>
              <a:rPr lang="en-US" altLang="ja-JP" sz="700" dirty="0" err="1">
                <a:solidFill>
                  <a:schemeClr val="tx2"/>
                </a:solidFill>
              </a:rPr>
              <a:t>Lonnoy</a:t>
            </a:r>
            <a:r>
              <a:rPr lang="en-US" altLang="ja-JP" sz="700" dirty="0">
                <a:solidFill>
                  <a:schemeClr val="tx2"/>
                </a:solidFill>
              </a:rPr>
              <a:t>, J.B.R. </a:t>
            </a:r>
            <a:r>
              <a:rPr lang="en-US" altLang="ja-JP" sz="700" dirty="0" err="1">
                <a:solidFill>
                  <a:schemeClr val="tx2"/>
                </a:solidFill>
              </a:rPr>
              <a:t>Matthews,T.K</a:t>
            </a:r>
            <a:r>
              <a:rPr lang="en-US" altLang="ja-JP" sz="700" dirty="0">
                <a:solidFill>
                  <a:schemeClr val="tx2"/>
                </a:solidFill>
              </a:rPr>
              <a:t>. Maycock, T. Waterfield, O. </a:t>
            </a:r>
            <a:r>
              <a:rPr lang="en-US" altLang="ja-JP" sz="700" dirty="0" err="1">
                <a:solidFill>
                  <a:schemeClr val="tx2"/>
                </a:solidFill>
              </a:rPr>
              <a:t>Yelekçi</a:t>
            </a:r>
            <a:r>
              <a:rPr lang="en-US" altLang="ja-JP" sz="700" dirty="0">
                <a:solidFill>
                  <a:schemeClr val="tx2"/>
                </a:solidFill>
              </a:rPr>
              <a:t>, R. Yu, and B. Zhou (eds.)]. Cambridge University Press, Cambridge, United Kingdom and New York, NY, USA, 2391 pp., https://doi.org/10.1017/9781009157896.</a:t>
            </a:r>
          </a:p>
        </p:txBody>
      </p:sp>
      <p:sp>
        <p:nvSpPr>
          <p:cNvPr id="9" name="コンテンツ プレースホルダー 2">
            <a:extLst>
              <a:ext uri="{FF2B5EF4-FFF2-40B4-BE49-F238E27FC236}">
                <a16:creationId xmlns:a16="http://schemas.microsoft.com/office/drawing/2014/main" id="{1D5CEFF9-8AD2-D2EB-70E5-083D132986DC}"/>
              </a:ext>
            </a:extLst>
          </p:cNvPr>
          <p:cNvSpPr txBox="1">
            <a:spLocks/>
          </p:cNvSpPr>
          <p:nvPr/>
        </p:nvSpPr>
        <p:spPr>
          <a:xfrm>
            <a:off x="0" y="6473687"/>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spTree>
    <p:extLst>
      <p:ext uri="{BB962C8B-B14F-4D97-AF65-F5344CB8AC3E}">
        <p14:creationId xmlns:p14="http://schemas.microsoft.com/office/powerpoint/2010/main" val="3626825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4727256" cy="492443"/>
          </a:xfrm>
        </p:spPr>
        <p:txBody>
          <a:bodyPr/>
          <a:lstStyle/>
          <a:p>
            <a:r>
              <a:rPr lang="ja-JP" altLang="en-US" dirty="0"/>
              <a:t>海氷</a:t>
            </a:r>
            <a:r>
              <a:rPr lang="en-US" altLang="zh-TW" dirty="0"/>
              <a:t>【</a:t>
            </a:r>
            <a:r>
              <a:rPr lang="zh-TW" altLang="en-US" dirty="0"/>
              <a:t>観測結果</a:t>
            </a:r>
            <a:r>
              <a:rPr lang="ja-JP" altLang="en-US" dirty="0"/>
              <a:t>・将来予測</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9" y="752105"/>
            <a:ext cx="4492431" cy="2027672"/>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a:solidFill>
                  <a:schemeClr val="tx2"/>
                </a:solidFill>
              </a:rPr>
              <a:t>【</a:t>
            </a:r>
            <a:r>
              <a:rPr lang="ja-JP" altLang="en-US" sz="1600" b="1" dirty="0">
                <a:solidFill>
                  <a:schemeClr val="tx2"/>
                </a:solidFill>
              </a:rPr>
              <a:t>観測結果</a:t>
            </a:r>
            <a:r>
              <a:rPr lang="en-US" altLang="ja-JP" sz="1600" b="1" dirty="0">
                <a:solidFill>
                  <a:schemeClr val="tx2"/>
                </a:solidFill>
              </a:rPr>
              <a:t>】</a:t>
            </a:r>
          </a:p>
          <a:p>
            <a:pPr>
              <a:buFont typeface="Wingdings" panose="05000000000000000000" pitchFamily="2" charset="2"/>
              <a:buChar char="l"/>
            </a:pPr>
            <a:r>
              <a:rPr lang="ja-JP" altLang="en-US" sz="1600" b="1" dirty="0">
                <a:solidFill>
                  <a:schemeClr val="tx2"/>
                </a:solidFill>
              </a:rPr>
              <a:t>海氷面積：</a:t>
            </a:r>
            <a:r>
              <a:rPr lang="ja-JP" altLang="en-US" sz="1600" u="sng" dirty="0">
                <a:solidFill>
                  <a:schemeClr val="tx2"/>
                </a:solidFill>
              </a:rPr>
              <a:t>オホーツク海</a:t>
            </a:r>
            <a:r>
              <a:rPr lang="ja-JP" altLang="en-US" sz="1600" dirty="0">
                <a:solidFill>
                  <a:schemeClr val="tx2"/>
                </a:solidFill>
              </a:rPr>
              <a:t>の</a:t>
            </a:r>
            <a:r>
              <a:rPr lang="ja-JP" altLang="en-US" sz="1600" u="sng" dirty="0">
                <a:solidFill>
                  <a:schemeClr val="tx2"/>
                </a:solidFill>
              </a:rPr>
              <a:t>年最大海氷域面積は、長期的に減少</a:t>
            </a:r>
            <a:r>
              <a:rPr lang="ja-JP" altLang="en-US" sz="1600" dirty="0">
                <a:solidFill>
                  <a:schemeClr val="tx2"/>
                </a:solidFill>
              </a:rPr>
              <a:t>。</a:t>
            </a:r>
          </a:p>
          <a:p>
            <a:pPr marL="432000">
              <a:buFont typeface="Wingdings" panose="05000000000000000000" pitchFamily="2" charset="2"/>
              <a:buChar char="Ø"/>
            </a:pPr>
            <a:r>
              <a:rPr lang="en-US" altLang="ja-JP" sz="1400" dirty="0">
                <a:solidFill>
                  <a:schemeClr val="tx2"/>
                </a:solidFill>
              </a:rPr>
              <a:t>10</a:t>
            </a:r>
            <a:r>
              <a:rPr lang="ja-JP" altLang="en-US" sz="1400" dirty="0">
                <a:solidFill>
                  <a:schemeClr val="tx2"/>
                </a:solidFill>
              </a:rPr>
              <a:t>年当たり</a:t>
            </a:r>
            <a:r>
              <a:rPr lang="en-US" altLang="ja-JP" sz="1400" u="sng" dirty="0">
                <a:solidFill>
                  <a:schemeClr val="tx2"/>
                </a:solidFill>
              </a:rPr>
              <a:t>5.1</a:t>
            </a:r>
            <a:r>
              <a:rPr lang="ja-JP" altLang="en-US" sz="1400" u="sng" dirty="0">
                <a:solidFill>
                  <a:schemeClr val="tx2"/>
                </a:solidFill>
              </a:rPr>
              <a:t>万</a:t>
            </a:r>
            <a:r>
              <a:rPr lang="en-US" altLang="ja-JP" sz="1400" u="sng" dirty="0">
                <a:solidFill>
                  <a:schemeClr val="tx2"/>
                </a:solidFill>
              </a:rPr>
              <a:t>km</a:t>
            </a:r>
            <a:r>
              <a:rPr lang="en-US" altLang="ja-JP" sz="1400" u="sng" baseline="30000" dirty="0">
                <a:solidFill>
                  <a:schemeClr val="tx2"/>
                </a:solidFill>
              </a:rPr>
              <a:t>2</a:t>
            </a:r>
            <a:r>
              <a:rPr lang="ja-JP" altLang="en-US" sz="1400" dirty="0">
                <a:solidFill>
                  <a:schemeClr val="tx2"/>
                </a:solidFill>
              </a:rPr>
              <a:t>の減少（九州と四国を合わせた面積とほぼ同じ。）。</a:t>
            </a:r>
          </a:p>
          <a:p>
            <a:pPr>
              <a:buFont typeface="Wingdings" panose="05000000000000000000" pitchFamily="2" charset="2"/>
              <a:buChar char="l"/>
            </a:pPr>
            <a:r>
              <a:rPr lang="ja-JP" altLang="en-US" sz="1600" u="sng" dirty="0">
                <a:solidFill>
                  <a:schemeClr val="tx2"/>
                </a:solidFill>
              </a:rPr>
              <a:t>網走</a:t>
            </a:r>
            <a:r>
              <a:rPr lang="ja-JP" altLang="en-US" sz="1600" dirty="0">
                <a:solidFill>
                  <a:schemeClr val="tx2"/>
                </a:solidFill>
              </a:rPr>
              <a:t>では、</a:t>
            </a:r>
            <a:r>
              <a:rPr lang="ja-JP" altLang="en-US" sz="1600" u="sng" dirty="0">
                <a:solidFill>
                  <a:schemeClr val="tx2"/>
                </a:solidFill>
              </a:rPr>
              <a:t>流氷初日は</a:t>
            </a:r>
            <a:r>
              <a:rPr lang="en-US" altLang="ja-JP" sz="1600" u="sng" dirty="0">
                <a:solidFill>
                  <a:schemeClr val="tx2"/>
                </a:solidFill>
              </a:rPr>
              <a:t>10</a:t>
            </a:r>
            <a:r>
              <a:rPr lang="ja-JP" altLang="en-US" sz="1600" u="sng" dirty="0">
                <a:solidFill>
                  <a:schemeClr val="tx2"/>
                </a:solidFill>
              </a:rPr>
              <a:t>年当たり</a:t>
            </a:r>
            <a:r>
              <a:rPr lang="en-US" altLang="ja-JP" sz="1600" u="sng" dirty="0">
                <a:solidFill>
                  <a:schemeClr val="tx2"/>
                </a:solidFill>
              </a:rPr>
              <a:t>1.3</a:t>
            </a:r>
            <a:r>
              <a:rPr lang="ja-JP" altLang="en-US" sz="1600" u="sng" dirty="0">
                <a:solidFill>
                  <a:schemeClr val="tx2"/>
                </a:solidFill>
              </a:rPr>
              <a:t>日遅くなり、流氷終日も</a:t>
            </a:r>
            <a:r>
              <a:rPr lang="en-US" altLang="ja-JP" sz="1600" u="sng" dirty="0">
                <a:solidFill>
                  <a:schemeClr val="tx2"/>
                </a:solidFill>
              </a:rPr>
              <a:t>10</a:t>
            </a:r>
            <a:r>
              <a:rPr lang="ja-JP" altLang="en-US" sz="1600" u="sng" dirty="0">
                <a:solidFill>
                  <a:schemeClr val="tx2"/>
                </a:solidFill>
              </a:rPr>
              <a:t>年当たり</a:t>
            </a:r>
            <a:r>
              <a:rPr lang="en-US" altLang="ja-JP" sz="1600" u="sng" dirty="0">
                <a:solidFill>
                  <a:schemeClr val="tx2"/>
                </a:solidFill>
              </a:rPr>
              <a:t>3.6</a:t>
            </a:r>
            <a:r>
              <a:rPr lang="ja-JP" altLang="en-US" sz="1600" u="sng" dirty="0">
                <a:solidFill>
                  <a:schemeClr val="tx2"/>
                </a:solidFill>
              </a:rPr>
              <a:t>日早くなる</a:t>
            </a:r>
            <a:r>
              <a:rPr lang="ja-JP" altLang="en-US" sz="1600" dirty="0">
                <a:solidFill>
                  <a:schemeClr val="tx2"/>
                </a:solidFill>
              </a:rPr>
              <a:t>傾向。</a:t>
            </a:r>
          </a:p>
        </p:txBody>
      </p:sp>
      <p:sp>
        <p:nvSpPr>
          <p:cNvPr id="7"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4865662" y="752103"/>
            <a:ext cx="4783163" cy="2676897"/>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a:solidFill>
                  <a:schemeClr val="tx2"/>
                </a:solidFill>
              </a:rPr>
              <a:t>【</a:t>
            </a:r>
            <a:r>
              <a:rPr lang="ja-JP" altLang="en-US" sz="1600" b="1" dirty="0">
                <a:solidFill>
                  <a:schemeClr val="tx2"/>
                </a:solidFill>
              </a:rPr>
              <a:t>将来予測</a:t>
            </a:r>
            <a:r>
              <a:rPr lang="en-US" altLang="ja-JP" sz="1600" b="1" dirty="0">
                <a:solidFill>
                  <a:schemeClr val="tx2"/>
                </a:solidFill>
              </a:rPr>
              <a:t>】</a:t>
            </a:r>
          </a:p>
          <a:p>
            <a:pPr>
              <a:buFont typeface="Wingdings" panose="05000000000000000000" pitchFamily="2" charset="2"/>
              <a:buChar char="l"/>
            </a:pPr>
            <a:r>
              <a:rPr lang="ja-JP" altLang="en-US" sz="1600" b="1" dirty="0">
                <a:solidFill>
                  <a:schemeClr val="tx2"/>
                </a:solidFill>
              </a:rPr>
              <a:t>海氷面積：</a:t>
            </a:r>
            <a:r>
              <a:rPr lang="ja-JP" altLang="en-US" sz="1600" u="sng" dirty="0">
                <a:solidFill>
                  <a:schemeClr val="tx2"/>
                </a:solidFill>
              </a:rPr>
              <a:t>オホーツク海</a:t>
            </a:r>
            <a:r>
              <a:rPr lang="ja-JP" altLang="en-US" sz="1600" dirty="0">
                <a:solidFill>
                  <a:schemeClr val="tx2"/>
                </a:solidFill>
              </a:rPr>
              <a:t>の海氷域が最大となる</a:t>
            </a:r>
            <a:r>
              <a:rPr lang="en-US" altLang="ja-JP" sz="1600" dirty="0">
                <a:solidFill>
                  <a:schemeClr val="tx2"/>
                </a:solidFill>
              </a:rPr>
              <a:t>3</a:t>
            </a:r>
            <a:r>
              <a:rPr lang="ja-JP" altLang="en-US" sz="1600" dirty="0">
                <a:solidFill>
                  <a:schemeClr val="tx2"/>
                </a:solidFill>
              </a:rPr>
              <a:t>月では、いずれのシナリオにおいても</a:t>
            </a:r>
            <a:r>
              <a:rPr lang="ja-JP" altLang="en-US" sz="1600" u="sng" dirty="0">
                <a:solidFill>
                  <a:schemeClr val="tx2"/>
                </a:solidFill>
              </a:rPr>
              <a:t>減少する</a:t>
            </a:r>
            <a:r>
              <a:rPr lang="ja-JP" altLang="en-US" sz="1600" dirty="0">
                <a:solidFill>
                  <a:schemeClr val="tx2"/>
                </a:solidFill>
              </a:rPr>
              <a:t>と予測。</a:t>
            </a:r>
          </a:p>
          <a:p>
            <a:pPr marL="432000">
              <a:buFont typeface="Wingdings" panose="05000000000000000000" pitchFamily="2" charset="2"/>
              <a:buChar char="Ø"/>
            </a:pPr>
            <a:r>
              <a:rPr lang="ja-JP" altLang="en-US" sz="1400" dirty="0">
                <a:solidFill>
                  <a:schemeClr val="tx2"/>
                </a:solidFill>
              </a:rPr>
              <a:t>形成域であるシベリア沿岸における海氷生産量が減少することに伴い、下流の北海道沿岸での海氷量も減少すると予測される。</a:t>
            </a:r>
          </a:p>
          <a:p>
            <a:pPr>
              <a:buFont typeface="Wingdings" panose="05000000000000000000" pitchFamily="2" charset="2"/>
              <a:buChar char="l"/>
            </a:pPr>
            <a:r>
              <a:rPr lang="ja-JP" altLang="en-US" sz="1600" u="sng" dirty="0">
                <a:solidFill>
                  <a:schemeClr val="tx2"/>
                </a:solidFill>
              </a:rPr>
              <a:t>北極海</a:t>
            </a:r>
            <a:r>
              <a:rPr lang="ja-JP" altLang="en-US" sz="1600" dirty="0">
                <a:solidFill>
                  <a:schemeClr val="tx2"/>
                </a:solidFill>
              </a:rPr>
              <a:t>では、</a:t>
            </a:r>
            <a:r>
              <a:rPr lang="en-US" altLang="ja-JP" sz="1600" dirty="0">
                <a:solidFill>
                  <a:schemeClr val="tx2"/>
                </a:solidFill>
              </a:rPr>
              <a:t>4</a:t>
            </a:r>
            <a:r>
              <a:rPr lang="en-US" altLang="ja-JP" sz="1600" dirty="0">
                <a:solidFill>
                  <a:schemeClr val="tx2"/>
                </a:solidFill>
                <a:latin typeface="+mn-ea"/>
              </a:rPr>
              <a:t>℃</a:t>
            </a:r>
            <a:r>
              <a:rPr lang="ja-JP" altLang="en-US" sz="1600" dirty="0">
                <a:solidFill>
                  <a:schemeClr val="tx2"/>
                </a:solidFill>
              </a:rPr>
              <a:t>上昇及び中程度の温暖化シナリオで、</a:t>
            </a:r>
            <a:r>
              <a:rPr lang="en-US" altLang="ja-JP" sz="1600" dirty="0">
                <a:solidFill>
                  <a:schemeClr val="tx2"/>
                </a:solidFill>
              </a:rPr>
              <a:t>21</a:t>
            </a:r>
            <a:r>
              <a:rPr lang="ja-JP" altLang="en-US" sz="1600" dirty="0">
                <a:solidFill>
                  <a:schemeClr val="tx2"/>
                </a:solidFill>
              </a:rPr>
              <a:t>世紀半ばに夏季に北極海の海氷がほとんどない年が現れ、</a:t>
            </a:r>
            <a:r>
              <a:rPr lang="en-US" altLang="ja-JP" sz="1600" u="sng" dirty="0">
                <a:solidFill>
                  <a:schemeClr val="tx2"/>
                </a:solidFill>
              </a:rPr>
              <a:t>21</a:t>
            </a:r>
            <a:r>
              <a:rPr lang="ja-JP" altLang="en-US" sz="1600" u="sng" dirty="0">
                <a:solidFill>
                  <a:schemeClr val="tx2"/>
                </a:solidFill>
              </a:rPr>
              <a:t>世紀末までには夏季にほぼ海氷がなくなる</a:t>
            </a:r>
            <a:r>
              <a:rPr lang="ja-JP" altLang="en-US" sz="1600" dirty="0">
                <a:solidFill>
                  <a:schemeClr val="tx2"/>
                </a:solidFill>
              </a:rPr>
              <a:t>と予測</a:t>
            </a:r>
            <a:r>
              <a:rPr lang="ja-JP" altLang="en-US" sz="1000" dirty="0">
                <a:solidFill>
                  <a:schemeClr val="tx2"/>
                </a:solidFill>
              </a:rPr>
              <a:t>（</a:t>
            </a:r>
            <a:r>
              <a:rPr lang="en-US" altLang="ja-JP" sz="1000" dirty="0">
                <a:solidFill>
                  <a:schemeClr val="tx2"/>
                </a:solidFill>
              </a:rPr>
              <a:t>IPCC, 2021</a:t>
            </a:r>
            <a:r>
              <a:rPr lang="ja-JP" altLang="en-US" sz="1000" dirty="0">
                <a:solidFill>
                  <a:schemeClr val="tx2"/>
                </a:solidFill>
              </a:rPr>
              <a:t>）</a:t>
            </a:r>
            <a:r>
              <a:rPr lang="ja-JP" altLang="en-US" sz="1600" dirty="0">
                <a:solidFill>
                  <a:schemeClr val="tx2"/>
                </a:solidFill>
              </a:rPr>
              <a:t>。</a:t>
            </a:r>
          </a:p>
        </p:txBody>
      </p:sp>
      <p:graphicFrame>
        <p:nvGraphicFramePr>
          <p:cNvPr id="13" name="表 12"/>
          <p:cNvGraphicFramePr>
            <a:graphicFrameLocks noGrp="1"/>
          </p:cNvGraphicFramePr>
          <p:nvPr>
            <p:extLst>
              <p:ext uri="{D42A27DB-BD31-4B8C-83A1-F6EECF244321}">
                <p14:modId xmlns:p14="http://schemas.microsoft.com/office/powerpoint/2010/main" val="1403771660"/>
              </p:ext>
            </p:extLst>
          </p:nvPr>
        </p:nvGraphicFramePr>
        <p:xfrm>
          <a:off x="4989243" y="4064197"/>
          <a:ext cx="4536000" cy="1471593"/>
        </p:xfrm>
        <a:graphic>
          <a:graphicData uri="http://schemas.openxmlformats.org/drawingml/2006/table">
            <a:tbl>
              <a:tblPr firstRow="1" firstCol="1" bandRow="1">
                <a:tableStyleId>{5C22544A-7EE6-4342-B048-85BDC9FD1C3A}</a:tableStyleId>
              </a:tblPr>
              <a:tblGrid>
                <a:gridCol w="1512000">
                  <a:extLst>
                    <a:ext uri="{9D8B030D-6E8A-4147-A177-3AD203B41FA5}">
                      <a16:colId xmlns:a16="http://schemas.microsoft.com/office/drawing/2014/main" val="1952320011"/>
                    </a:ext>
                  </a:extLst>
                </a:gridCol>
                <a:gridCol w="1512000">
                  <a:extLst>
                    <a:ext uri="{9D8B030D-6E8A-4147-A177-3AD203B41FA5}">
                      <a16:colId xmlns:a16="http://schemas.microsoft.com/office/drawing/2014/main" val="3900551656"/>
                    </a:ext>
                  </a:extLst>
                </a:gridCol>
                <a:gridCol w="1512000">
                  <a:extLst>
                    <a:ext uri="{9D8B030D-6E8A-4147-A177-3AD203B41FA5}">
                      <a16:colId xmlns:a16="http://schemas.microsoft.com/office/drawing/2014/main" val="884457489"/>
                    </a:ext>
                  </a:extLst>
                </a:gridCol>
              </a:tblGrid>
              <a:tr h="576000">
                <a:tc>
                  <a:txBody>
                    <a:bodyPr/>
                    <a:lstStyle/>
                    <a:p>
                      <a:pPr algn="ctr">
                        <a:spcAft>
                          <a:spcPts val="0"/>
                        </a:spcAft>
                      </a:pPr>
                      <a:r>
                        <a:rPr lang="en-US" sz="1400" kern="100" baseline="0" dirty="0">
                          <a:solidFill>
                            <a:schemeClr val="tx1"/>
                          </a:solidFill>
                          <a:effectLst/>
                          <a:latin typeface="Segoe UI" panose="020B0502040204020203" pitchFamily="34" charset="0"/>
                          <a:ea typeface="Meiryo UI" panose="020B0604030504040204" pitchFamily="50" charset="-128"/>
                        </a:rPr>
                        <a:t> </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2</a:t>
                      </a:r>
                      <a:r>
                        <a:rPr lang="en-GB" altLang="ja-JP"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algn="ctr">
                        <a:spcAft>
                          <a:spcPts val="0"/>
                        </a:spcAft>
                      </a:pPr>
                      <a:r>
                        <a:rPr lang="ja-JP" sz="1400" kern="100" baseline="0" dirty="0">
                          <a:solidFill>
                            <a:schemeClr val="bg1"/>
                          </a:solidFill>
                          <a:effectLst/>
                          <a:latin typeface="Segoe UI" panose="020B0502040204020203" pitchFamily="34" charset="0"/>
                          <a:ea typeface="Meiryo UI" panose="020B0604030504040204" pitchFamily="50" charset="-128"/>
                        </a:rPr>
                        <a:t>による予測</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ja-JP" sz="700" b="0" kern="100" baseline="0" dirty="0">
                          <a:solidFill>
                            <a:schemeClr val="bg1"/>
                          </a:solidFill>
                          <a:effectLst/>
                          <a:latin typeface="Segoe UI" panose="020B0502040204020203" pitchFamily="34" charset="0"/>
                          <a:ea typeface="Meiryo UI" panose="020B0604030504040204" pitchFamily="50" charset="-128"/>
                        </a:rPr>
                        <a:t>パリ協定の</a:t>
                      </a:r>
                      <a:r>
                        <a:rPr lang="en-US" altLang="ja-JP" sz="700" b="0" kern="100" baseline="0" dirty="0">
                          <a:solidFill>
                            <a:schemeClr val="bg1"/>
                          </a:solidFill>
                          <a:effectLst/>
                          <a:latin typeface="Segoe UI" panose="020B0502040204020203" pitchFamily="34" charset="0"/>
                          <a:ea typeface="Meiryo UI" panose="020B0604030504040204" pitchFamily="50" charset="-128"/>
                        </a:rPr>
                        <a:t>2</a:t>
                      </a:r>
                      <a:r>
                        <a:rPr lang="en-US" altLang="ja-JP" sz="700" b="0" kern="100" baseline="0" dirty="0">
                          <a:solidFill>
                            <a:schemeClr val="bg1"/>
                          </a:solidFill>
                          <a:effectLst/>
                          <a:latin typeface="+mn-ea"/>
                          <a:ea typeface="+mn-ea"/>
                        </a:rPr>
                        <a:t>℃</a:t>
                      </a:r>
                      <a:r>
                        <a:rPr lang="ja-JP" altLang="ja-JP" sz="700" b="0" kern="100" baseline="0" dirty="0">
                          <a:solidFill>
                            <a:schemeClr val="bg1"/>
                          </a:solidFill>
                          <a:effectLst/>
                          <a:latin typeface="Segoe UI" panose="020B0502040204020203" pitchFamily="34" charset="0"/>
                          <a:ea typeface="Meiryo UI" panose="020B0604030504040204" pitchFamily="50" charset="-128"/>
                        </a:rPr>
                        <a:t>目標が</a:t>
                      </a:r>
                      <a:endParaRPr lang="en-US" altLang="ja-JP" sz="700" b="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ja-JP" sz="700" b="0" kern="100" baseline="0" dirty="0">
                          <a:solidFill>
                            <a:schemeClr val="bg1"/>
                          </a:solidFill>
                          <a:effectLst/>
                          <a:latin typeface="Segoe UI" panose="020B0502040204020203" pitchFamily="34" charset="0"/>
                          <a:ea typeface="Meiryo UI" panose="020B0604030504040204" pitchFamily="50" charset="-128"/>
                        </a:rPr>
                        <a:t>達成された世界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altLang="ja-JP" sz="7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9200"/>
                    </a:solid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4</a:t>
                      </a:r>
                      <a:r>
                        <a:rPr lang="en-US"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algn="ctr">
                        <a:spcAft>
                          <a:spcPts val="0"/>
                        </a:spcAft>
                      </a:pPr>
                      <a:r>
                        <a:rPr lang="ja-JP" sz="1400" kern="100" baseline="0" dirty="0">
                          <a:solidFill>
                            <a:schemeClr val="bg1"/>
                          </a:solidFill>
                          <a:effectLst/>
                          <a:latin typeface="Segoe UI" panose="020B0502040204020203" pitchFamily="34" charset="0"/>
                          <a:ea typeface="Meiryo UI" panose="020B0604030504040204" pitchFamily="50" charset="-128"/>
                        </a:rPr>
                        <a:t>による予測</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en-US" sz="700" b="0" kern="100" baseline="0" dirty="0">
                          <a:solidFill>
                            <a:schemeClr val="bg1"/>
                          </a:solidFill>
                          <a:effectLst/>
                          <a:latin typeface="Segoe UI" panose="020B0502040204020203" pitchFamily="34" charset="0"/>
                          <a:ea typeface="Meiryo UI" panose="020B0604030504040204" pitchFamily="50" charset="-128"/>
                        </a:rPr>
                        <a:t>追加的な緩和策</a:t>
                      </a:r>
                      <a:r>
                        <a:rPr lang="ja-JP" altLang="ja-JP" sz="700" b="0" kern="100" baseline="0" dirty="0">
                          <a:solidFill>
                            <a:schemeClr val="bg1"/>
                          </a:solidFill>
                          <a:effectLst/>
                          <a:latin typeface="Segoe UI" panose="020B0502040204020203" pitchFamily="34" charset="0"/>
                          <a:ea typeface="Meiryo UI" panose="020B0604030504040204" pitchFamily="50" charset="-128"/>
                        </a:rPr>
                        <a:t>を</a:t>
                      </a:r>
                      <a:endParaRPr lang="en-US" altLang="ja-JP" sz="700" b="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ja-JP" sz="700" b="0" kern="100" baseline="0" dirty="0">
                          <a:solidFill>
                            <a:schemeClr val="bg1"/>
                          </a:solidFill>
                          <a:effectLst/>
                          <a:latin typeface="Segoe UI" panose="020B0502040204020203" pitchFamily="34" charset="0"/>
                          <a:ea typeface="Meiryo UI" panose="020B0604030504040204" pitchFamily="50" charset="-128"/>
                        </a:rPr>
                        <a:t>取らなかった世界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altLang="ja-JP" sz="8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16699962"/>
                  </a:ext>
                </a:extLst>
              </a:tr>
              <a:tr h="360000">
                <a:tc>
                  <a:txBody>
                    <a:bodyPr/>
                    <a:lstStyle/>
                    <a:p>
                      <a:pPr marL="79375" indent="-79375" algn="just"/>
                      <a:r>
                        <a:rPr lang="ja-JP" altLang="en-US" sz="1300" kern="100" dirty="0">
                          <a:solidFill>
                            <a:schemeClr val="tx1"/>
                          </a:solidFill>
                          <a:effectLst/>
                          <a:latin typeface="+mn-ea"/>
                          <a:ea typeface="+mn-ea"/>
                        </a:rPr>
                        <a:t>オホーツク海の</a:t>
                      </a:r>
                    </a:p>
                    <a:p>
                      <a:pPr marL="79375" indent="-79375" algn="just"/>
                      <a:r>
                        <a:rPr lang="ja-JP" altLang="en-US" sz="1300" kern="100" dirty="0">
                          <a:solidFill>
                            <a:schemeClr val="tx1"/>
                          </a:solidFill>
                          <a:effectLst/>
                          <a:latin typeface="+mn-ea"/>
                          <a:ea typeface="+mn-ea"/>
                        </a:rPr>
                        <a:t>海氷面積（３月）</a:t>
                      </a:r>
                      <a:endParaRPr lang="ja-JP" altLang="ja-JP" sz="13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altLang="en-US" sz="1300" kern="100" dirty="0">
                          <a:effectLst/>
                          <a:latin typeface="+mn-ea"/>
                          <a:ea typeface="+mn-ea"/>
                          <a:cs typeface="Times New Roman" panose="02020603050405020304" pitchFamily="18" charset="0"/>
                        </a:rPr>
                        <a:t>約－</a:t>
                      </a:r>
                      <a:r>
                        <a:rPr lang="en-US" altLang="ja-JP" sz="1300" kern="100" dirty="0">
                          <a:effectLst/>
                          <a:latin typeface="+mn-ea"/>
                          <a:ea typeface="+mn-ea"/>
                          <a:cs typeface="Times New Roman" panose="02020603050405020304" pitchFamily="18" charset="0"/>
                        </a:rPr>
                        <a:t>32</a:t>
                      </a:r>
                      <a:r>
                        <a:rPr lang="ja-JP" altLang="en-US" sz="1300" kern="100" dirty="0">
                          <a:effectLst/>
                          <a:latin typeface="+mn-ea"/>
                          <a:ea typeface="+mn-ea"/>
                          <a:cs typeface="Times New Roman" panose="02020603050405020304" pitchFamily="18" charset="0"/>
                        </a:rPr>
                        <a:t>％</a:t>
                      </a:r>
                      <a:endParaRPr lang="en-US" altLang="ja-JP" sz="1300" kern="100" dirty="0">
                        <a:effectLst/>
                        <a:latin typeface="+mn-ea"/>
                        <a:ea typeface="+mn-ea"/>
                        <a:cs typeface="Times New Roman" panose="02020603050405020304" pitchFamily="18" charset="0"/>
                      </a:endParaRPr>
                    </a:p>
                    <a:p>
                      <a:pPr marL="79375" indent="-79375" algn="ctr"/>
                      <a:r>
                        <a:rPr lang="ja-JP" altLang="en-US" sz="1100" kern="100" dirty="0">
                          <a:effectLst/>
                          <a:latin typeface="+mn-ea"/>
                          <a:ea typeface="+mn-ea"/>
                          <a:cs typeface="Times New Roman" panose="02020603050405020304" pitchFamily="18" charset="0"/>
                        </a:rPr>
                        <a:t>（ただし、この数値は</a:t>
                      </a:r>
                      <a:endParaRPr lang="en-US" altLang="ja-JP" sz="1100" kern="100" dirty="0">
                        <a:effectLst/>
                        <a:latin typeface="+mn-ea"/>
                        <a:ea typeface="+mn-ea"/>
                        <a:cs typeface="Times New Roman" panose="02020603050405020304" pitchFamily="18" charset="0"/>
                      </a:endParaRPr>
                    </a:p>
                    <a:p>
                      <a:pPr marL="79375" indent="-79375" algn="ctr"/>
                      <a:r>
                        <a:rPr lang="ja-JP" altLang="en-US" sz="1100" kern="100" dirty="0">
                          <a:effectLst/>
                          <a:latin typeface="+mn-ea"/>
                          <a:ea typeface="+mn-ea"/>
                          <a:cs typeface="Times New Roman" panose="02020603050405020304" pitchFamily="18" charset="0"/>
                        </a:rPr>
                        <a:t>現在気候の年々変動の範囲内。）</a:t>
                      </a:r>
                      <a:endParaRPr lang="en-US" altLang="ja-JP" sz="9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altLang="en-US" sz="1500" kern="100" dirty="0">
                          <a:effectLst/>
                          <a:latin typeface="+mn-ea"/>
                          <a:ea typeface="+mn-ea"/>
                          <a:cs typeface="Times New Roman" panose="02020603050405020304" pitchFamily="18" charset="0"/>
                        </a:rPr>
                        <a:t>約－</a:t>
                      </a:r>
                      <a:r>
                        <a:rPr lang="en-US" altLang="ja-JP" sz="1500" kern="100" dirty="0">
                          <a:effectLst/>
                          <a:latin typeface="+mn-ea"/>
                          <a:ea typeface="+mn-ea"/>
                          <a:cs typeface="Times New Roman" panose="02020603050405020304" pitchFamily="18" charset="0"/>
                        </a:rPr>
                        <a:t>78</a:t>
                      </a:r>
                      <a:r>
                        <a:rPr lang="ja-JP" altLang="en-US" sz="1500" kern="100" dirty="0">
                          <a:effectLst/>
                          <a:latin typeface="+mn-ea"/>
                          <a:ea typeface="+mn-ea"/>
                          <a:cs typeface="Times New Roman" panose="02020603050405020304" pitchFamily="18" charset="0"/>
                        </a:rPr>
                        <a:t>％</a:t>
                      </a:r>
                      <a:endParaRPr lang="en-US" altLang="ja-JP" sz="12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143639685"/>
                  </a:ext>
                </a:extLst>
              </a:tr>
            </a:tbl>
          </a:graphicData>
        </a:graphic>
      </p:graphicFrame>
      <p:pic>
        <p:nvPicPr>
          <p:cNvPr id="8" name="図 7">
            <a:extLst>
              <a:ext uri="{FF2B5EF4-FFF2-40B4-BE49-F238E27FC236}">
                <a16:creationId xmlns:a16="http://schemas.microsoft.com/office/drawing/2014/main" id="{FE877D22-6308-10C9-699D-9504E1A0F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9281" y="3254668"/>
            <a:ext cx="4317755" cy="2783225"/>
          </a:xfrm>
          <a:prstGeom prst="rect">
            <a:avLst/>
          </a:prstGeom>
          <a:noFill/>
          <a:ln>
            <a:noFill/>
          </a:ln>
        </p:spPr>
      </p:pic>
      <p:sp>
        <p:nvSpPr>
          <p:cNvPr id="10" name="角丸四角形吹き出し 9">
            <a:extLst>
              <a:ext uri="{FF2B5EF4-FFF2-40B4-BE49-F238E27FC236}">
                <a16:creationId xmlns:a16="http://schemas.microsoft.com/office/drawing/2014/main" id="{1DBBB93B-5A28-B5A5-2202-029BE68C12A5}"/>
              </a:ext>
            </a:extLst>
          </p:cNvPr>
          <p:cNvSpPr/>
          <p:nvPr/>
        </p:nvSpPr>
        <p:spPr>
          <a:xfrm>
            <a:off x="2487872" y="2711669"/>
            <a:ext cx="1981203" cy="450163"/>
          </a:xfrm>
          <a:prstGeom prst="wedgeRoundRectCallout">
            <a:avLst>
              <a:gd name="adj1" fmla="val -58831"/>
              <a:gd name="adj2" fmla="val -47159"/>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a:solidFill>
                  <a:schemeClr val="tx2"/>
                </a:solidFill>
              </a:rPr>
              <a:t>流氷が見られる</a:t>
            </a:r>
            <a:r>
              <a:rPr kumimoji="1" lang="ja-JP" altLang="en-US" sz="1100" b="1" dirty="0">
                <a:solidFill>
                  <a:schemeClr val="tx2"/>
                </a:solidFill>
              </a:rPr>
              <a:t>期間が</a:t>
            </a:r>
            <a:endParaRPr kumimoji="1" lang="en-US" altLang="ja-JP" sz="1100" b="1" dirty="0">
              <a:solidFill>
                <a:schemeClr val="tx2"/>
              </a:solidFill>
            </a:endParaRPr>
          </a:p>
          <a:p>
            <a:pPr algn="ctr"/>
            <a:r>
              <a:rPr kumimoji="1" lang="ja-JP" altLang="en-US" sz="1100" b="1" dirty="0">
                <a:solidFill>
                  <a:schemeClr val="tx2"/>
                </a:solidFill>
              </a:rPr>
              <a:t>短くなっています。</a:t>
            </a:r>
          </a:p>
        </p:txBody>
      </p:sp>
      <p:sp>
        <p:nvSpPr>
          <p:cNvPr id="2" name="コンテンツ プレースホルダー 2">
            <a:extLst>
              <a:ext uri="{FF2B5EF4-FFF2-40B4-BE49-F238E27FC236}">
                <a16:creationId xmlns:a16="http://schemas.microsoft.com/office/drawing/2014/main" id="{888B1ADE-47C6-1C9D-C9E1-A341314484A4}"/>
              </a:ext>
            </a:extLst>
          </p:cNvPr>
          <p:cNvSpPr txBox="1">
            <a:spLocks/>
          </p:cNvSpPr>
          <p:nvPr/>
        </p:nvSpPr>
        <p:spPr>
          <a:xfrm>
            <a:off x="272999" y="6039474"/>
            <a:ext cx="9185325" cy="492442"/>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700" dirty="0">
                <a:solidFill>
                  <a:schemeClr val="tx2"/>
                </a:solidFill>
              </a:rPr>
              <a:t>参考文献</a:t>
            </a:r>
            <a:endParaRPr lang="en-US" altLang="ja-JP" sz="700" dirty="0">
              <a:solidFill>
                <a:schemeClr val="tx2"/>
              </a:solidFill>
            </a:endParaRPr>
          </a:p>
          <a:p>
            <a:pPr marL="180000" indent="-180000">
              <a:buNone/>
            </a:pPr>
            <a:r>
              <a:rPr lang="en-US" altLang="ja-JP" sz="700" dirty="0">
                <a:solidFill>
                  <a:schemeClr val="tx2"/>
                </a:solidFill>
              </a:rPr>
              <a:t>IPCC, 2021: Climate Change 2021: The Physical Science Basis. Contribution of Working Group I to </a:t>
            </a:r>
            <a:r>
              <a:rPr lang="en-US" altLang="ja-JP" sz="700" dirty="0" err="1">
                <a:solidFill>
                  <a:schemeClr val="tx2"/>
                </a:solidFill>
              </a:rPr>
              <a:t>theSixth</a:t>
            </a:r>
            <a:r>
              <a:rPr lang="en-US" altLang="ja-JP" sz="700" dirty="0">
                <a:solidFill>
                  <a:schemeClr val="tx2"/>
                </a:solidFill>
              </a:rPr>
              <a:t> Assessment Report of the Intergovernmental Panel on Climate Change [Masson-Delmotte, V., </a:t>
            </a:r>
            <a:r>
              <a:rPr lang="en-US" altLang="ja-JP" sz="700" dirty="0" err="1">
                <a:solidFill>
                  <a:schemeClr val="tx2"/>
                </a:solidFill>
              </a:rPr>
              <a:t>P.Zhai</a:t>
            </a:r>
            <a:r>
              <a:rPr lang="en-US" altLang="ja-JP" sz="700" dirty="0">
                <a:solidFill>
                  <a:schemeClr val="tx2"/>
                </a:solidFill>
              </a:rPr>
              <a:t>, A. Pirani, S.L. Connors, C. </a:t>
            </a:r>
            <a:r>
              <a:rPr lang="en-US" altLang="ja-JP" sz="700" dirty="0" err="1">
                <a:solidFill>
                  <a:schemeClr val="tx2"/>
                </a:solidFill>
              </a:rPr>
              <a:t>Péan</a:t>
            </a:r>
            <a:r>
              <a:rPr lang="en-US" altLang="ja-JP" sz="700" dirty="0">
                <a:solidFill>
                  <a:schemeClr val="tx2"/>
                </a:solidFill>
              </a:rPr>
              <a:t>, S. </a:t>
            </a:r>
            <a:r>
              <a:rPr lang="en-US" altLang="ja-JP" sz="700" dirty="0" err="1">
                <a:solidFill>
                  <a:schemeClr val="tx2"/>
                </a:solidFill>
              </a:rPr>
              <a:t>Berger,N</a:t>
            </a:r>
            <a:r>
              <a:rPr lang="en-US" altLang="ja-JP" sz="700" dirty="0">
                <a:solidFill>
                  <a:schemeClr val="tx2"/>
                </a:solidFill>
              </a:rPr>
              <a:t>. </a:t>
            </a:r>
            <a:r>
              <a:rPr lang="en-US" altLang="ja-JP" sz="700" dirty="0" err="1">
                <a:solidFill>
                  <a:schemeClr val="tx2"/>
                </a:solidFill>
              </a:rPr>
              <a:t>Caud</a:t>
            </a:r>
            <a:r>
              <a:rPr lang="en-US" altLang="ja-JP" sz="700" dirty="0">
                <a:solidFill>
                  <a:schemeClr val="tx2"/>
                </a:solidFill>
              </a:rPr>
              <a:t>, Y. Chen, L. Goldfarb, M.I. Gomis, </a:t>
            </a:r>
            <a:r>
              <a:rPr lang="en-US" altLang="ja-JP" sz="700" dirty="0" err="1">
                <a:solidFill>
                  <a:schemeClr val="tx2"/>
                </a:solidFill>
              </a:rPr>
              <a:t>M.Huang</a:t>
            </a:r>
            <a:r>
              <a:rPr lang="en-US" altLang="ja-JP" sz="700" dirty="0">
                <a:solidFill>
                  <a:schemeClr val="tx2"/>
                </a:solidFill>
              </a:rPr>
              <a:t>, K. </a:t>
            </a:r>
            <a:r>
              <a:rPr lang="en-US" altLang="ja-JP" sz="700" dirty="0" err="1">
                <a:solidFill>
                  <a:schemeClr val="tx2"/>
                </a:solidFill>
              </a:rPr>
              <a:t>Leitzell</a:t>
            </a:r>
            <a:r>
              <a:rPr lang="en-US" altLang="ja-JP" sz="700" dirty="0">
                <a:solidFill>
                  <a:schemeClr val="tx2"/>
                </a:solidFill>
              </a:rPr>
              <a:t>, E. </a:t>
            </a:r>
            <a:r>
              <a:rPr lang="en-US" altLang="ja-JP" sz="700" dirty="0" err="1">
                <a:solidFill>
                  <a:schemeClr val="tx2"/>
                </a:solidFill>
              </a:rPr>
              <a:t>Lonnoy</a:t>
            </a:r>
            <a:r>
              <a:rPr lang="en-US" altLang="ja-JP" sz="700" dirty="0">
                <a:solidFill>
                  <a:schemeClr val="tx2"/>
                </a:solidFill>
              </a:rPr>
              <a:t>, J.B.R. </a:t>
            </a:r>
            <a:r>
              <a:rPr lang="en-US" altLang="ja-JP" sz="700" dirty="0" err="1">
                <a:solidFill>
                  <a:schemeClr val="tx2"/>
                </a:solidFill>
              </a:rPr>
              <a:t>Matthews,T.K</a:t>
            </a:r>
            <a:r>
              <a:rPr lang="en-US" altLang="ja-JP" sz="700" dirty="0">
                <a:solidFill>
                  <a:schemeClr val="tx2"/>
                </a:solidFill>
              </a:rPr>
              <a:t>. Maycock, T. Waterfield, O. </a:t>
            </a:r>
            <a:r>
              <a:rPr lang="en-US" altLang="ja-JP" sz="700" dirty="0" err="1">
                <a:solidFill>
                  <a:schemeClr val="tx2"/>
                </a:solidFill>
              </a:rPr>
              <a:t>Yelekçi</a:t>
            </a:r>
            <a:r>
              <a:rPr lang="en-US" altLang="ja-JP" sz="700" dirty="0">
                <a:solidFill>
                  <a:schemeClr val="tx2"/>
                </a:solidFill>
              </a:rPr>
              <a:t>, R. Yu, and B. Zhou (eds.)]. Cambridge University Press, Cambridge, United Kingdom and New York, NY, USA, 2391 pp., https://doi.org/10.1017/9781009157896.</a:t>
            </a:r>
          </a:p>
        </p:txBody>
      </p:sp>
      <p:sp>
        <p:nvSpPr>
          <p:cNvPr id="9" name="コンテンツ プレースホルダー 2">
            <a:extLst>
              <a:ext uri="{FF2B5EF4-FFF2-40B4-BE49-F238E27FC236}">
                <a16:creationId xmlns:a16="http://schemas.microsoft.com/office/drawing/2014/main" id="{457DE7C4-677C-48A3-3160-362DB5A2BCDC}"/>
              </a:ext>
            </a:extLst>
          </p:cNvPr>
          <p:cNvSpPr txBox="1">
            <a:spLocks/>
          </p:cNvSpPr>
          <p:nvPr/>
        </p:nvSpPr>
        <p:spPr>
          <a:xfrm>
            <a:off x="0" y="6491550"/>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sp>
        <p:nvSpPr>
          <p:cNvPr id="3" name="正方形/長方形 2">
            <a:extLst>
              <a:ext uri="{FF2B5EF4-FFF2-40B4-BE49-F238E27FC236}">
                <a16:creationId xmlns:a16="http://schemas.microsoft.com/office/drawing/2014/main" id="{ACE076E6-5E64-1B59-9554-EF810CCDB083}"/>
              </a:ext>
            </a:extLst>
          </p:cNvPr>
          <p:cNvSpPr/>
          <p:nvPr/>
        </p:nvSpPr>
        <p:spPr>
          <a:xfrm>
            <a:off x="889406" y="3217246"/>
            <a:ext cx="4110850" cy="292388"/>
          </a:xfrm>
          <a:prstGeom prst="rect">
            <a:avLst/>
          </a:prstGeom>
        </p:spPr>
        <p:txBody>
          <a:bodyPr wrap="square">
            <a:spAutoFit/>
          </a:bodyPr>
          <a:lstStyle/>
          <a:p>
            <a:r>
              <a:rPr lang="ja-JP" altLang="en-US" sz="1300" dirty="0">
                <a:solidFill>
                  <a:schemeClr val="tx2"/>
                </a:solidFill>
              </a:rPr>
              <a:t>オホーツク海の最大海氷域面積の推移（</a:t>
            </a:r>
            <a:r>
              <a:rPr lang="en-US" altLang="ja-JP" sz="1300" dirty="0">
                <a:solidFill>
                  <a:schemeClr val="tx2"/>
                </a:solidFill>
              </a:rPr>
              <a:t>1971</a:t>
            </a:r>
            <a:r>
              <a:rPr lang="ja-JP" altLang="en-US" sz="1300" dirty="0">
                <a:solidFill>
                  <a:schemeClr val="tx2"/>
                </a:solidFill>
              </a:rPr>
              <a:t>～</a:t>
            </a:r>
            <a:r>
              <a:rPr lang="en-US" altLang="ja-JP" sz="1300" dirty="0">
                <a:solidFill>
                  <a:schemeClr val="tx2"/>
                </a:solidFill>
              </a:rPr>
              <a:t>2024</a:t>
            </a:r>
            <a:r>
              <a:rPr lang="ja-JP" altLang="en-US" sz="1300" dirty="0">
                <a:solidFill>
                  <a:schemeClr val="tx2"/>
                </a:solidFill>
              </a:rPr>
              <a:t>年）</a:t>
            </a:r>
          </a:p>
        </p:txBody>
      </p:sp>
    </p:spTree>
    <p:extLst>
      <p:ext uri="{BB962C8B-B14F-4D97-AF65-F5344CB8AC3E}">
        <p14:creationId xmlns:p14="http://schemas.microsoft.com/office/powerpoint/2010/main" val="163925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5958362" cy="492443"/>
          </a:xfrm>
        </p:spPr>
        <p:txBody>
          <a:bodyPr/>
          <a:lstStyle/>
          <a:p>
            <a:r>
              <a:rPr lang="ja-JP" altLang="en-US" dirty="0"/>
              <a:t>海洋酸性化</a:t>
            </a:r>
            <a:r>
              <a:rPr lang="en-US" altLang="zh-TW" dirty="0"/>
              <a:t>【</a:t>
            </a:r>
            <a:r>
              <a:rPr lang="zh-TW" altLang="en-US" dirty="0"/>
              <a:t>観測結果</a:t>
            </a:r>
            <a:r>
              <a:rPr lang="ja-JP" altLang="en-US" dirty="0"/>
              <a:t>・将来予測</a:t>
            </a:r>
            <a:r>
              <a:rPr lang="en-US" altLang="zh-TW"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9" y="752104"/>
            <a:ext cx="4492431" cy="1102011"/>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a:solidFill>
                  <a:schemeClr val="tx2"/>
                </a:solidFill>
              </a:rPr>
              <a:t>【</a:t>
            </a:r>
            <a:r>
              <a:rPr lang="ja-JP" altLang="en-US" sz="1600" b="1" dirty="0">
                <a:solidFill>
                  <a:schemeClr val="tx2"/>
                </a:solidFill>
              </a:rPr>
              <a:t>観測結果</a:t>
            </a:r>
            <a:r>
              <a:rPr lang="en-US" altLang="ja-JP" sz="1600" b="1" dirty="0">
                <a:solidFill>
                  <a:schemeClr val="tx2"/>
                </a:solidFill>
              </a:rPr>
              <a:t>】</a:t>
            </a:r>
          </a:p>
          <a:p>
            <a:pPr>
              <a:buFont typeface="Wingdings" panose="05000000000000000000" pitchFamily="2" charset="2"/>
              <a:buChar char="l"/>
            </a:pPr>
            <a:r>
              <a:rPr lang="ja-JP" altLang="en-US" sz="1600" u="sng" dirty="0">
                <a:solidFill>
                  <a:schemeClr val="tx2"/>
                </a:solidFill>
              </a:rPr>
              <a:t>日本周辺海域の</a:t>
            </a:r>
            <a:r>
              <a:rPr lang="en-US" altLang="ja-JP" sz="1600" u="sng" dirty="0">
                <a:solidFill>
                  <a:schemeClr val="tx2"/>
                </a:solidFill>
              </a:rPr>
              <a:t>pH</a:t>
            </a:r>
            <a:r>
              <a:rPr lang="ja-JP" altLang="en-US" sz="1600" dirty="0">
                <a:solidFill>
                  <a:schemeClr val="tx2"/>
                </a:solidFill>
              </a:rPr>
              <a:t>は、</a:t>
            </a:r>
            <a:r>
              <a:rPr lang="en-US" altLang="ja-JP" sz="1600" dirty="0">
                <a:solidFill>
                  <a:schemeClr val="tx2"/>
                </a:solidFill>
              </a:rPr>
              <a:t>1998</a:t>
            </a:r>
            <a:r>
              <a:rPr lang="ja-JP" altLang="en-US" sz="1600" dirty="0">
                <a:solidFill>
                  <a:schemeClr val="tx2"/>
                </a:solidFill>
              </a:rPr>
              <a:t>年から</a:t>
            </a:r>
            <a:r>
              <a:rPr lang="en-US" altLang="ja-JP" sz="1600" dirty="0">
                <a:solidFill>
                  <a:schemeClr val="tx2"/>
                </a:solidFill>
              </a:rPr>
              <a:t>2024</a:t>
            </a:r>
            <a:r>
              <a:rPr lang="ja-JP" altLang="en-US" sz="1600" dirty="0">
                <a:solidFill>
                  <a:schemeClr val="tx2"/>
                </a:solidFill>
              </a:rPr>
              <a:t>年までの期間で</a:t>
            </a:r>
            <a:r>
              <a:rPr lang="en-US" altLang="ja-JP" sz="1600" u="sng" dirty="0">
                <a:solidFill>
                  <a:schemeClr val="tx2"/>
                </a:solidFill>
              </a:rPr>
              <a:t>10</a:t>
            </a:r>
            <a:r>
              <a:rPr lang="ja-JP" altLang="en-US" sz="1600" u="sng" dirty="0">
                <a:solidFill>
                  <a:schemeClr val="tx2"/>
                </a:solidFill>
              </a:rPr>
              <a:t>年当たり</a:t>
            </a:r>
            <a:r>
              <a:rPr lang="en-US" altLang="ja-JP" sz="1600" u="sng" dirty="0">
                <a:solidFill>
                  <a:schemeClr val="tx2"/>
                </a:solidFill>
              </a:rPr>
              <a:t>0.022</a:t>
            </a:r>
            <a:r>
              <a:rPr lang="ja-JP" altLang="en-US" sz="1600" u="sng" dirty="0">
                <a:solidFill>
                  <a:schemeClr val="tx2"/>
                </a:solidFill>
              </a:rPr>
              <a:t>の割合で低下</a:t>
            </a:r>
            <a:r>
              <a:rPr lang="ja-JP" altLang="en-US" sz="1600" dirty="0">
                <a:solidFill>
                  <a:schemeClr val="tx2"/>
                </a:solidFill>
              </a:rPr>
              <a:t>（世界平均と同程度）。</a:t>
            </a:r>
          </a:p>
        </p:txBody>
      </p:sp>
      <p:sp>
        <p:nvSpPr>
          <p:cNvPr id="11"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6189881"/>
            <a:ext cx="9185325" cy="30808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 サンゴのように、主にアラゴナイト（炭酸カルシウムを主成分とする鉱物）で形成されている骨格を持つ生物に対する海洋酸性化の影響の指標。</a:t>
            </a:r>
            <a:r>
              <a:rPr lang="en-US" altLang="ja-JP" sz="800" dirty="0">
                <a:solidFill>
                  <a:schemeClr val="tx2"/>
                </a:solidFill>
              </a:rPr>
              <a:t>Ω</a:t>
            </a:r>
            <a:r>
              <a:rPr lang="en-US" altLang="ja-JP" sz="500" dirty="0">
                <a:solidFill>
                  <a:schemeClr val="tx2"/>
                </a:solidFill>
              </a:rPr>
              <a:t>A</a:t>
            </a:r>
            <a:r>
              <a:rPr lang="ja-JP" altLang="en-US" sz="800" dirty="0">
                <a:solidFill>
                  <a:schemeClr val="tx2"/>
                </a:solidFill>
              </a:rPr>
              <a:t>が</a:t>
            </a:r>
            <a:r>
              <a:rPr lang="en-US" altLang="ja-JP" sz="800" dirty="0">
                <a:solidFill>
                  <a:schemeClr val="tx2"/>
                </a:solidFill>
              </a:rPr>
              <a:t>1</a:t>
            </a:r>
            <a:r>
              <a:rPr lang="ja-JP" altLang="en-US" sz="800" dirty="0">
                <a:solidFill>
                  <a:schemeClr val="tx2"/>
                </a:solidFill>
              </a:rPr>
              <a:t>を下回ると生物がアラゴナイトの骨格を形成するのが困難になる。</a:t>
            </a:r>
            <a:r>
              <a:rPr lang="en-US" altLang="ja-JP" sz="800" dirty="0">
                <a:solidFill>
                  <a:schemeClr val="tx2"/>
                </a:solidFill>
              </a:rPr>
              <a:t/>
            </a:r>
            <a:br>
              <a:rPr lang="en-US" altLang="ja-JP" sz="800" dirty="0">
                <a:solidFill>
                  <a:schemeClr val="tx2"/>
                </a:solidFill>
              </a:rPr>
            </a:br>
            <a:r>
              <a:rPr lang="ja-JP" altLang="en-US" sz="800" dirty="0">
                <a:solidFill>
                  <a:schemeClr val="tx2"/>
                </a:solidFill>
              </a:rPr>
              <a:t>　　また、</a:t>
            </a:r>
            <a:r>
              <a:rPr lang="en-US" altLang="ja-JP" sz="800" dirty="0">
                <a:solidFill>
                  <a:schemeClr val="tx2"/>
                </a:solidFill>
              </a:rPr>
              <a:t>1</a:t>
            </a:r>
            <a:r>
              <a:rPr lang="ja-JP" altLang="en-US" sz="800" dirty="0">
                <a:solidFill>
                  <a:schemeClr val="tx2"/>
                </a:solidFill>
              </a:rPr>
              <a:t>以上であっても、</a:t>
            </a:r>
            <a:r>
              <a:rPr lang="en-US" altLang="ja-JP" sz="800" dirty="0">
                <a:solidFill>
                  <a:schemeClr val="tx2"/>
                </a:solidFill>
              </a:rPr>
              <a:t>Ω</a:t>
            </a:r>
            <a:r>
              <a:rPr lang="en-US" altLang="ja-JP" sz="500" dirty="0">
                <a:solidFill>
                  <a:schemeClr val="tx2"/>
                </a:solidFill>
              </a:rPr>
              <a:t>A</a:t>
            </a:r>
            <a:r>
              <a:rPr lang="ja-JP" altLang="en-US" sz="800" dirty="0">
                <a:solidFill>
                  <a:schemeClr val="tx2"/>
                </a:solidFill>
              </a:rPr>
              <a:t>が低下すると成長速度に悪影響が出る。本報告書では</a:t>
            </a:r>
            <a:r>
              <a:rPr lang="en-US" altLang="ja-JP" sz="800" dirty="0">
                <a:solidFill>
                  <a:schemeClr val="tx2"/>
                </a:solidFill>
              </a:rPr>
              <a:t>Ω</a:t>
            </a:r>
            <a:r>
              <a:rPr lang="en-US" altLang="ja-JP" sz="500" dirty="0">
                <a:solidFill>
                  <a:schemeClr val="tx2"/>
                </a:solidFill>
              </a:rPr>
              <a:t>A</a:t>
            </a:r>
            <a:r>
              <a:rPr lang="ja-JP" altLang="en-US" sz="800" dirty="0">
                <a:solidFill>
                  <a:schemeClr val="tx2"/>
                </a:solidFill>
              </a:rPr>
              <a:t>＝</a:t>
            </a:r>
            <a:r>
              <a:rPr lang="en-US" altLang="ja-JP" sz="800" dirty="0">
                <a:solidFill>
                  <a:schemeClr val="tx2"/>
                </a:solidFill>
              </a:rPr>
              <a:t>3</a:t>
            </a:r>
            <a:r>
              <a:rPr lang="ja-JP" altLang="en-US" sz="800" dirty="0">
                <a:solidFill>
                  <a:schemeClr val="tx2"/>
                </a:solidFill>
              </a:rPr>
              <a:t>をサンゴの成長に影響が出始める閾値として用いた。</a:t>
            </a:r>
            <a:endParaRPr lang="en-US" altLang="ja-JP" sz="800" dirty="0">
              <a:solidFill>
                <a:schemeClr val="tx2"/>
              </a:solidFill>
            </a:endParaRPr>
          </a:p>
        </p:txBody>
      </p:sp>
      <p:sp>
        <p:nvSpPr>
          <p:cNvPr id="7"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4865662" y="752103"/>
            <a:ext cx="4783163" cy="2574600"/>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a:solidFill>
                  <a:schemeClr val="tx2"/>
                </a:solidFill>
              </a:rPr>
              <a:t>【</a:t>
            </a:r>
            <a:r>
              <a:rPr lang="ja-JP" altLang="en-US" sz="1600" b="1" dirty="0">
                <a:solidFill>
                  <a:schemeClr val="tx2"/>
                </a:solidFill>
              </a:rPr>
              <a:t>将来予測</a:t>
            </a:r>
            <a:r>
              <a:rPr lang="en-US" altLang="ja-JP" sz="1600" b="1" dirty="0">
                <a:solidFill>
                  <a:schemeClr val="tx2"/>
                </a:solidFill>
              </a:rPr>
              <a:t>】</a:t>
            </a:r>
          </a:p>
          <a:p>
            <a:pPr>
              <a:buFont typeface="Wingdings" panose="05000000000000000000" pitchFamily="2" charset="2"/>
              <a:buChar char="l"/>
            </a:pPr>
            <a:r>
              <a:rPr lang="ja-JP" altLang="en-US" sz="1600" u="sng" dirty="0">
                <a:solidFill>
                  <a:schemeClr val="tx2"/>
                </a:solidFill>
              </a:rPr>
              <a:t>日本周辺海域の海洋酸性化</a:t>
            </a:r>
            <a:r>
              <a:rPr lang="ja-JP" altLang="en-US" sz="1600" dirty="0">
                <a:solidFill>
                  <a:schemeClr val="tx2"/>
                </a:solidFill>
              </a:rPr>
              <a:t>は</a:t>
            </a:r>
            <a:r>
              <a:rPr lang="ja-JP" altLang="en-US" sz="1600" u="sng" dirty="0">
                <a:solidFill>
                  <a:schemeClr val="tx2"/>
                </a:solidFill>
              </a:rPr>
              <a:t>世界平均と同程度で進行</a:t>
            </a:r>
            <a:r>
              <a:rPr lang="ja-JP" altLang="en-US" sz="1600" dirty="0">
                <a:solidFill>
                  <a:schemeClr val="tx2"/>
                </a:solidFill>
              </a:rPr>
              <a:t>すると予測。</a:t>
            </a:r>
          </a:p>
          <a:p>
            <a:pPr>
              <a:buFont typeface="Wingdings" panose="05000000000000000000" pitchFamily="2" charset="2"/>
              <a:buChar char="l"/>
            </a:pPr>
            <a:r>
              <a:rPr lang="en-US" altLang="ja-JP" sz="1600" dirty="0">
                <a:solidFill>
                  <a:schemeClr val="tx2"/>
                </a:solidFill>
              </a:rPr>
              <a:t>4</a:t>
            </a:r>
            <a:r>
              <a:rPr lang="en-US" altLang="ja-JP" sz="1600" dirty="0">
                <a:solidFill>
                  <a:schemeClr val="tx2"/>
                </a:solidFill>
                <a:latin typeface="+mn-ea"/>
              </a:rPr>
              <a:t>℃</a:t>
            </a:r>
            <a:r>
              <a:rPr lang="ja-JP" altLang="en-US" sz="1600" dirty="0">
                <a:solidFill>
                  <a:schemeClr val="tx2"/>
                </a:solidFill>
              </a:rPr>
              <a:t>上昇シナリオの場合は、</a:t>
            </a:r>
            <a:r>
              <a:rPr lang="ja-JP" altLang="en-US" sz="1600" u="sng" dirty="0">
                <a:solidFill>
                  <a:schemeClr val="tx2"/>
                </a:solidFill>
              </a:rPr>
              <a:t>九州・沖縄周辺や日本南方</a:t>
            </a:r>
            <a:r>
              <a:rPr lang="ja-JP" altLang="en-US" sz="1600" dirty="0">
                <a:solidFill>
                  <a:schemeClr val="tx2"/>
                </a:solidFill>
              </a:rPr>
              <a:t>では、</a:t>
            </a:r>
            <a:r>
              <a:rPr lang="en-US" altLang="ja-JP" sz="1600" u="sng" dirty="0">
                <a:solidFill>
                  <a:schemeClr val="tx2"/>
                </a:solidFill>
              </a:rPr>
              <a:t>2030</a:t>
            </a:r>
            <a:r>
              <a:rPr lang="ja-JP" altLang="en-US" sz="1600" u="sng" dirty="0">
                <a:solidFill>
                  <a:schemeClr val="tx2"/>
                </a:solidFill>
              </a:rPr>
              <a:t>年代には季節的にアラゴナイト飽和度（</a:t>
            </a:r>
            <a:r>
              <a:rPr lang="en-US" altLang="ja-JP" sz="1600" u="sng" dirty="0">
                <a:solidFill>
                  <a:schemeClr val="tx2"/>
                </a:solidFill>
              </a:rPr>
              <a:t>Ω</a:t>
            </a:r>
            <a:r>
              <a:rPr lang="en-US" altLang="ja-JP" sz="900" u="sng" dirty="0">
                <a:solidFill>
                  <a:schemeClr val="tx2"/>
                </a:solidFill>
              </a:rPr>
              <a:t>A</a:t>
            </a:r>
            <a:r>
              <a:rPr lang="ja-JP" altLang="en-US" sz="1600" u="sng" dirty="0">
                <a:solidFill>
                  <a:schemeClr val="tx2"/>
                </a:solidFill>
              </a:rPr>
              <a:t>）</a:t>
            </a:r>
            <a:r>
              <a:rPr lang="en-US" altLang="ja-JP" sz="1600" u="sng" baseline="30000" dirty="0">
                <a:solidFill>
                  <a:schemeClr val="tx2"/>
                </a:solidFill>
              </a:rPr>
              <a:t>※</a:t>
            </a:r>
            <a:r>
              <a:rPr lang="ja-JP" altLang="en-US" sz="1600" u="sng" dirty="0">
                <a:solidFill>
                  <a:schemeClr val="tx2"/>
                </a:solidFill>
              </a:rPr>
              <a:t>が</a:t>
            </a:r>
            <a:r>
              <a:rPr lang="en-US" altLang="ja-JP" sz="1600" u="sng" dirty="0">
                <a:solidFill>
                  <a:schemeClr val="tx2"/>
                </a:solidFill>
              </a:rPr>
              <a:t>3</a:t>
            </a:r>
            <a:r>
              <a:rPr lang="ja-JP" altLang="en-US" sz="1600" u="sng" dirty="0">
                <a:solidFill>
                  <a:schemeClr val="tx2"/>
                </a:solidFill>
              </a:rPr>
              <a:t>を下回り始め</a:t>
            </a:r>
            <a:r>
              <a:rPr lang="ja-JP" altLang="en-US" sz="1600" dirty="0">
                <a:solidFill>
                  <a:schemeClr val="tx2"/>
                </a:solidFill>
              </a:rPr>
              <a:t>、</a:t>
            </a:r>
            <a:r>
              <a:rPr lang="en-US" altLang="ja-JP" sz="1600" u="sng" dirty="0">
                <a:solidFill>
                  <a:schemeClr val="tx2"/>
                </a:solidFill>
              </a:rPr>
              <a:t>2060</a:t>
            </a:r>
            <a:r>
              <a:rPr lang="ja-JP" altLang="en-US" sz="1600" u="sng" dirty="0">
                <a:solidFill>
                  <a:schemeClr val="tx2"/>
                </a:solidFill>
              </a:rPr>
              <a:t>年代には年間を通じて</a:t>
            </a:r>
            <a:r>
              <a:rPr lang="en-US" altLang="ja-JP" sz="1600" u="sng" dirty="0">
                <a:solidFill>
                  <a:schemeClr val="tx2"/>
                </a:solidFill>
              </a:rPr>
              <a:t>3</a:t>
            </a:r>
            <a:r>
              <a:rPr lang="ja-JP" altLang="en-US" sz="1600" u="sng" dirty="0">
                <a:solidFill>
                  <a:schemeClr val="tx2"/>
                </a:solidFill>
              </a:rPr>
              <a:t>を下回る</a:t>
            </a:r>
            <a:r>
              <a:rPr lang="ja-JP" altLang="en-US" sz="1600" dirty="0">
                <a:solidFill>
                  <a:schemeClr val="tx2"/>
                </a:solidFill>
              </a:rPr>
              <a:t>と予測。</a:t>
            </a:r>
          </a:p>
          <a:p>
            <a:pPr marL="432000">
              <a:buFont typeface="Wingdings" panose="05000000000000000000" pitchFamily="2" charset="2"/>
              <a:buChar char="Ø"/>
            </a:pPr>
            <a:r>
              <a:rPr lang="ja-JP" altLang="en-US" sz="1400" dirty="0">
                <a:solidFill>
                  <a:schemeClr val="tx2"/>
                </a:solidFill>
              </a:rPr>
              <a:t>日本海や北海道周辺・日本東方海域では、</a:t>
            </a:r>
            <a:r>
              <a:rPr lang="en-US" altLang="ja-JP" sz="1400" dirty="0">
                <a:solidFill>
                  <a:schemeClr val="tx2"/>
                </a:solidFill>
              </a:rPr>
              <a:t>21</a:t>
            </a:r>
            <a:r>
              <a:rPr lang="ja-JP" altLang="en-US" sz="1400" dirty="0">
                <a:solidFill>
                  <a:schemeClr val="tx2"/>
                </a:solidFill>
              </a:rPr>
              <a:t>世紀末には季節的にアラゴナイトが未飽和（ </a:t>
            </a:r>
            <a:r>
              <a:rPr lang="en-US" altLang="ja-JP" sz="1400" dirty="0">
                <a:solidFill>
                  <a:schemeClr val="tx2"/>
                </a:solidFill>
              </a:rPr>
              <a:t>Ω</a:t>
            </a:r>
            <a:r>
              <a:rPr lang="en-US" altLang="ja-JP" sz="800" dirty="0">
                <a:solidFill>
                  <a:schemeClr val="tx2"/>
                </a:solidFill>
              </a:rPr>
              <a:t>A</a:t>
            </a:r>
            <a:r>
              <a:rPr lang="en-US" altLang="ja-JP" sz="1400" dirty="0">
                <a:solidFill>
                  <a:schemeClr val="tx2"/>
                </a:solidFill>
              </a:rPr>
              <a:t> &lt; 1 </a:t>
            </a:r>
            <a:r>
              <a:rPr lang="ja-JP" altLang="en-US" sz="1400" dirty="0">
                <a:solidFill>
                  <a:schemeClr val="tx2"/>
                </a:solidFill>
              </a:rPr>
              <a:t>）になるとの予測もある。</a:t>
            </a:r>
          </a:p>
        </p:txBody>
      </p:sp>
      <p:graphicFrame>
        <p:nvGraphicFramePr>
          <p:cNvPr id="8" name="表 7">
            <a:extLst>
              <a:ext uri="{FF2B5EF4-FFF2-40B4-BE49-F238E27FC236}">
                <a16:creationId xmlns:a16="http://schemas.microsoft.com/office/drawing/2014/main" id="{765A7FD3-143F-327E-7CCC-3A5E6E32FC2C}"/>
              </a:ext>
            </a:extLst>
          </p:cNvPr>
          <p:cNvGraphicFramePr>
            <a:graphicFrameLocks noGrp="1"/>
          </p:cNvGraphicFramePr>
          <p:nvPr>
            <p:extLst>
              <p:ext uri="{D42A27DB-BD31-4B8C-83A1-F6EECF244321}">
                <p14:modId xmlns:p14="http://schemas.microsoft.com/office/powerpoint/2010/main" val="3495280878"/>
              </p:ext>
            </p:extLst>
          </p:nvPr>
        </p:nvGraphicFramePr>
        <p:xfrm>
          <a:off x="4971243" y="3566044"/>
          <a:ext cx="4572000" cy="1334433"/>
        </p:xfrm>
        <a:graphic>
          <a:graphicData uri="http://schemas.openxmlformats.org/drawingml/2006/table">
            <a:tbl>
              <a:tblPr firstRow="1" firstCol="1" bandRow="1">
                <a:tableStyleId>{5C22544A-7EE6-4342-B048-85BDC9FD1C3A}</a:tableStyleId>
              </a:tblPr>
              <a:tblGrid>
                <a:gridCol w="1332000">
                  <a:extLst>
                    <a:ext uri="{9D8B030D-6E8A-4147-A177-3AD203B41FA5}">
                      <a16:colId xmlns:a16="http://schemas.microsoft.com/office/drawing/2014/main" val="1952320011"/>
                    </a:ext>
                  </a:extLst>
                </a:gridCol>
                <a:gridCol w="1620000">
                  <a:extLst>
                    <a:ext uri="{9D8B030D-6E8A-4147-A177-3AD203B41FA5}">
                      <a16:colId xmlns:a16="http://schemas.microsoft.com/office/drawing/2014/main" val="3900551656"/>
                    </a:ext>
                  </a:extLst>
                </a:gridCol>
                <a:gridCol w="1620000">
                  <a:extLst>
                    <a:ext uri="{9D8B030D-6E8A-4147-A177-3AD203B41FA5}">
                      <a16:colId xmlns:a16="http://schemas.microsoft.com/office/drawing/2014/main" val="884457489"/>
                    </a:ext>
                  </a:extLst>
                </a:gridCol>
              </a:tblGrid>
              <a:tr h="576000">
                <a:tc>
                  <a:txBody>
                    <a:bodyPr/>
                    <a:lstStyle/>
                    <a:p>
                      <a:pPr algn="ctr">
                        <a:spcAft>
                          <a:spcPts val="0"/>
                        </a:spcAft>
                      </a:pPr>
                      <a:r>
                        <a:rPr lang="en-US" sz="1400" kern="100" baseline="0" dirty="0">
                          <a:solidFill>
                            <a:schemeClr val="tx1"/>
                          </a:solidFill>
                          <a:effectLst/>
                          <a:latin typeface="Segoe UI" panose="020B0502040204020203" pitchFamily="34" charset="0"/>
                          <a:ea typeface="Meiryo UI" panose="020B0604030504040204" pitchFamily="50" charset="-128"/>
                        </a:rPr>
                        <a:t> </a:t>
                      </a:r>
                      <a:endParaRPr lang="ja-JP" sz="1400" kern="100" baseline="0" dirty="0">
                        <a:solidFill>
                          <a:schemeClr val="tx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2</a:t>
                      </a:r>
                      <a:r>
                        <a:rPr lang="en-GB" altLang="ja-JP"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algn="ctr">
                        <a:spcAft>
                          <a:spcPts val="0"/>
                        </a:spcAft>
                      </a:pPr>
                      <a:r>
                        <a:rPr lang="ja-JP" sz="1400" kern="100" baseline="0" dirty="0">
                          <a:solidFill>
                            <a:schemeClr val="bg1"/>
                          </a:solidFill>
                          <a:effectLst/>
                          <a:latin typeface="Segoe UI" panose="020B0502040204020203" pitchFamily="34" charset="0"/>
                          <a:ea typeface="Meiryo UI" panose="020B0604030504040204" pitchFamily="50" charset="-128"/>
                        </a:rPr>
                        <a:t>による予測</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ja-JP" sz="700" b="0" kern="100" baseline="0" dirty="0">
                          <a:solidFill>
                            <a:schemeClr val="bg1"/>
                          </a:solidFill>
                          <a:effectLst/>
                          <a:latin typeface="Segoe UI" panose="020B0502040204020203" pitchFamily="34" charset="0"/>
                          <a:ea typeface="Meiryo UI" panose="020B0604030504040204" pitchFamily="50" charset="-128"/>
                        </a:rPr>
                        <a:t>パリ協定の</a:t>
                      </a:r>
                      <a:r>
                        <a:rPr lang="en-US" altLang="ja-JP" sz="700" b="0" kern="100" baseline="0" dirty="0">
                          <a:solidFill>
                            <a:schemeClr val="bg1"/>
                          </a:solidFill>
                          <a:effectLst/>
                          <a:latin typeface="Segoe UI" panose="020B0502040204020203" pitchFamily="34" charset="0"/>
                          <a:ea typeface="Meiryo UI" panose="020B0604030504040204" pitchFamily="50" charset="-128"/>
                        </a:rPr>
                        <a:t>2</a:t>
                      </a:r>
                      <a:r>
                        <a:rPr lang="en-US" altLang="ja-JP" sz="700" b="0" kern="100" baseline="0" dirty="0">
                          <a:solidFill>
                            <a:schemeClr val="bg1"/>
                          </a:solidFill>
                          <a:effectLst/>
                          <a:latin typeface="+mn-ea"/>
                          <a:ea typeface="+mn-ea"/>
                        </a:rPr>
                        <a:t>℃</a:t>
                      </a:r>
                      <a:r>
                        <a:rPr lang="ja-JP" altLang="ja-JP" sz="700" b="0" kern="100" baseline="0" dirty="0">
                          <a:solidFill>
                            <a:schemeClr val="bg1"/>
                          </a:solidFill>
                          <a:effectLst/>
                          <a:latin typeface="Segoe UI" panose="020B0502040204020203" pitchFamily="34" charset="0"/>
                          <a:ea typeface="Meiryo UI" panose="020B0604030504040204" pitchFamily="50" charset="-128"/>
                        </a:rPr>
                        <a:t>目標が</a:t>
                      </a:r>
                      <a:endParaRPr lang="en-US" altLang="ja-JP" sz="700" b="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ja-JP" sz="700" b="0" kern="100" baseline="0" dirty="0">
                          <a:solidFill>
                            <a:schemeClr val="bg1"/>
                          </a:solidFill>
                          <a:effectLst/>
                          <a:latin typeface="Segoe UI" panose="020B0502040204020203" pitchFamily="34" charset="0"/>
                          <a:ea typeface="Meiryo UI" panose="020B0604030504040204" pitchFamily="50" charset="-128"/>
                        </a:rPr>
                        <a:t>達成された世界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altLang="ja-JP" sz="7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9200"/>
                    </a:solidFill>
                  </a:tcPr>
                </a:tc>
                <a:tc>
                  <a:txBody>
                    <a:bodyPr/>
                    <a:lstStyle/>
                    <a:p>
                      <a:pPr algn="ctr">
                        <a:spcAft>
                          <a:spcPts val="0"/>
                        </a:spcAft>
                      </a:pPr>
                      <a:r>
                        <a:rPr lang="en-US" sz="1400" kern="100" baseline="0" dirty="0">
                          <a:solidFill>
                            <a:schemeClr val="bg1"/>
                          </a:solidFill>
                          <a:effectLst/>
                          <a:latin typeface="Segoe UI" panose="020B0502040204020203" pitchFamily="34" charset="0"/>
                          <a:ea typeface="Meiryo UI" panose="020B0604030504040204" pitchFamily="50" charset="-128"/>
                        </a:rPr>
                        <a:t>4</a:t>
                      </a:r>
                      <a:r>
                        <a:rPr lang="en-US" sz="1400" kern="100" baseline="0" dirty="0">
                          <a:solidFill>
                            <a:schemeClr val="bg1"/>
                          </a:solidFill>
                          <a:effectLst/>
                          <a:latin typeface="+mn-ea"/>
                          <a:ea typeface="+mn-ea"/>
                        </a:rPr>
                        <a:t>℃</a:t>
                      </a:r>
                      <a:r>
                        <a:rPr lang="ja-JP" sz="1400" kern="100" baseline="0" dirty="0">
                          <a:solidFill>
                            <a:schemeClr val="bg1"/>
                          </a:solidFill>
                          <a:effectLst/>
                          <a:latin typeface="Segoe UI" panose="020B0502040204020203" pitchFamily="34" charset="0"/>
                          <a:ea typeface="Meiryo UI" panose="020B0604030504040204" pitchFamily="50" charset="-128"/>
                        </a:rPr>
                        <a:t>上昇シナリオ</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algn="ctr">
                        <a:spcAft>
                          <a:spcPts val="0"/>
                        </a:spcAft>
                      </a:pPr>
                      <a:r>
                        <a:rPr lang="ja-JP" sz="1400" kern="100" baseline="0" dirty="0">
                          <a:solidFill>
                            <a:schemeClr val="bg1"/>
                          </a:solidFill>
                          <a:effectLst/>
                          <a:latin typeface="Segoe UI" panose="020B0502040204020203" pitchFamily="34" charset="0"/>
                          <a:ea typeface="Meiryo UI" panose="020B0604030504040204" pitchFamily="50" charset="-128"/>
                        </a:rPr>
                        <a:t>による予測</a:t>
                      </a:r>
                      <a:endParaRPr lang="en-US" altLang="ja-JP" sz="140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en-US" sz="700" b="0" kern="100" baseline="0" dirty="0">
                          <a:solidFill>
                            <a:schemeClr val="bg1"/>
                          </a:solidFill>
                          <a:effectLst/>
                          <a:latin typeface="Segoe UI" panose="020B0502040204020203" pitchFamily="34" charset="0"/>
                          <a:ea typeface="Meiryo UI" panose="020B0604030504040204" pitchFamily="50" charset="-128"/>
                        </a:rPr>
                        <a:t>追加的な緩和策</a:t>
                      </a:r>
                      <a:r>
                        <a:rPr lang="ja-JP" altLang="ja-JP" sz="700" b="0" kern="100" baseline="0" dirty="0">
                          <a:solidFill>
                            <a:schemeClr val="bg1"/>
                          </a:solidFill>
                          <a:effectLst/>
                          <a:latin typeface="Segoe UI" panose="020B0502040204020203" pitchFamily="34" charset="0"/>
                          <a:ea typeface="Meiryo UI" panose="020B0604030504040204" pitchFamily="50" charset="-128"/>
                        </a:rPr>
                        <a:t>を</a:t>
                      </a:r>
                      <a:endParaRPr lang="en-US" altLang="ja-JP" sz="700" b="0" kern="100" baseline="0" dirty="0">
                        <a:solidFill>
                          <a:schemeClr val="bg1"/>
                        </a:solidFill>
                        <a:effectLst/>
                        <a:latin typeface="Segoe UI" panose="020B0502040204020203" pitchFamily="34" charset="0"/>
                        <a:ea typeface="Meiryo UI" panose="020B0604030504040204" pitchFamily="50" charset="-128"/>
                      </a:endParaRPr>
                    </a:p>
                    <a:p>
                      <a:pPr marL="0" marR="0" lvl="0" indent="0" algn="ctr" defTabSz="990570" rtl="0" eaLnBrk="1" fontAlgn="auto" latinLnBrk="0" hangingPunct="1">
                        <a:lnSpc>
                          <a:spcPct val="100000"/>
                        </a:lnSpc>
                        <a:spcBef>
                          <a:spcPts val="0"/>
                        </a:spcBef>
                        <a:spcAft>
                          <a:spcPts val="0"/>
                        </a:spcAft>
                        <a:buClrTx/>
                        <a:buSzTx/>
                        <a:buFontTx/>
                        <a:buNone/>
                        <a:tabLst/>
                        <a:defRPr/>
                      </a:pPr>
                      <a:r>
                        <a:rPr lang="ja-JP" altLang="ja-JP" sz="700" b="0" kern="100" baseline="0" dirty="0">
                          <a:solidFill>
                            <a:schemeClr val="bg1"/>
                          </a:solidFill>
                          <a:effectLst/>
                          <a:latin typeface="Segoe UI" panose="020B0502040204020203" pitchFamily="34" charset="0"/>
                          <a:ea typeface="Meiryo UI" panose="020B0604030504040204" pitchFamily="50" charset="-128"/>
                        </a:rPr>
                        <a:t>取らなかった世界</a:t>
                      </a:r>
                      <a:r>
                        <a:rPr lang="ja-JP" altLang="en-US" sz="700" b="0" kern="100" baseline="0" dirty="0">
                          <a:solidFill>
                            <a:schemeClr val="bg1"/>
                          </a:solidFill>
                          <a:effectLst/>
                          <a:latin typeface="Segoe UI" panose="020B0502040204020203" pitchFamily="34" charset="0"/>
                          <a:ea typeface="Meiryo UI" panose="020B0604030504040204" pitchFamily="50" charset="-128"/>
                        </a:rPr>
                        <a:t>で生じ得る気候の状態</a:t>
                      </a:r>
                      <a:endParaRPr lang="ja-JP" altLang="ja-JP" sz="800" b="0" kern="100" baseline="0" dirty="0">
                        <a:solidFill>
                          <a:schemeClr val="bg1"/>
                        </a:solidFill>
                        <a:effectLst/>
                        <a:latin typeface="Segoe UI" panose="020B0502040204020203" pitchFamily="34" charset="0"/>
                        <a:ea typeface="Meiryo UI" panose="020B0604030504040204" pitchFamily="50" charset="-128"/>
                        <a:cs typeface="Times New Roman" panose="02020603050405020304" pitchFamily="18"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16699962"/>
                  </a:ext>
                </a:extLst>
              </a:tr>
              <a:tr h="360000">
                <a:tc>
                  <a:txBody>
                    <a:bodyPr/>
                    <a:lstStyle/>
                    <a:p>
                      <a:pPr marL="79375" indent="-79375" algn="just"/>
                      <a:r>
                        <a:rPr lang="ja-JP" altLang="en-US" sz="1300" kern="100" dirty="0">
                          <a:solidFill>
                            <a:schemeClr val="tx1"/>
                          </a:solidFill>
                          <a:effectLst/>
                          <a:latin typeface="+mn-ea"/>
                          <a:ea typeface="+mn-ea"/>
                        </a:rPr>
                        <a:t>日本周辺海域の</a:t>
                      </a:r>
                      <a:endParaRPr lang="en-US" altLang="ja-JP" sz="1300" kern="100" dirty="0">
                        <a:solidFill>
                          <a:schemeClr val="tx1"/>
                        </a:solidFill>
                        <a:effectLst/>
                        <a:latin typeface="+mn-ea"/>
                        <a:ea typeface="+mn-ea"/>
                      </a:endParaRPr>
                    </a:p>
                    <a:p>
                      <a:pPr marL="79375" indent="-79375" algn="just"/>
                      <a:r>
                        <a:rPr lang="ja-JP" altLang="en-US" sz="1300" kern="100" dirty="0">
                          <a:solidFill>
                            <a:schemeClr val="tx1"/>
                          </a:solidFill>
                          <a:effectLst/>
                          <a:latin typeface="+mn-ea"/>
                          <a:ea typeface="+mn-ea"/>
                        </a:rPr>
                        <a:t>表面海水</a:t>
                      </a:r>
                      <a:r>
                        <a:rPr lang="en-US" altLang="ja-JP" sz="1300" kern="100" dirty="0">
                          <a:solidFill>
                            <a:schemeClr val="tx1"/>
                          </a:solidFill>
                          <a:effectLst/>
                          <a:latin typeface="+mn-ea"/>
                          <a:ea typeface="+mn-ea"/>
                        </a:rPr>
                        <a:t>pH</a:t>
                      </a:r>
                      <a:endParaRPr lang="ja-JP" altLang="ja-JP" sz="1300" kern="100" dirty="0">
                        <a:solidFill>
                          <a:schemeClr val="tx1"/>
                        </a:solidFill>
                        <a:effectLst/>
                        <a:latin typeface="+mn-ea"/>
                        <a:ea typeface="+mn-ea"/>
                        <a:cs typeface="Times New Roman" panose="02020603050405020304" pitchFamily="18" charset="0"/>
                      </a:endParaRPr>
                    </a:p>
                  </a:txBody>
                  <a:tcPr marL="77735" marR="77735"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79375" indent="-79375" algn="ctr"/>
                      <a:r>
                        <a:rPr lang="ja-JP" altLang="en-US" sz="1500" kern="100" dirty="0">
                          <a:effectLst/>
                          <a:latin typeface="+mn-ea"/>
                          <a:ea typeface="+mn-ea"/>
                          <a:cs typeface="Times New Roman" panose="02020603050405020304" pitchFamily="18" charset="0"/>
                        </a:rPr>
                        <a:t>－</a:t>
                      </a:r>
                      <a:r>
                        <a:rPr lang="en-US" altLang="ja-JP" sz="1500" kern="100" dirty="0">
                          <a:effectLst/>
                          <a:latin typeface="+mn-ea"/>
                          <a:ea typeface="+mn-ea"/>
                          <a:cs typeface="Times New Roman" panose="02020603050405020304" pitchFamily="18" charset="0"/>
                        </a:rPr>
                        <a:t>0.06</a:t>
                      </a:r>
                      <a:r>
                        <a:rPr lang="ja-JP" altLang="en-US" sz="1500" kern="100" dirty="0">
                          <a:effectLst/>
                          <a:latin typeface="+mn-ea"/>
                          <a:ea typeface="+mn-ea"/>
                          <a:cs typeface="Times New Roman" panose="02020603050405020304" pitchFamily="18" charset="0"/>
                        </a:rPr>
                        <a:t>～－</a:t>
                      </a:r>
                      <a:r>
                        <a:rPr lang="en-US" altLang="ja-JP" sz="1500" kern="100" dirty="0">
                          <a:effectLst/>
                          <a:latin typeface="+mn-ea"/>
                          <a:ea typeface="+mn-ea"/>
                          <a:cs typeface="Times New Roman" panose="02020603050405020304" pitchFamily="18" charset="0"/>
                        </a:rPr>
                        <a:t>0.09</a:t>
                      </a:r>
                    </a:p>
                    <a:p>
                      <a:pPr marL="79375" indent="-79375" algn="ctr"/>
                      <a:r>
                        <a:rPr lang="ja-JP" altLang="en-US" sz="1100" kern="100" dirty="0">
                          <a:effectLst/>
                          <a:latin typeface="+mn-ea"/>
                          <a:ea typeface="+mn-ea"/>
                          <a:cs typeface="Times New Roman" panose="02020603050405020304" pitchFamily="18" charset="0"/>
                        </a:rPr>
                        <a:t>（</a:t>
                      </a:r>
                      <a:r>
                        <a:rPr lang="en-US" altLang="ja-JP" sz="1100" kern="100" dirty="0">
                          <a:effectLst/>
                          <a:latin typeface="+mn-ea"/>
                          <a:ea typeface="+mn-ea"/>
                          <a:cs typeface="Times New Roman" panose="02020603050405020304" pitchFamily="18" charset="0"/>
                        </a:rPr>
                        <a:t>2060</a:t>
                      </a:r>
                      <a:r>
                        <a:rPr lang="ja-JP" altLang="en-US" sz="1100" kern="100" dirty="0">
                          <a:effectLst/>
                          <a:latin typeface="+mn-ea"/>
                          <a:ea typeface="+mn-ea"/>
                          <a:cs typeface="Times New Roman" panose="02020603050405020304" pitchFamily="18" charset="0"/>
                        </a:rPr>
                        <a:t>年頃までに海洋酸性化の進行が止まる。）</a:t>
                      </a:r>
                      <a:endParaRPr lang="en-US" altLang="ja-JP" sz="10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5DD"/>
                    </a:solidFill>
                  </a:tcPr>
                </a:tc>
                <a:tc>
                  <a:txBody>
                    <a:bodyPr/>
                    <a:lstStyle/>
                    <a:p>
                      <a:pPr marL="79375" indent="-79375" algn="ctr"/>
                      <a:r>
                        <a:rPr lang="ja-JP" altLang="en-US" sz="1500" kern="100" dirty="0">
                          <a:effectLst/>
                          <a:latin typeface="+mn-ea"/>
                          <a:ea typeface="+mn-ea"/>
                          <a:cs typeface="Times New Roman" panose="02020603050405020304" pitchFamily="18" charset="0"/>
                        </a:rPr>
                        <a:t>－</a:t>
                      </a:r>
                      <a:r>
                        <a:rPr lang="en-US" altLang="ja-JP" sz="1500" kern="100" dirty="0">
                          <a:effectLst/>
                          <a:latin typeface="+mn-ea"/>
                          <a:ea typeface="+mn-ea"/>
                          <a:cs typeface="Times New Roman" panose="02020603050405020304" pitchFamily="18" charset="0"/>
                        </a:rPr>
                        <a:t>0.29</a:t>
                      </a:r>
                      <a:r>
                        <a:rPr lang="ja-JP" altLang="en-US" sz="1500" kern="100" dirty="0">
                          <a:effectLst/>
                          <a:latin typeface="+mn-ea"/>
                          <a:ea typeface="+mn-ea"/>
                          <a:cs typeface="Times New Roman" panose="02020603050405020304" pitchFamily="18" charset="0"/>
                        </a:rPr>
                        <a:t>～－</a:t>
                      </a:r>
                      <a:r>
                        <a:rPr lang="en-US" altLang="ja-JP" sz="1500" kern="100" dirty="0">
                          <a:effectLst/>
                          <a:latin typeface="+mn-ea"/>
                          <a:ea typeface="+mn-ea"/>
                          <a:cs typeface="Times New Roman" panose="02020603050405020304" pitchFamily="18" charset="0"/>
                        </a:rPr>
                        <a:t>0.36</a:t>
                      </a:r>
                      <a:endParaRPr lang="en-US" altLang="ja-JP" sz="1200" kern="100" dirty="0">
                        <a:effectLst/>
                        <a:latin typeface="+mn-ea"/>
                        <a:ea typeface="+mn-ea"/>
                        <a:cs typeface="Times New Roman" panose="02020603050405020304" pitchFamily="18" charset="0"/>
                      </a:endParaRPr>
                    </a:p>
                  </a:txBody>
                  <a:tcPr marL="39211" marR="39211" marT="39211" marB="1926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EA"/>
                    </a:solidFill>
                  </a:tcPr>
                </a:tc>
                <a:extLst>
                  <a:ext uri="{0D108BD9-81ED-4DB2-BD59-A6C34878D82A}">
                    <a16:rowId xmlns:a16="http://schemas.microsoft.com/office/drawing/2014/main" val="2143639685"/>
                  </a:ext>
                </a:extLst>
              </a:tr>
            </a:tbl>
          </a:graphicData>
        </a:graphic>
      </p:graphicFrame>
      <p:sp>
        <p:nvSpPr>
          <p:cNvPr id="10" name="正方形/長方形 9">
            <a:extLst>
              <a:ext uri="{FF2B5EF4-FFF2-40B4-BE49-F238E27FC236}">
                <a16:creationId xmlns:a16="http://schemas.microsoft.com/office/drawing/2014/main" id="{8CA26FF3-4616-39C5-30CE-CD4A7051E8F6}"/>
              </a:ext>
            </a:extLst>
          </p:cNvPr>
          <p:cNvSpPr/>
          <p:nvPr/>
        </p:nvSpPr>
        <p:spPr>
          <a:xfrm>
            <a:off x="272999" y="5347489"/>
            <a:ext cx="4492431" cy="826124"/>
          </a:xfrm>
          <a:prstGeom prst="rect">
            <a:avLst/>
          </a:prstGeom>
        </p:spPr>
        <p:txBody>
          <a:bodyPr wrap="square">
            <a:spAutoFit/>
          </a:bodyPr>
          <a:lstStyle/>
          <a:p>
            <a:pPr algn="ctr"/>
            <a:r>
              <a:rPr lang="ja-JP" altLang="en-US" sz="1192" dirty="0">
                <a:solidFill>
                  <a:schemeClr val="tx2"/>
                </a:solidFill>
              </a:rPr>
              <a:t>日本周辺海域の</a:t>
            </a:r>
            <a:r>
              <a:rPr lang="en-US" altLang="ja-JP" sz="1192" dirty="0">
                <a:solidFill>
                  <a:schemeClr val="tx2"/>
                </a:solidFill>
              </a:rPr>
              <a:t>pH</a:t>
            </a:r>
            <a:r>
              <a:rPr lang="ja-JP" altLang="en-US" sz="1192" dirty="0">
                <a:solidFill>
                  <a:schemeClr val="tx2"/>
                </a:solidFill>
              </a:rPr>
              <a:t>の</a:t>
            </a:r>
            <a:r>
              <a:rPr lang="en-US" altLang="ja-JP" sz="1192" dirty="0">
                <a:solidFill>
                  <a:schemeClr val="tx2"/>
                </a:solidFill>
              </a:rPr>
              <a:t>10</a:t>
            </a:r>
            <a:r>
              <a:rPr lang="ja-JP" altLang="en-US" sz="1192" dirty="0">
                <a:solidFill>
                  <a:schemeClr val="tx2"/>
                </a:solidFill>
              </a:rPr>
              <a:t>年当たりの低下速度</a:t>
            </a:r>
          </a:p>
          <a:p>
            <a:r>
              <a:rPr lang="ja-JP" altLang="en-US" sz="1192" dirty="0">
                <a:solidFill>
                  <a:schemeClr val="tx2"/>
                </a:solidFill>
              </a:rPr>
              <a:t>現場水温における</a:t>
            </a:r>
            <a:r>
              <a:rPr lang="en-US" altLang="ja-JP" sz="1192" dirty="0">
                <a:solidFill>
                  <a:schemeClr val="tx2"/>
                </a:solidFill>
              </a:rPr>
              <a:t>pH</a:t>
            </a:r>
            <a:r>
              <a:rPr lang="ja-JP" altLang="en-US" sz="1192" dirty="0">
                <a:solidFill>
                  <a:schemeClr val="tx2"/>
                </a:solidFill>
              </a:rPr>
              <a:t>の値を表し、時系列図の黒丸及び細線は海域内の</a:t>
            </a:r>
            <a:r>
              <a:rPr lang="en-US" altLang="ja-JP" sz="1192" dirty="0">
                <a:solidFill>
                  <a:schemeClr val="tx2"/>
                </a:solidFill>
              </a:rPr>
              <a:t>pH</a:t>
            </a:r>
            <a:r>
              <a:rPr lang="ja-JP" altLang="en-US" sz="1192" dirty="0">
                <a:solidFill>
                  <a:schemeClr val="tx2"/>
                </a:solidFill>
              </a:rPr>
              <a:t>の月平均値、太線はその</a:t>
            </a:r>
            <a:r>
              <a:rPr lang="en-US" altLang="ja-JP" sz="1192" dirty="0">
                <a:solidFill>
                  <a:schemeClr val="tx2"/>
                </a:solidFill>
              </a:rPr>
              <a:t>13</a:t>
            </a:r>
            <a:r>
              <a:rPr lang="ja-JP" altLang="en-US" sz="1192" dirty="0">
                <a:solidFill>
                  <a:schemeClr val="tx2"/>
                </a:solidFill>
              </a:rPr>
              <a:t>か月移動平均、細破線は長期変化傾向を示す。</a:t>
            </a:r>
          </a:p>
        </p:txBody>
      </p:sp>
      <p:sp>
        <p:nvSpPr>
          <p:cNvPr id="14" name="正方形/長方形 13">
            <a:extLst>
              <a:ext uri="{FF2B5EF4-FFF2-40B4-BE49-F238E27FC236}">
                <a16:creationId xmlns:a16="http://schemas.microsoft.com/office/drawing/2014/main" id="{6433B6E0-0E6B-6D9B-A3A8-222AA0C70E54}"/>
              </a:ext>
            </a:extLst>
          </p:cNvPr>
          <p:cNvSpPr/>
          <p:nvPr/>
        </p:nvSpPr>
        <p:spPr>
          <a:xfrm>
            <a:off x="5529926" y="5145630"/>
            <a:ext cx="4118899" cy="830997"/>
          </a:xfrm>
          <a:prstGeom prst="rect">
            <a:avLst/>
          </a:prstGeom>
        </p:spPr>
        <p:txBody>
          <a:bodyPr wrap="square">
            <a:spAutoFit/>
          </a:bodyPr>
          <a:lstStyle/>
          <a:p>
            <a:r>
              <a:rPr lang="ja-JP" altLang="en-US" sz="1600" dirty="0">
                <a:solidFill>
                  <a:schemeClr val="tx2"/>
                </a:solidFill>
              </a:rPr>
              <a:t>海洋酸性化は、</a:t>
            </a:r>
            <a:r>
              <a:rPr lang="ja-JP" altLang="en-US" sz="1600" u="sng" dirty="0">
                <a:solidFill>
                  <a:schemeClr val="tx2"/>
                </a:solidFill>
              </a:rPr>
              <a:t>サンゴや貝類などの生物の骨格や殻の形成を困難にする</a:t>
            </a:r>
            <a:r>
              <a:rPr lang="ja-JP" altLang="en-US" sz="1600" dirty="0">
                <a:solidFill>
                  <a:schemeClr val="tx2"/>
                </a:solidFill>
              </a:rPr>
              <a:t>ことから、海洋生態系への影響が懸念されている。</a:t>
            </a:r>
          </a:p>
        </p:txBody>
      </p:sp>
      <p:sp>
        <p:nvSpPr>
          <p:cNvPr id="16" name="楕円 15">
            <a:extLst>
              <a:ext uri="{FF2B5EF4-FFF2-40B4-BE49-F238E27FC236}">
                <a16:creationId xmlns:a16="http://schemas.microsoft.com/office/drawing/2014/main" id="{7127DF1C-031A-38C2-D983-5CC2A92ACE96}"/>
              </a:ext>
            </a:extLst>
          </p:cNvPr>
          <p:cNvSpPr/>
          <p:nvPr/>
        </p:nvSpPr>
        <p:spPr>
          <a:xfrm>
            <a:off x="5310969" y="5182587"/>
            <a:ext cx="273000" cy="273000"/>
          </a:xfrm>
          <a:prstGeom prst="ellipse">
            <a:avLst/>
          </a:prstGeom>
          <a:solidFill>
            <a:schemeClr val="accent3"/>
          </a:solidFill>
          <a:ln w="9525">
            <a:headEnd type="oval" w="med" len="med"/>
            <a:tailEnd type="arrow" w="sm" len="s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rPr>
              <a:t>！</a:t>
            </a:r>
          </a:p>
        </p:txBody>
      </p:sp>
      <p:sp>
        <p:nvSpPr>
          <p:cNvPr id="2" name="コンテンツ プレースホルダー 2">
            <a:extLst>
              <a:ext uri="{FF2B5EF4-FFF2-40B4-BE49-F238E27FC236}">
                <a16:creationId xmlns:a16="http://schemas.microsoft.com/office/drawing/2014/main" id="{8EC6FAA4-8976-AD38-626B-98F33764FE21}"/>
              </a:ext>
            </a:extLst>
          </p:cNvPr>
          <p:cNvSpPr txBox="1">
            <a:spLocks/>
          </p:cNvSpPr>
          <p:nvPr/>
        </p:nvSpPr>
        <p:spPr>
          <a:xfrm>
            <a:off x="0" y="6513060"/>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pic>
        <p:nvPicPr>
          <p:cNvPr id="12" name="Picture 11">
            <a:extLst>
              <a:ext uri="{FF2B5EF4-FFF2-40B4-BE49-F238E27FC236}">
                <a16:creationId xmlns:a16="http://schemas.microsoft.com/office/drawing/2014/main" id="{DDAD7DA9-04B8-2786-92AE-DF8CA3464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21" y="1997767"/>
            <a:ext cx="4407965" cy="3186000"/>
          </a:xfrm>
          <a:prstGeom prst="rect">
            <a:avLst/>
          </a:prstGeom>
        </p:spPr>
      </p:pic>
    </p:spTree>
    <p:extLst>
      <p:ext uri="{BB962C8B-B14F-4D97-AF65-F5344CB8AC3E}">
        <p14:creationId xmlns:p14="http://schemas.microsoft.com/office/powerpoint/2010/main" val="2076470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5547994" cy="492443"/>
          </a:xfrm>
        </p:spPr>
        <p:txBody>
          <a:bodyPr/>
          <a:lstStyle/>
          <a:p>
            <a:r>
              <a:rPr lang="ja-JP" altLang="en-US" dirty="0"/>
              <a:t>貧酸素化</a:t>
            </a:r>
            <a:r>
              <a:rPr lang="en-US" altLang="ja-JP" dirty="0"/>
              <a:t>【</a:t>
            </a:r>
            <a:r>
              <a:rPr lang="ja-JP" altLang="en-US" dirty="0"/>
              <a:t>観測結果・将来予測</a:t>
            </a:r>
            <a:r>
              <a:rPr lang="en-US" altLang="ja-JP" dirty="0"/>
              <a:t>】</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53949" y="752106"/>
            <a:ext cx="4670476" cy="1706122"/>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a:solidFill>
                  <a:schemeClr val="tx2"/>
                </a:solidFill>
              </a:rPr>
              <a:t>【</a:t>
            </a:r>
            <a:r>
              <a:rPr lang="ja-JP" altLang="en-US" sz="1600" b="1" dirty="0">
                <a:solidFill>
                  <a:schemeClr val="tx2"/>
                </a:solidFill>
              </a:rPr>
              <a:t>観測結果</a:t>
            </a:r>
            <a:r>
              <a:rPr lang="en-US" altLang="ja-JP" sz="1600" b="1" dirty="0">
                <a:solidFill>
                  <a:schemeClr val="tx2"/>
                </a:solidFill>
              </a:rPr>
              <a:t>】</a:t>
            </a:r>
          </a:p>
          <a:p>
            <a:pPr>
              <a:buFont typeface="Wingdings" panose="05000000000000000000" pitchFamily="2" charset="2"/>
              <a:buChar char="l"/>
            </a:pPr>
            <a:r>
              <a:rPr lang="ja-JP" altLang="en-US" sz="1600" dirty="0">
                <a:solidFill>
                  <a:schemeClr val="tx2"/>
                </a:solidFill>
              </a:rPr>
              <a:t>日本南方では、深度</a:t>
            </a:r>
            <a:r>
              <a:rPr lang="en-US" altLang="ja-JP" sz="1600" dirty="0">
                <a:solidFill>
                  <a:schemeClr val="tx2"/>
                </a:solidFill>
              </a:rPr>
              <a:t>0</a:t>
            </a:r>
            <a:r>
              <a:rPr lang="ja-JP" altLang="en-US" sz="1600" dirty="0">
                <a:solidFill>
                  <a:schemeClr val="tx2"/>
                </a:solidFill>
              </a:rPr>
              <a:t>～</a:t>
            </a:r>
            <a:r>
              <a:rPr lang="en-US" altLang="ja-JP" sz="1600" dirty="0">
                <a:solidFill>
                  <a:schemeClr val="tx2"/>
                </a:solidFill>
              </a:rPr>
              <a:t>1,000 m</a:t>
            </a:r>
            <a:r>
              <a:rPr lang="ja-JP" altLang="en-US" sz="1600" dirty="0">
                <a:solidFill>
                  <a:schemeClr val="tx2"/>
                </a:solidFill>
              </a:rPr>
              <a:t>の溶存酸素量が長期的に減少。</a:t>
            </a:r>
            <a:endParaRPr lang="en-US" altLang="ja-JP" sz="1600" dirty="0">
              <a:solidFill>
                <a:schemeClr val="tx2"/>
              </a:solidFill>
            </a:endParaRPr>
          </a:p>
          <a:p>
            <a:pPr>
              <a:buFont typeface="Wingdings" panose="05000000000000000000" pitchFamily="2" charset="2"/>
              <a:buChar char="l"/>
            </a:pPr>
            <a:r>
              <a:rPr lang="ja-JP" altLang="en-US" sz="1600" dirty="0">
                <a:solidFill>
                  <a:schemeClr val="tx2"/>
                </a:solidFill>
              </a:rPr>
              <a:t>世界平均と同程度以上の速度で貧酸素化が進行。</a:t>
            </a:r>
          </a:p>
        </p:txBody>
      </p:sp>
      <p:sp>
        <p:nvSpPr>
          <p:cNvPr id="7"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5013081" y="752106"/>
            <a:ext cx="4694360" cy="1714428"/>
          </a:xfrm>
          <a:prstGeom prst="rect">
            <a:avLst/>
          </a:prstGeom>
          <a:solidFill>
            <a:srgbClr val="FFF7EB"/>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a:solidFill>
                  <a:schemeClr val="tx2"/>
                </a:solidFill>
              </a:rPr>
              <a:t>【</a:t>
            </a:r>
            <a:r>
              <a:rPr lang="ja-JP" altLang="en-US" sz="1600" b="1" dirty="0">
                <a:solidFill>
                  <a:schemeClr val="tx2"/>
                </a:solidFill>
              </a:rPr>
              <a:t>将来予測</a:t>
            </a:r>
            <a:r>
              <a:rPr lang="en-US" altLang="ja-JP" sz="1600" b="1" dirty="0">
                <a:solidFill>
                  <a:schemeClr val="tx2"/>
                </a:solidFill>
              </a:rPr>
              <a:t>】</a:t>
            </a:r>
          </a:p>
          <a:p>
            <a:pPr>
              <a:buFont typeface="Wingdings" panose="05000000000000000000" pitchFamily="2" charset="2"/>
              <a:buChar char="l"/>
            </a:pPr>
            <a:r>
              <a:rPr lang="ja-JP" altLang="en-US" sz="1600" dirty="0">
                <a:solidFill>
                  <a:schemeClr val="tx2"/>
                </a:solidFill>
              </a:rPr>
              <a:t>日本南方では、いずれのシナリオにおいても、深度</a:t>
            </a:r>
            <a:r>
              <a:rPr lang="en-US" altLang="ja-JP" sz="1600" dirty="0">
                <a:solidFill>
                  <a:schemeClr val="tx2"/>
                </a:solidFill>
              </a:rPr>
              <a:t>0</a:t>
            </a:r>
            <a:r>
              <a:rPr lang="ja-JP" altLang="en-US" sz="1600" dirty="0">
                <a:solidFill>
                  <a:schemeClr val="tx2"/>
                </a:solidFill>
              </a:rPr>
              <a:t>～</a:t>
            </a:r>
            <a:r>
              <a:rPr lang="en-US" altLang="ja-JP" sz="1600" dirty="0">
                <a:solidFill>
                  <a:schemeClr val="tx2"/>
                </a:solidFill>
              </a:rPr>
              <a:t>1,000 m</a:t>
            </a:r>
            <a:r>
              <a:rPr lang="ja-JP" altLang="en-US" sz="1600" dirty="0">
                <a:solidFill>
                  <a:schemeClr val="tx2"/>
                </a:solidFill>
              </a:rPr>
              <a:t>の溶存酸素量は</a:t>
            </a:r>
            <a:r>
              <a:rPr lang="en-US" altLang="ja-JP" sz="1600" dirty="0">
                <a:solidFill>
                  <a:schemeClr val="tx2"/>
                </a:solidFill>
              </a:rPr>
              <a:t>21</a:t>
            </a:r>
            <a:r>
              <a:rPr lang="ja-JP" altLang="en-US" sz="1600" dirty="0">
                <a:solidFill>
                  <a:schemeClr val="tx2"/>
                </a:solidFill>
              </a:rPr>
              <a:t>世紀末まで減少し続けると予測。</a:t>
            </a:r>
            <a:endParaRPr lang="en-US" altLang="ja-JP" sz="1600" dirty="0">
              <a:solidFill>
                <a:schemeClr val="tx2"/>
              </a:solidFill>
            </a:endParaRPr>
          </a:p>
          <a:p>
            <a:pPr>
              <a:buFont typeface="Wingdings" panose="05000000000000000000" pitchFamily="2" charset="2"/>
              <a:buChar char="l"/>
            </a:pPr>
            <a:r>
              <a:rPr lang="ja-JP" altLang="en-US" sz="1600" dirty="0">
                <a:solidFill>
                  <a:schemeClr val="tx2"/>
                </a:solidFill>
              </a:rPr>
              <a:t>世界の溶存酸素量の減少傾向と同程度の進行速度。</a:t>
            </a:r>
          </a:p>
        </p:txBody>
      </p:sp>
      <p:sp>
        <p:nvSpPr>
          <p:cNvPr id="12"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1311219" y="5628024"/>
            <a:ext cx="6771423" cy="323850"/>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400" dirty="0">
                <a:solidFill>
                  <a:schemeClr val="tx2"/>
                </a:solidFill>
              </a:rPr>
              <a:t>日本南方における海洋中（深度</a:t>
            </a:r>
            <a:r>
              <a:rPr lang="en-US" altLang="ja-JP" sz="1400" dirty="0">
                <a:solidFill>
                  <a:schemeClr val="tx2"/>
                </a:solidFill>
              </a:rPr>
              <a:t>0</a:t>
            </a:r>
            <a:r>
              <a:rPr lang="ja-JP" altLang="en-US" sz="1400" dirty="0">
                <a:solidFill>
                  <a:schemeClr val="tx2"/>
                </a:solidFill>
              </a:rPr>
              <a:t>～</a:t>
            </a:r>
            <a:r>
              <a:rPr lang="en-US" altLang="ja-JP" sz="1400" dirty="0">
                <a:solidFill>
                  <a:schemeClr val="tx2"/>
                </a:solidFill>
              </a:rPr>
              <a:t>1,000m</a:t>
            </a:r>
            <a:r>
              <a:rPr lang="ja-JP" altLang="en-US" sz="1400" dirty="0">
                <a:solidFill>
                  <a:schemeClr val="tx2"/>
                </a:solidFill>
              </a:rPr>
              <a:t>）の溶存酸素量の変化率（</a:t>
            </a:r>
            <a:r>
              <a:rPr lang="en-US" altLang="ja-JP" sz="1400" dirty="0">
                <a:solidFill>
                  <a:schemeClr val="tx2"/>
                </a:solidFill>
              </a:rPr>
              <a:t>1967</a:t>
            </a:r>
            <a:r>
              <a:rPr lang="ja-JP" altLang="en-US" sz="1400" dirty="0">
                <a:solidFill>
                  <a:schemeClr val="tx2"/>
                </a:solidFill>
              </a:rPr>
              <a:t>～</a:t>
            </a:r>
            <a:r>
              <a:rPr lang="en-US" altLang="ja-JP" sz="1400" dirty="0">
                <a:solidFill>
                  <a:schemeClr val="tx2"/>
                </a:solidFill>
              </a:rPr>
              <a:t>2024</a:t>
            </a:r>
            <a:r>
              <a:rPr lang="ja-JP" altLang="en-US" sz="1400" dirty="0">
                <a:solidFill>
                  <a:schemeClr val="tx2"/>
                </a:solidFill>
              </a:rPr>
              <a:t>年）</a:t>
            </a:r>
          </a:p>
        </p:txBody>
      </p:sp>
      <p:sp>
        <p:nvSpPr>
          <p:cNvPr id="17" name="正方形/長方形 16">
            <a:extLst>
              <a:ext uri="{FF2B5EF4-FFF2-40B4-BE49-F238E27FC236}">
                <a16:creationId xmlns:a16="http://schemas.microsoft.com/office/drawing/2014/main" id="{FE76A48D-D636-6EDE-D178-8538F8046314}"/>
              </a:ext>
            </a:extLst>
          </p:cNvPr>
          <p:cNvSpPr/>
          <p:nvPr/>
        </p:nvSpPr>
        <p:spPr>
          <a:xfrm>
            <a:off x="6943522" y="3351127"/>
            <a:ext cx="2599378" cy="1092222"/>
          </a:xfrm>
          <a:prstGeom prst="rect">
            <a:avLst/>
          </a:prstGeom>
        </p:spPr>
        <p:txBody>
          <a:bodyPr wrap="square">
            <a:spAutoFit/>
          </a:bodyPr>
          <a:lstStyle/>
          <a:p>
            <a:r>
              <a:rPr lang="ja-JP" altLang="en-US" sz="1083" dirty="0">
                <a:solidFill>
                  <a:srgbClr val="4E5B6F"/>
                </a:solidFill>
              </a:rPr>
              <a:t>●：</a:t>
            </a:r>
            <a:r>
              <a:rPr lang="en-US" altLang="ja-JP" sz="1083" dirty="0">
                <a:solidFill>
                  <a:srgbClr val="4E5B6F"/>
                </a:solidFill>
              </a:rPr>
              <a:t>1991</a:t>
            </a:r>
            <a:r>
              <a:rPr lang="ja-JP" altLang="en-US" sz="1083" dirty="0">
                <a:solidFill>
                  <a:srgbClr val="4E5B6F"/>
                </a:solidFill>
              </a:rPr>
              <a:t>～</a:t>
            </a:r>
            <a:r>
              <a:rPr lang="en-US" altLang="ja-JP" sz="1083" dirty="0">
                <a:solidFill>
                  <a:srgbClr val="4E5B6F"/>
                </a:solidFill>
              </a:rPr>
              <a:t>2020</a:t>
            </a:r>
            <a:r>
              <a:rPr lang="ja-JP" altLang="en-US" sz="1083" dirty="0">
                <a:solidFill>
                  <a:srgbClr val="4E5B6F"/>
                </a:solidFill>
              </a:rPr>
              <a:t>年を基準とした日本南方（東経</a:t>
            </a:r>
            <a:r>
              <a:rPr lang="en-US" altLang="ja-JP" sz="1083" dirty="0">
                <a:solidFill>
                  <a:srgbClr val="4E5B6F"/>
                </a:solidFill>
              </a:rPr>
              <a:t>137</a:t>
            </a:r>
            <a:r>
              <a:rPr lang="ja-JP" altLang="en-US" sz="1083" dirty="0">
                <a:solidFill>
                  <a:srgbClr val="4E5B6F"/>
                </a:solidFill>
              </a:rPr>
              <a:t>度、北緯</a:t>
            </a:r>
            <a:r>
              <a:rPr lang="en-US" altLang="ja-JP" sz="1083" dirty="0">
                <a:solidFill>
                  <a:srgbClr val="4E5B6F"/>
                </a:solidFill>
              </a:rPr>
              <a:t>20</a:t>
            </a:r>
            <a:r>
              <a:rPr lang="ja-JP" altLang="en-US" sz="1083" dirty="0">
                <a:solidFill>
                  <a:srgbClr val="4E5B6F"/>
                </a:solidFill>
              </a:rPr>
              <a:t>～</a:t>
            </a:r>
            <a:r>
              <a:rPr lang="en-US" altLang="ja-JP" sz="1083" dirty="0">
                <a:solidFill>
                  <a:srgbClr val="4E5B6F"/>
                </a:solidFill>
              </a:rPr>
              <a:t>25</a:t>
            </a:r>
            <a:r>
              <a:rPr lang="ja-JP" altLang="en-US" sz="1083" dirty="0">
                <a:solidFill>
                  <a:srgbClr val="4E5B6F"/>
                </a:solidFill>
              </a:rPr>
              <a:t>度平均）における溶存酸素量（深度</a:t>
            </a:r>
            <a:r>
              <a:rPr lang="en-US" altLang="ja-JP" sz="1083" dirty="0">
                <a:solidFill>
                  <a:srgbClr val="4E5B6F"/>
                </a:solidFill>
              </a:rPr>
              <a:t>0</a:t>
            </a:r>
            <a:r>
              <a:rPr lang="ja-JP" altLang="en-US" sz="1083" dirty="0">
                <a:solidFill>
                  <a:srgbClr val="4E5B6F"/>
                </a:solidFill>
              </a:rPr>
              <a:t>～</a:t>
            </a:r>
            <a:r>
              <a:rPr lang="en-US" altLang="ja-JP" sz="1083" dirty="0">
                <a:solidFill>
                  <a:srgbClr val="4E5B6F"/>
                </a:solidFill>
              </a:rPr>
              <a:t>1,000 m</a:t>
            </a:r>
            <a:r>
              <a:rPr lang="ja-JP" altLang="en-US" sz="1083" dirty="0">
                <a:solidFill>
                  <a:srgbClr val="4E5B6F"/>
                </a:solidFill>
              </a:rPr>
              <a:t>）の変化率。それぞれの値の幅は緯度平均した際の標準偏差を表す。</a:t>
            </a:r>
            <a:endParaRPr lang="en-US" altLang="ja-JP" sz="1083" dirty="0">
              <a:solidFill>
                <a:srgbClr val="4E5B6F"/>
              </a:solidFill>
            </a:endParaRPr>
          </a:p>
          <a:p>
            <a:r>
              <a:rPr lang="ja-JP" altLang="en-US" sz="1083" b="1" dirty="0">
                <a:solidFill>
                  <a:srgbClr val="FF0000"/>
                </a:solidFill>
              </a:rPr>
              <a:t>－</a:t>
            </a:r>
            <a:r>
              <a:rPr lang="ja-JP" altLang="en-US" sz="1083" dirty="0">
                <a:solidFill>
                  <a:schemeClr val="tx2"/>
                </a:solidFill>
              </a:rPr>
              <a:t>：長期変化傾向</a:t>
            </a:r>
          </a:p>
        </p:txBody>
      </p:sp>
      <p:sp>
        <p:nvSpPr>
          <p:cNvPr id="19" name="正方形/長方形 18">
            <a:extLst>
              <a:ext uri="{FF2B5EF4-FFF2-40B4-BE49-F238E27FC236}">
                <a16:creationId xmlns:a16="http://schemas.microsoft.com/office/drawing/2014/main" id="{6433B6E0-0E6B-6D9B-A3A8-222AA0C70E54}"/>
              </a:ext>
            </a:extLst>
          </p:cNvPr>
          <p:cNvSpPr/>
          <p:nvPr/>
        </p:nvSpPr>
        <p:spPr>
          <a:xfrm>
            <a:off x="985829" y="6185113"/>
            <a:ext cx="8459328" cy="338554"/>
          </a:xfrm>
          <a:prstGeom prst="rect">
            <a:avLst/>
          </a:prstGeom>
        </p:spPr>
        <p:txBody>
          <a:bodyPr wrap="square">
            <a:spAutoFit/>
          </a:bodyPr>
          <a:lstStyle/>
          <a:p>
            <a:r>
              <a:rPr lang="ja-JP" altLang="en-US" sz="1600" dirty="0">
                <a:solidFill>
                  <a:schemeClr val="tx2"/>
                </a:solidFill>
              </a:rPr>
              <a:t>貧酸素化の進行に伴い、海洋生物の生息域が変化する等、海洋生態系への影響が懸念されている。</a:t>
            </a:r>
          </a:p>
        </p:txBody>
      </p:sp>
      <p:sp>
        <p:nvSpPr>
          <p:cNvPr id="20" name="楕円 19">
            <a:extLst>
              <a:ext uri="{FF2B5EF4-FFF2-40B4-BE49-F238E27FC236}">
                <a16:creationId xmlns:a16="http://schemas.microsoft.com/office/drawing/2014/main" id="{7127DF1C-031A-38C2-D983-5CC2A92ACE96}"/>
              </a:ext>
            </a:extLst>
          </p:cNvPr>
          <p:cNvSpPr/>
          <p:nvPr/>
        </p:nvSpPr>
        <p:spPr>
          <a:xfrm>
            <a:off x="732180" y="6208759"/>
            <a:ext cx="273000" cy="273000"/>
          </a:xfrm>
          <a:prstGeom prst="ellipse">
            <a:avLst/>
          </a:prstGeom>
          <a:solidFill>
            <a:schemeClr val="accent3"/>
          </a:solidFill>
          <a:ln w="9525">
            <a:headEnd type="oval" w="med" len="med"/>
            <a:tailEnd type="arrow" w="sm" len="s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rPr>
              <a:t>！</a:t>
            </a:r>
          </a:p>
        </p:txBody>
      </p:sp>
      <p:sp>
        <p:nvSpPr>
          <p:cNvPr id="3" name="コンテンツ プレースホルダー 2">
            <a:extLst>
              <a:ext uri="{FF2B5EF4-FFF2-40B4-BE49-F238E27FC236}">
                <a16:creationId xmlns:a16="http://schemas.microsoft.com/office/drawing/2014/main" id="{F076941D-B913-9982-5B8E-A5BE3C882EDB}"/>
              </a:ext>
            </a:extLst>
          </p:cNvPr>
          <p:cNvSpPr txBox="1">
            <a:spLocks/>
          </p:cNvSpPr>
          <p:nvPr/>
        </p:nvSpPr>
        <p:spPr>
          <a:xfrm>
            <a:off x="0" y="6503473"/>
            <a:ext cx="5404207" cy="164431"/>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800" dirty="0">
                <a:solidFill>
                  <a:schemeClr val="tx2"/>
                </a:solidFill>
              </a:rPr>
              <a:t>本スライドにおける「将来予測」は、特段の説明がない限り、日本全国について</a:t>
            </a:r>
            <a:r>
              <a:rPr lang="en-US" altLang="ja-JP" sz="800" dirty="0">
                <a:solidFill>
                  <a:schemeClr val="tx2"/>
                </a:solidFill>
              </a:rPr>
              <a:t>21</a:t>
            </a:r>
            <a:r>
              <a:rPr lang="ja-JP" altLang="en-US" sz="800" dirty="0">
                <a:solidFill>
                  <a:schemeClr val="tx2"/>
                </a:solidFill>
              </a:rPr>
              <a:t>世紀末の予測を</a:t>
            </a:r>
            <a:r>
              <a:rPr lang="en-US" altLang="ja-JP" sz="800" dirty="0">
                <a:solidFill>
                  <a:schemeClr val="tx2"/>
                </a:solidFill>
              </a:rPr>
              <a:t>20</a:t>
            </a:r>
            <a:r>
              <a:rPr lang="ja-JP" altLang="en-US" sz="800" dirty="0">
                <a:solidFill>
                  <a:schemeClr val="tx2"/>
                </a:solidFill>
              </a:rPr>
              <a:t>世紀末の予測と比較したもの。​</a:t>
            </a:r>
          </a:p>
        </p:txBody>
      </p:sp>
      <p:pic>
        <p:nvPicPr>
          <p:cNvPr id="21" name="図 2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87443" y="2903026"/>
            <a:ext cx="5120628" cy="2472295"/>
          </a:xfrm>
          <a:prstGeom prst="rect">
            <a:avLst/>
          </a:prstGeom>
        </p:spPr>
      </p:pic>
      <p:sp>
        <p:nvSpPr>
          <p:cNvPr id="22" name="テキスト ボックス 21"/>
          <p:cNvSpPr txBox="1"/>
          <p:nvPr/>
        </p:nvSpPr>
        <p:spPr>
          <a:xfrm rot="16200000">
            <a:off x="409223" y="3883206"/>
            <a:ext cx="2580101" cy="291082"/>
          </a:xfrm>
          <a:prstGeom prst="rect">
            <a:avLst/>
          </a:prstGeom>
          <a:noFill/>
        </p:spPr>
        <p:txBody>
          <a:bodyPr wrap="square" rtlCol="0">
            <a:spAutoFit/>
          </a:bodyPr>
          <a:lstStyle/>
          <a:p>
            <a:pPr algn="ctr"/>
            <a:r>
              <a:rPr kumimoji="1" lang="ja-JP" altLang="en-US" sz="1400" dirty="0"/>
              <a:t>溶存酸素量（変化率％）</a:t>
            </a:r>
          </a:p>
        </p:txBody>
      </p:sp>
      <p:sp>
        <p:nvSpPr>
          <p:cNvPr id="23" name="テキスト ボックス 22"/>
          <p:cNvSpPr txBox="1"/>
          <p:nvPr/>
        </p:nvSpPr>
        <p:spPr>
          <a:xfrm>
            <a:off x="4199699" y="5357449"/>
            <a:ext cx="575902" cy="291083"/>
          </a:xfrm>
          <a:prstGeom prst="rect">
            <a:avLst/>
          </a:prstGeom>
          <a:noFill/>
        </p:spPr>
        <p:txBody>
          <a:bodyPr wrap="square" rtlCol="0">
            <a:spAutoFit/>
          </a:bodyPr>
          <a:lstStyle/>
          <a:p>
            <a:pPr algn="ctr"/>
            <a:r>
              <a:rPr kumimoji="1" lang="ja-JP" altLang="en-US" sz="1400" dirty="0"/>
              <a:t>年</a:t>
            </a:r>
          </a:p>
        </p:txBody>
      </p:sp>
    </p:spTree>
    <p:extLst>
      <p:ext uri="{BB962C8B-B14F-4D97-AF65-F5344CB8AC3E}">
        <p14:creationId xmlns:p14="http://schemas.microsoft.com/office/powerpoint/2010/main" val="203912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68817" y="3755379"/>
            <a:ext cx="8529579" cy="1846659"/>
          </a:xfrm>
        </p:spPr>
        <p:txBody>
          <a:bodyPr/>
          <a:lstStyle/>
          <a:p>
            <a:pPr algn="l"/>
            <a:r>
              <a:rPr lang="ja-JP" altLang="en-US" sz="4000" dirty="0">
                <a:solidFill>
                  <a:schemeClr val="bg2"/>
                </a:solidFill>
                <a:effectLst/>
              </a:rPr>
              <a:t>１．はじめに</a:t>
            </a:r>
            <a:br>
              <a:rPr lang="ja-JP" altLang="en-US" sz="4000" dirty="0">
                <a:solidFill>
                  <a:schemeClr val="bg2"/>
                </a:solidFill>
                <a:effectLst/>
              </a:rPr>
            </a:br>
            <a:r>
              <a:rPr lang="ja-JP" altLang="en-US" sz="4000" dirty="0">
                <a:solidFill>
                  <a:schemeClr val="bg2"/>
                </a:solidFill>
                <a:effectLst/>
              </a:rPr>
              <a:t>２．諸要素の「観測結果」と「将来予測」</a:t>
            </a:r>
            <a:r>
              <a:rPr lang="ja-JP" altLang="en-US" sz="4000" dirty="0">
                <a:effectLst/>
              </a:rPr>
              <a:t/>
            </a:r>
            <a:br>
              <a:rPr lang="ja-JP" altLang="en-US" sz="4000" dirty="0">
                <a:effectLst/>
              </a:rPr>
            </a:br>
            <a:r>
              <a:rPr lang="ja-JP" altLang="en-US" sz="4000" dirty="0">
                <a:effectLst/>
              </a:rPr>
              <a:t>３．まとめ</a:t>
            </a:r>
            <a:endParaRPr kumimoji="1" lang="ja-JP" altLang="en-US" sz="4000" dirty="0">
              <a:effectLst/>
            </a:endParaRPr>
          </a:p>
        </p:txBody>
      </p:sp>
    </p:spTree>
    <p:extLst>
      <p:ext uri="{BB962C8B-B14F-4D97-AF65-F5344CB8AC3E}">
        <p14:creationId xmlns:p14="http://schemas.microsoft.com/office/powerpoint/2010/main" val="270363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2619307" cy="492443"/>
          </a:xfrm>
        </p:spPr>
        <p:txBody>
          <a:bodyPr/>
          <a:lstStyle/>
          <a:p>
            <a:r>
              <a:rPr lang="ja-JP" altLang="en-US" dirty="0"/>
              <a:t>将来予測まとめ</a:t>
            </a:r>
            <a:endParaRPr kumimoji="1" lang="ja-JP" altLang="en-US" dirty="0"/>
          </a:p>
        </p:txBody>
      </p:sp>
      <p:sp>
        <p:nvSpPr>
          <p:cNvPr id="9" name="テキスト ボックス 8"/>
          <p:cNvSpPr txBox="1"/>
          <p:nvPr/>
        </p:nvSpPr>
        <p:spPr>
          <a:xfrm>
            <a:off x="264067" y="1453041"/>
            <a:ext cx="3534622" cy="307777"/>
          </a:xfrm>
          <a:prstGeom prst="rect">
            <a:avLst/>
          </a:prstGeom>
          <a:noFill/>
        </p:spPr>
        <p:txBody>
          <a:bodyPr wrap="none" lIns="0" tIns="0" rIns="0" bIns="0" rtlCol="0">
            <a:spAutoFit/>
          </a:bodyPr>
          <a:lstStyle/>
          <a:p>
            <a:pPr algn="ctr"/>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年平均</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気温</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が</a:t>
            </a:r>
            <a:r>
              <a:rPr lang="ja-JP" altLang="en-US" sz="16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1.4</a:t>
            </a:r>
            <a:r>
              <a:rPr lang="en-US" altLang="ja-JP" sz="2000" b="1" dirty="0">
                <a:solidFill>
                  <a:schemeClr val="bg1"/>
                </a:solidFill>
                <a:effectLst>
                  <a:glow rad="101600">
                    <a:srgbClr val="CC9200">
                      <a:alpha val="40000"/>
                    </a:srgbClr>
                  </a:glow>
                  <a:outerShdw blurRad="50800" dist="38100" dir="2700000" algn="tl" rotWithShape="0">
                    <a:prstClr val="black">
                      <a:alpha val="75000"/>
                    </a:prstClr>
                  </a:outerShdw>
                </a:effectLst>
                <a:latin typeface="+mn-ea"/>
              </a:rPr>
              <a:t>℃</a:t>
            </a:r>
            <a:r>
              <a:rPr lang="en-US" altLang="ja-JP"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a:t>
            </a:r>
            <a:r>
              <a:rPr lang="ja-JP" altLang="en-US" sz="16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4.5</a:t>
            </a:r>
            <a:r>
              <a:rPr lang="en-US" altLang="ja-JP" sz="2000" b="1" dirty="0">
                <a:solidFill>
                  <a:schemeClr val="bg1"/>
                </a:solidFill>
                <a:effectLst>
                  <a:glow rad="101600">
                    <a:srgbClr val="A50021">
                      <a:alpha val="40000"/>
                    </a:srgbClr>
                  </a:glow>
                  <a:outerShdw blurRad="50800" dist="38100" dir="2700000" algn="tl" rotWithShape="0">
                    <a:prstClr val="black">
                      <a:alpha val="75000"/>
                    </a:prstClr>
                  </a:outerShdw>
                </a:effectLst>
                <a:latin typeface="+mn-ea"/>
              </a:rPr>
              <a:t>℃</a:t>
            </a:r>
            <a:r>
              <a:rPr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上昇</a:t>
            </a:r>
            <a:endPar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p:txBody>
      </p:sp>
      <p:sp>
        <p:nvSpPr>
          <p:cNvPr id="10" name="テキスト プレースホルダー 4">
            <a:extLst>
              <a:ext uri="{FF2B5EF4-FFF2-40B4-BE49-F238E27FC236}">
                <a16:creationId xmlns:a16="http://schemas.microsoft.com/office/drawing/2014/main" id="{0838D897-D816-434F-9080-EFD2E0067154}"/>
              </a:ext>
            </a:extLst>
          </p:cNvPr>
          <p:cNvSpPr txBox="1">
            <a:spLocks/>
          </p:cNvSpPr>
          <p:nvPr/>
        </p:nvSpPr>
        <p:spPr>
          <a:xfrm>
            <a:off x="273000" y="758167"/>
            <a:ext cx="4161396" cy="307777"/>
          </a:xfrm>
          <a:prstGeom prst="rect">
            <a:avLst/>
          </a:prstGeom>
          <a:noFill/>
          <a:ln>
            <a:noFill/>
          </a:ln>
        </p:spPr>
        <p:txBody>
          <a:bodyPr vert="horz" wrap="none" lIns="0" tIns="0" rIns="0" bIns="0" rtlCol="0">
            <a:spAutoFit/>
          </a:bodyPr>
          <a:lstStyle>
            <a:lvl1pPr indent="0" defTabSz="990570">
              <a:spcBef>
                <a:spcPct val="20000"/>
              </a:spcBef>
              <a:buFontTx/>
              <a:buNone/>
              <a:defRPr lang="ja-JP" altLang="en-US" sz="1517"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vl2pPr marL="804838" indent="-309553" defTabSz="990570">
              <a:spcBef>
                <a:spcPct val="20000"/>
              </a:spcBef>
              <a:buFont typeface="Arial" panose="020B0604020202020204" pitchFamily="34" charset="0"/>
              <a:buChar char="–"/>
              <a:defRPr sz="3033"/>
            </a:lvl2pPr>
            <a:lvl3pPr marL="1238212" indent="-247642" defTabSz="990570">
              <a:spcBef>
                <a:spcPct val="20000"/>
              </a:spcBef>
              <a:buFont typeface="Arial" panose="020B0604020202020204" pitchFamily="34" charset="0"/>
              <a:buChar char="•"/>
              <a:defRPr sz="2600"/>
            </a:lvl3pPr>
            <a:lvl4pPr marL="1733497" indent="-247642" defTabSz="990570">
              <a:spcBef>
                <a:spcPct val="20000"/>
              </a:spcBef>
              <a:buFont typeface="Arial" panose="020B0604020202020204" pitchFamily="34" charset="0"/>
              <a:buChar char="–"/>
              <a:defRPr sz="2167"/>
            </a:lvl4pPr>
            <a:lvl5pPr marL="2228781" indent="-247642" defTabSz="990570">
              <a:spcBef>
                <a:spcPct val="20000"/>
              </a:spcBef>
              <a:buFont typeface="Arial" panose="020B0604020202020204" pitchFamily="34" charset="0"/>
              <a:buChar char="»"/>
              <a:defRPr sz="2167"/>
            </a:lvl5pPr>
            <a:lvl6pPr marL="2724066" indent="-247642" defTabSz="990570">
              <a:spcBef>
                <a:spcPct val="20000"/>
              </a:spcBef>
              <a:buFont typeface="Arial" panose="020B0604020202020204" pitchFamily="34" charset="0"/>
              <a:buChar char="•"/>
              <a:defRPr sz="2167"/>
            </a:lvl6pPr>
            <a:lvl7pPr marL="3219351" indent="-247642" defTabSz="990570">
              <a:spcBef>
                <a:spcPct val="20000"/>
              </a:spcBef>
              <a:buFont typeface="Arial" panose="020B0604020202020204" pitchFamily="34" charset="0"/>
              <a:buChar char="•"/>
              <a:defRPr sz="2167"/>
            </a:lvl7pPr>
            <a:lvl8pPr marL="3714636" indent="-247642" defTabSz="990570">
              <a:spcBef>
                <a:spcPct val="20000"/>
              </a:spcBef>
              <a:buFont typeface="Arial" panose="020B0604020202020204" pitchFamily="34" charset="0"/>
              <a:buChar char="•"/>
              <a:defRPr sz="2167"/>
            </a:lvl8pPr>
            <a:lvl9pPr marL="4209920" indent="-247642" defTabSz="990570">
              <a:spcBef>
                <a:spcPct val="20000"/>
              </a:spcBef>
              <a:buFont typeface="Arial" panose="020B0604020202020204" pitchFamily="34" charset="0"/>
              <a:buChar char="•"/>
              <a:defRPr sz="2167"/>
            </a:lvl9pPr>
          </a:lstStyle>
          <a:p>
            <a:pPr algn="just">
              <a:spcBef>
                <a:spcPts val="0"/>
              </a:spcBef>
              <a:spcAft>
                <a:spcPts val="300"/>
              </a:spcAft>
            </a:pPr>
            <a:r>
              <a:rPr lang="en-US" altLang="ja-JP" sz="2000" dirty="0">
                <a:solidFill>
                  <a:srgbClr val="003366"/>
                </a:solidFill>
              </a:rPr>
              <a:t>21</a:t>
            </a:r>
            <a:r>
              <a:rPr lang="ja-JP" altLang="en-US" sz="2000" dirty="0">
                <a:solidFill>
                  <a:srgbClr val="003366"/>
                </a:solidFill>
              </a:rPr>
              <a:t>世紀末の日本は、</a:t>
            </a:r>
            <a:r>
              <a:rPr lang="en-US" altLang="ja-JP" sz="2000" dirty="0">
                <a:solidFill>
                  <a:srgbClr val="003366"/>
                </a:solidFill>
              </a:rPr>
              <a:t>20</a:t>
            </a:r>
            <a:r>
              <a:rPr lang="ja-JP" altLang="en-US" sz="2000" dirty="0">
                <a:solidFill>
                  <a:srgbClr val="003366"/>
                </a:solidFill>
              </a:rPr>
              <a:t>世紀末と比べ</a:t>
            </a:r>
            <a:r>
              <a:rPr lang="en-US" altLang="ja-JP" sz="2000" dirty="0">
                <a:solidFill>
                  <a:srgbClr val="003366"/>
                </a:solidFill>
              </a:rPr>
              <a:t>…</a:t>
            </a:r>
            <a:endParaRPr lang="en-GB" sz="2000" dirty="0">
              <a:solidFill>
                <a:srgbClr val="003366"/>
              </a:solidFill>
            </a:endParaRPr>
          </a:p>
        </p:txBody>
      </p:sp>
      <p:sp>
        <p:nvSpPr>
          <p:cNvPr id="13" name="テキスト プレースホルダー 4">
            <a:extLst>
              <a:ext uri="{FF2B5EF4-FFF2-40B4-BE49-F238E27FC236}">
                <a16:creationId xmlns:a16="http://schemas.microsoft.com/office/drawing/2014/main" id="{0838D897-D816-434F-9080-EFD2E0067154}"/>
              </a:ext>
            </a:extLst>
          </p:cNvPr>
          <p:cNvSpPr txBox="1">
            <a:spLocks/>
          </p:cNvSpPr>
          <p:nvPr/>
        </p:nvSpPr>
        <p:spPr>
          <a:xfrm>
            <a:off x="1015869" y="1970325"/>
            <a:ext cx="2196114" cy="407804"/>
          </a:xfrm>
          <a:prstGeom prst="rect">
            <a:avLst/>
          </a:prstGeom>
          <a:noFill/>
          <a:ln>
            <a:noFill/>
          </a:ln>
        </p:spPr>
        <p:txBody>
          <a:bodyPr vert="horz" wrap="none" lIns="0" tIns="0" rIns="0" bIns="0" rtlCol="0">
            <a:spAutoFit/>
          </a:bodyPr>
          <a:lstStyle>
            <a:lvl1pPr indent="0" defTabSz="990570">
              <a:spcBef>
                <a:spcPct val="20000"/>
              </a:spcBef>
              <a:buFontTx/>
              <a:buNone/>
              <a:defRPr lang="ja-JP" altLang="en-US" sz="1517"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vl2pPr marL="804838" indent="-309553" defTabSz="990570">
              <a:spcBef>
                <a:spcPct val="20000"/>
              </a:spcBef>
              <a:buFont typeface="Arial" panose="020B0604020202020204" pitchFamily="34" charset="0"/>
              <a:buChar char="–"/>
              <a:defRPr sz="3033"/>
            </a:lvl2pPr>
            <a:lvl3pPr marL="1238212" indent="-247642" defTabSz="990570">
              <a:spcBef>
                <a:spcPct val="20000"/>
              </a:spcBef>
              <a:buFont typeface="Arial" panose="020B0604020202020204" pitchFamily="34" charset="0"/>
              <a:buChar char="•"/>
              <a:defRPr sz="2600"/>
            </a:lvl3pPr>
            <a:lvl4pPr marL="1733497" indent="-247642" defTabSz="990570">
              <a:spcBef>
                <a:spcPct val="20000"/>
              </a:spcBef>
              <a:buFont typeface="Arial" panose="020B0604020202020204" pitchFamily="34" charset="0"/>
              <a:buChar char="–"/>
              <a:defRPr sz="2167"/>
            </a:lvl4pPr>
            <a:lvl5pPr marL="2228781" indent="-247642" defTabSz="990570">
              <a:spcBef>
                <a:spcPct val="20000"/>
              </a:spcBef>
              <a:buFont typeface="Arial" panose="020B0604020202020204" pitchFamily="34" charset="0"/>
              <a:buChar char="»"/>
              <a:defRPr sz="2167"/>
            </a:lvl5pPr>
            <a:lvl6pPr marL="2724066" indent="-247642" defTabSz="990570">
              <a:spcBef>
                <a:spcPct val="20000"/>
              </a:spcBef>
              <a:buFont typeface="Arial" panose="020B0604020202020204" pitchFamily="34" charset="0"/>
              <a:buChar char="•"/>
              <a:defRPr sz="2167"/>
            </a:lvl6pPr>
            <a:lvl7pPr marL="3219351" indent="-247642" defTabSz="990570">
              <a:spcBef>
                <a:spcPct val="20000"/>
              </a:spcBef>
              <a:buFont typeface="Arial" panose="020B0604020202020204" pitchFamily="34" charset="0"/>
              <a:buChar char="•"/>
              <a:defRPr sz="2167"/>
            </a:lvl7pPr>
            <a:lvl8pPr marL="3714636" indent="-247642" defTabSz="990570">
              <a:spcBef>
                <a:spcPct val="20000"/>
              </a:spcBef>
              <a:buFont typeface="Arial" panose="020B0604020202020204" pitchFamily="34" charset="0"/>
              <a:buChar char="•"/>
              <a:defRPr sz="2167"/>
            </a:lvl8pPr>
            <a:lvl9pPr marL="4209920" indent="-247642" defTabSz="990570">
              <a:spcBef>
                <a:spcPct val="20000"/>
              </a:spcBef>
              <a:buFont typeface="Arial" panose="020B0604020202020204" pitchFamily="34" charset="0"/>
              <a:buChar char="•"/>
              <a:defRPr sz="2167"/>
            </a:lvl9pPr>
          </a:lstStyle>
          <a:p>
            <a:pPr algn="just">
              <a:spcBef>
                <a:spcPts val="0"/>
              </a:spcBef>
              <a:spcAft>
                <a:spcPts val="300"/>
              </a:spcAft>
            </a:pPr>
            <a:r>
              <a:rPr lang="ja-JP" altLang="en-US" sz="1200" b="0" dirty="0">
                <a:solidFill>
                  <a:srgbClr val="003366"/>
                </a:solidFill>
              </a:rPr>
              <a:t>猛暑日や熱帯夜はますます増加し、</a:t>
            </a:r>
            <a:endParaRPr lang="en-US" altLang="ja-JP" sz="1200" b="0" dirty="0">
              <a:solidFill>
                <a:srgbClr val="003366"/>
              </a:solidFill>
            </a:endParaRPr>
          </a:p>
          <a:p>
            <a:pPr algn="just">
              <a:spcBef>
                <a:spcPts val="0"/>
              </a:spcBef>
              <a:spcAft>
                <a:spcPts val="300"/>
              </a:spcAft>
            </a:pPr>
            <a:r>
              <a:rPr lang="ja-JP" altLang="en-US" sz="1200" b="0" dirty="0">
                <a:solidFill>
                  <a:srgbClr val="003366"/>
                </a:solidFill>
              </a:rPr>
              <a:t>冬日は減少する。</a:t>
            </a:r>
            <a:endParaRPr lang="en-GB" sz="1200" b="0" dirty="0">
              <a:solidFill>
                <a:srgbClr val="003366"/>
              </a:solidFill>
            </a:endParaRPr>
          </a:p>
        </p:txBody>
      </p:sp>
      <p:sp>
        <p:nvSpPr>
          <p:cNvPr id="14" name="テキスト ボックス 13"/>
          <p:cNvSpPr txBox="1"/>
          <p:nvPr/>
        </p:nvSpPr>
        <p:spPr>
          <a:xfrm>
            <a:off x="2774723" y="4161154"/>
            <a:ext cx="1460335" cy="307777"/>
          </a:xfrm>
          <a:prstGeom prst="rect">
            <a:avLst/>
          </a:prstGeom>
          <a:noFill/>
        </p:spPr>
        <p:txBody>
          <a:bodyPr wrap="none" lIns="0" tIns="0" rIns="0" bIns="0" rtlCol="0">
            <a:spAutoFit/>
          </a:bodyPr>
          <a:lstStyle/>
          <a:p>
            <a:pPr algn="ct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激</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しい</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雨</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が</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増</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える</a:t>
            </a:r>
          </a:p>
        </p:txBody>
      </p:sp>
      <p:sp>
        <p:nvSpPr>
          <p:cNvPr id="15" name="テキスト プレースホルダー 4">
            <a:extLst>
              <a:ext uri="{FF2B5EF4-FFF2-40B4-BE49-F238E27FC236}">
                <a16:creationId xmlns:a16="http://schemas.microsoft.com/office/drawing/2014/main" id="{0838D897-D816-434F-9080-EFD2E0067154}"/>
              </a:ext>
            </a:extLst>
          </p:cNvPr>
          <p:cNvSpPr txBox="1">
            <a:spLocks/>
          </p:cNvSpPr>
          <p:nvPr/>
        </p:nvSpPr>
        <p:spPr>
          <a:xfrm>
            <a:off x="1968201" y="4487995"/>
            <a:ext cx="3419206" cy="592470"/>
          </a:xfrm>
          <a:prstGeom prst="rect">
            <a:avLst/>
          </a:prstGeom>
          <a:noFill/>
          <a:ln>
            <a:noFill/>
          </a:ln>
        </p:spPr>
        <p:txBody>
          <a:bodyPr vert="horz" wrap="none" lIns="0" tIns="0" rIns="0" bIns="0" rtlCol="0">
            <a:spAutoFit/>
          </a:bodyPr>
          <a:lstStyle>
            <a:lvl1pPr indent="0" defTabSz="990570">
              <a:spcBef>
                <a:spcPct val="20000"/>
              </a:spcBef>
              <a:buFontTx/>
              <a:buNone/>
              <a:defRPr lang="ja-JP" altLang="en-US" sz="1517"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vl2pPr marL="804838" indent="-309553" defTabSz="990570">
              <a:spcBef>
                <a:spcPct val="20000"/>
              </a:spcBef>
              <a:buFont typeface="Arial" panose="020B0604020202020204" pitchFamily="34" charset="0"/>
              <a:buChar char="–"/>
              <a:defRPr sz="3033"/>
            </a:lvl2pPr>
            <a:lvl3pPr marL="1238212" indent="-247642" defTabSz="990570">
              <a:spcBef>
                <a:spcPct val="20000"/>
              </a:spcBef>
              <a:buFont typeface="Arial" panose="020B0604020202020204" pitchFamily="34" charset="0"/>
              <a:buChar char="•"/>
              <a:defRPr sz="2600"/>
            </a:lvl3pPr>
            <a:lvl4pPr marL="1733497" indent="-247642" defTabSz="990570">
              <a:spcBef>
                <a:spcPct val="20000"/>
              </a:spcBef>
              <a:buFont typeface="Arial" panose="020B0604020202020204" pitchFamily="34" charset="0"/>
              <a:buChar char="–"/>
              <a:defRPr sz="2167"/>
            </a:lvl4pPr>
            <a:lvl5pPr marL="2228781" indent="-247642" defTabSz="990570">
              <a:spcBef>
                <a:spcPct val="20000"/>
              </a:spcBef>
              <a:buFont typeface="Arial" panose="020B0604020202020204" pitchFamily="34" charset="0"/>
              <a:buChar char="»"/>
              <a:defRPr sz="2167"/>
            </a:lvl5pPr>
            <a:lvl6pPr marL="2724066" indent="-247642" defTabSz="990570">
              <a:spcBef>
                <a:spcPct val="20000"/>
              </a:spcBef>
              <a:buFont typeface="Arial" panose="020B0604020202020204" pitchFamily="34" charset="0"/>
              <a:buChar char="•"/>
              <a:defRPr sz="2167"/>
            </a:lvl6pPr>
            <a:lvl7pPr marL="3219351" indent="-247642" defTabSz="990570">
              <a:spcBef>
                <a:spcPct val="20000"/>
              </a:spcBef>
              <a:buFont typeface="Arial" panose="020B0604020202020204" pitchFamily="34" charset="0"/>
              <a:buChar char="•"/>
              <a:defRPr sz="2167"/>
            </a:lvl7pPr>
            <a:lvl8pPr marL="3714636" indent="-247642" defTabSz="990570">
              <a:spcBef>
                <a:spcPct val="20000"/>
              </a:spcBef>
              <a:buFont typeface="Arial" panose="020B0604020202020204" pitchFamily="34" charset="0"/>
              <a:buChar char="•"/>
              <a:defRPr sz="2167"/>
            </a:lvl8pPr>
            <a:lvl9pPr marL="4209920" indent="-247642" defTabSz="990570">
              <a:spcBef>
                <a:spcPct val="20000"/>
              </a:spcBef>
              <a:buFont typeface="Arial" panose="020B0604020202020204" pitchFamily="34" charset="0"/>
              <a:buChar char="•"/>
              <a:defRPr sz="2167"/>
            </a:lvl9pPr>
          </a:lstStyle>
          <a:p>
            <a:pPr>
              <a:spcBef>
                <a:spcPts val="0"/>
              </a:spcBef>
              <a:spcAft>
                <a:spcPts val="300"/>
              </a:spcAft>
            </a:pPr>
            <a:r>
              <a:rPr lang="ja-JP" altLang="en-US" sz="1200" b="0" dirty="0">
                <a:solidFill>
                  <a:srgbClr val="003366"/>
                </a:solidFill>
              </a:rPr>
              <a:t>日降水量の年最大値は</a:t>
            </a:r>
            <a:r>
              <a:rPr lang="en-US" altLang="ja-JP" sz="1200" b="0" dirty="0">
                <a:solidFill>
                  <a:srgbClr val="003366"/>
                </a:solidFill>
              </a:rPr>
              <a:t/>
            </a:r>
            <a:br>
              <a:rPr lang="en-US" altLang="ja-JP" sz="1200" b="0" dirty="0">
                <a:solidFill>
                  <a:srgbClr val="003366"/>
                </a:solidFill>
              </a:rPr>
            </a:br>
            <a:r>
              <a:rPr lang="ja-JP" altLang="en-US" sz="1200" b="0" dirty="0">
                <a:solidFill>
                  <a:srgbClr val="003366"/>
                </a:solidFill>
              </a:rPr>
              <a:t>　</a:t>
            </a:r>
            <a:r>
              <a:rPr lang="ja-JP" altLang="en-US" sz="1200" b="0" dirty="0">
                <a:solidFill>
                  <a:srgbClr val="CC9200"/>
                </a:solidFill>
              </a:rPr>
              <a:t>約</a:t>
            </a:r>
            <a:r>
              <a:rPr lang="en-US" altLang="ja-JP" sz="1200" b="0" dirty="0">
                <a:solidFill>
                  <a:srgbClr val="CC9200"/>
                </a:solidFill>
              </a:rPr>
              <a:t>12%</a:t>
            </a:r>
            <a:r>
              <a:rPr lang="ja-JP" altLang="en-US" sz="1200" b="0" dirty="0">
                <a:solidFill>
                  <a:srgbClr val="CC9200"/>
                </a:solidFill>
              </a:rPr>
              <a:t>（約</a:t>
            </a:r>
            <a:r>
              <a:rPr lang="en-US" altLang="ja-JP" sz="1200" b="0" dirty="0">
                <a:solidFill>
                  <a:srgbClr val="CC9200"/>
                </a:solidFill>
              </a:rPr>
              <a:t>13 mm</a:t>
            </a:r>
            <a:r>
              <a:rPr lang="ja-JP" altLang="en-US" sz="1200" b="0" dirty="0">
                <a:solidFill>
                  <a:srgbClr val="CC9200"/>
                </a:solidFill>
              </a:rPr>
              <a:t>）</a:t>
            </a:r>
            <a:r>
              <a:rPr lang="en-US" altLang="ja-JP" sz="1200" b="0" dirty="0">
                <a:solidFill>
                  <a:srgbClr val="003366"/>
                </a:solidFill>
              </a:rPr>
              <a:t>/ </a:t>
            </a:r>
            <a:r>
              <a:rPr lang="ja-JP" altLang="en-US" sz="1200" b="0" dirty="0">
                <a:solidFill>
                  <a:srgbClr val="A50021"/>
                </a:solidFill>
              </a:rPr>
              <a:t>約</a:t>
            </a:r>
            <a:r>
              <a:rPr lang="en-US" altLang="ja-JP" sz="1200" b="0" dirty="0">
                <a:solidFill>
                  <a:srgbClr val="A50021"/>
                </a:solidFill>
              </a:rPr>
              <a:t>27%</a:t>
            </a:r>
            <a:r>
              <a:rPr lang="ja-JP" altLang="en-US" sz="1200" b="0" dirty="0">
                <a:solidFill>
                  <a:srgbClr val="A50021"/>
                </a:solidFill>
              </a:rPr>
              <a:t>（約</a:t>
            </a:r>
            <a:r>
              <a:rPr lang="en-US" altLang="ja-JP" sz="1200" b="0" dirty="0">
                <a:solidFill>
                  <a:srgbClr val="A50021"/>
                </a:solidFill>
              </a:rPr>
              <a:t>28 mm</a:t>
            </a:r>
            <a:r>
              <a:rPr lang="ja-JP" altLang="en-US" sz="1200" b="0" dirty="0">
                <a:solidFill>
                  <a:srgbClr val="A50021"/>
                </a:solidFill>
              </a:rPr>
              <a:t>）</a:t>
            </a:r>
            <a:r>
              <a:rPr lang="ja-JP" altLang="en-US" sz="1200" b="0" dirty="0">
                <a:solidFill>
                  <a:srgbClr val="003366"/>
                </a:solidFill>
              </a:rPr>
              <a:t>増加。</a:t>
            </a:r>
            <a:endParaRPr lang="en-US" altLang="ja-JP" sz="1200" b="0" dirty="0">
              <a:solidFill>
                <a:srgbClr val="003366"/>
              </a:solidFill>
            </a:endParaRPr>
          </a:p>
          <a:p>
            <a:pPr>
              <a:spcBef>
                <a:spcPts val="0"/>
              </a:spcBef>
              <a:spcAft>
                <a:spcPts val="300"/>
              </a:spcAft>
            </a:pPr>
            <a:r>
              <a:rPr lang="en-US" altLang="ja-JP" sz="1200" b="0" dirty="0">
                <a:solidFill>
                  <a:srgbClr val="003366"/>
                </a:solidFill>
              </a:rPr>
              <a:t>50 mm/h</a:t>
            </a:r>
            <a:r>
              <a:rPr lang="ja-JP" altLang="en-US" sz="1200" b="0" dirty="0">
                <a:solidFill>
                  <a:srgbClr val="003366"/>
                </a:solidFill>
              </a:rPr>
              <a:t>以上の雨の頻度は </a:t>
            </a:r>
            <a:r>
              <a:rPr lang="ja-JP" altLang="en-US" sz="1200" b="0" dirty="0">
                <a:solidFill>
                  <a:srgbClr val="CC9200"/>
                </a:solidFill>
              </a:rPr>
              <a:t>約</a:t>
            </a:r>
            <a:r>
              <a:rPr lang="en-US" altLang="ja-JP" sz="1200" b="0" dirty="0">
                <a:solidFill>
                  <a:srgbClr val="CC9200"/>
                </a:solidFill>
              </a:rPr>
              <a:t>1.8</a:t>
            </a:r>
            <a:r>
              <a:rPr lang="ja-JP" altLang="en-US" sz="1200" b="0" dirty="0">
                <a:solidFill>
                  <a:srgbClr val="CC9200"/>
                </a:solidFill>
              </a:rPr>
              <a:t>倍</a:t>
            </a:r>
            <a:r>
              <a:rPr lang="en-US" altLang="ja-JP" sz="1200" b="0" dirty="0">
                <a:solidFill>
                  <a:srgbClr val="003366"/>
                </a:solidFill>
              </a:rPr>
              <a:t>/</a:t>
            </a:r>
            <a:r>
              <a:rPr lang="ja-JP" altLang="en-US" sz="1200" b="0" dirty="0">
                <a:solidFill>
                  <a:srgbClr val="A50021"/>
                </a:solidFill>
              </a:rPr>
              <a:t>約</a:t>
            </a:r>
            <a:r>
              <a:rPr lang="en-US" altLang="ja-JP" sz="1200" b="0" dirty="0">
                <a:solidFill>
                  <a:srgbClr val="A50021"/>
                </a:solidFill>
              </a:rPr>
              <a:t>3.0</a:t>
            </a:r>
            <a:r>
              <a:rPr lang="ja-JP" altLang="en-US" sz="1200" b="0" dirty="0">
                <a:solidFill>
                  <a:srgbClr val="A50021"/>
                </a:solidFill>
              </a:rPr>
              <a:t>倍</a:t>
            </a:r>
            <a:r>
              <a:rPr lang="ja-JP" altLang="en-US" sz="1200" b="0" dirty="0">
                <a:solidFill>
                  <a:srgbClr val="003366"/>
                </a:solidFill>
              </a:rPr>
              <a:t>に増加。</a:t>
            </a:r>
            <a:endParaRPr lang="en-GB" sz="1200" b="0" dirty="0">
              <a:solidFill>
                <a:srgbClr val="003366"/>
              </a:solidFill>
            </a:endParaRPr>
          </a:p>
        </p:txBody>
      </p:sp>
      <p:sp>
        <p:nvSpPr>
          <p:cNvPr id="17" name="テキスト ボックス 16"/>
          <p:cNvSpPr txBox="1"/>
          <p:nvPr/>
        </p:nvSpPr>
        <p:spPr>
          <a:xfrm>
            <a:off x="987874" y="2893650"/>
            <a:ext cx="1681550" cy="307777"/>
          </a:xfrm>
          <a:prstGeom prst="rect">
            <a:avLst/>
          </a:prstGeom>
          <a:noFill/>
        </p:spPr>
        <p:txBody>
          <a:bodyPr wrap="none" lIns="0" tIns="0" rIns="0" bIns="0" rtlCol="0">
            <a:spAutoFit/>
          </a:bodyPr>
          <a:lstStyle/>
          <a:p>
            <a:pPr algn="ctr"/>
            <a:r>
              <a:rPr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降</a:t>
            </a:r>
            <a:r>
              <a:rPr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雪</a:t>
            </a:r>
            <a:r>
              <a:rPr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・積</a:t>
            </a:r>
            <a:r>
              <a:rPr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雪</a:t>
            </a:r>
            <a:r>
              <a:rPr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は</a:t>
            </a:r>
            <a:r>
              <a:rPr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減少</a:t>
            </a:r>
            <a:endPar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p:txBody>
      </p:sp>
      <p:sp>
        <p:nvSpPr>
          <p:cNvPr id="18" name="テキスト プレースホルダー 4">
            <a:extLst>
              <a:ext uri="{FF2B5EF4-FFF2-40B4-BE49-F238E27FC236}">
                <a16:creationId xmlns:a16="http://schemas.microsoft.com/office/drawing/2014/main" id="{0838D897-D816-434F-9080-EFD2E0067154}"/>
              </a:ext>
            </a:extLst>
          </p:cNvPr>
          <p:cNvSpPr txBox="1">
            <a:spLocks/>
          </p:cNvSpPr>
          <p:nvPr/>
        </p:nvSpPr>
        <p:spPr>
          <a:xfrm>
            <a:off x="1166235" y="3251265"/>
            <a:ext cx="1401025" cy="592470"/>
          </a:xfrm>
          <a:prstGeom prst="rect">
            <a:avLst/>
          </a:prstGeom>
          <a:noFill/>
          <a:ln>
            <a:noFill/>
          </a:ln>
        </p:spPr>
        <p:txBody>
          <a:bodyPr vert="horz" wrap="none" lIns="0" tIns="0" rIns="0" bIns="0" rtlCol="0">
            <a:spAutoFit/>
          </a:bodyPr>
          <a:lstStyle>
            <a:lvl1pPr indent="0" defTabSz="990570">
              <a:spcBef>
                <a:spcPct val="20000"/>
              </a:spcBef>
              <a:buFontTx/>
              <a:buNone/>
              <a:defRPr lang="ja-JP" altLang="en-US" sz="1517"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vl2pPr marL="804838" indent="-309553" defTabSz="990570">
              <a:spcBef>
                <a:spcPct val="20000"/>
              </a:spcBef>
              <a:buFont typeface="Arial" panose="020B0604020202020204" pitchFamily="34" charset="0"/>
              <a:buChar char="–"/>
              <a:defRPr sz="3033"/>
            </a:lvl2pPr>
            <a:lvl3pPr marL="1238212" indent="-247642" defTabSz="990570">
              <a:spcBef>
                <a:spcPct val="20000"/>
              </a:spcBef>
              <a:buFont typeface="Arial" panose="020B0604020202020204" pitchFamily="34" charset="0"/>
              <a:buChar char="•"/>
              <a:defRPr sz="2600"/>
            </a:lvl3pPr>
            <a:lvl4pPr marL="1733497" indent="-247642" defTabSz="990570">
              <a:spcBef>
                <a:spcPct val="20000"/>
              </a:spcBef>
              <a:buFont typeface="Arial" panose="020B0604020202020204" pitchFamily="34" charset="0"/>
              <a:buChar char="–"/>
              <a:defRPr sz="2167"/>
            </a:lvl4pPr>
            <a:lvl5pPr marL="2228781" indent="-247642" defTabSz="990570">
              <a:spcBef>
                <a:spcPct val="20000"/>
              </a:spcBef>
              <a:buFont typeface="Arial" panose="020B0604020202020204" pitchFamily="34" charset="0"/>
              <a:buChar char="»"/>
              <a:defRPr sz="2167"/>
            </a:lvl5pPr>
            <a:lvl6pPr marL="2724066" indent="-247642" defTabSz="990570">
              <a:spcBef>
                <a:spcPct val="20000"/>
              </a:spcBef>
              <a:buFont typeface="Arial" panose="020B0604020202020204" pitchFamily="34" charset="0"/>
              <a:buChar char="•"/>
              <a:defRPr sz="2167"/>
            </a:lvl6pPr>
            <a:lvl7pPr marL="3219351" indent="-247642" defTabSz="990570">
              <a:spcBef>
                <a:spcPct val="20000"/>
              </a:spcBef>
              <a:buFont typeface="Arial" panose="020B0604020202020204" pitchFamily="34" charset="0"/>
              <a:buChar char="•"/>
              <a:defRPr sz="2167"/>
            </a:lvl7pPr>
            <a:lvl8pPr marL="3714636" indent="-247642" defTabSz="990570">
              <a:spcBef>
                <a:spcPct val="20000"/>
              </a:spcBef>
              <a:buFont typeface="Arial" panose="020B0604020202020204" pitchFamily="34" charset="0"/>
              <a:buChar char="•"/>
              <a:defRPr sz="2167"/>
            </a:lvl8pPr>
            <a:lvl9pPr marL="4209920" indent="-247642" defTabSz="990570">
              <a:spcBef>
                <a:spcPct val="20000"/>
              </a:spcBef>
              <a:buFont typeface="Arial" panose="020B0604020202020204" pitchFamily="34" charset="0"/>
              <a:buChar char="•"/>
              <a:defRPr sz="2167"/>
            </a:lvl9pPr>
          </a:lstStyle>
          <a:p>
            <a:pPr algn="just">
              <a:spcBef>
                <a:spcPts val="0"/>
              </a:spcBef>
              <a:spcAft>
                <a:spcPts val="300"/>
              </a:spcAft>
            </a:pPr>
            <a:r>
              <a:rPr lang="ja-JP" altLang="en-US" sz="1200" b="0" dirty="0">
                <a:solidFill>
                  <a:srgbClr val="003366"/>
                </a:solidFill>
              </a:rPr>
              <a:t>雪ではなく雨が降る。</a:t>
            </a:r>
            <a:endParaRPr lang="en-US" altLang="ja-JP" sz="1200" b="0" dirty="0">
              <a:solidFill>
                <a:srgbClr val="003366"/>
              </a:solidFill>
            </a:endParaRPr>
          </a:p>
          <a:p>
            <a:pPr algn="just">
              <a:spcBef>
                <a:spcPts val="0"/>
              </a:spcBef>
              <a:spcAft>
                <a:spcPts val="300"/>
              </a:spcAft>
            </a:pPr>
            <a:r>
              <a:rPr lang="ja-JP" altLang="en-US" sz="1200" b="0" dirty="0">
                <a:solidFill>
                  <a:srgbClr val="003366"/>
                </a:solidFill>
              </a:rPr>
              <a:t>ただし大雪のリスクが</a:t>
            </a:r>
            <a:r>
              <a:rPr lang="en-US" altLang="ja-JP" sz="1200" b="0" dirty="0">
                <a:solidFill>
                  <a:srgbClr val="003366"/>
                </a:solidFill>
              </a:rPr>
              <a:t/>
            </a:r>
            <a:br>
              <a:rPr lang="en-US" altLang="ja-JP" sz="1200" b="0" dirty="0">
                <a:solidFill>
                  <a:srgbClr val="003366"/>
                </a:solidFill>
              </a:rPr>
            </a:br>
            <a:r>
              <a:rPr lang="ja-JP" altLang="en-US" sz="1200" b="0" dirty="0">
                <a:solidFill>
                  <a:srgbClr val="003366"/>
                </a:solidFill>
              </a:rPr>
              <a:t>低下するとは限らない。</a:t>
            </a:r>
            <a:endParaRPr lang="en-GB" sz="1200" b="0" dirty="0">
              <a:solidFill>
                <a:srgbClr val="003366"/>
              </a:solidFill>
            </a:endParaRPr>
          </a:p>
        </p:txBody>
      </p:sp>
      <p:sp>
        <p:nvSpPr>
          <p:cNvPr id="20" name="テキスト ボックス 19"/>
          <p:cNvSpPr txBox="1"/>
          <p:nvPr/>
        </p:nvSpPr>
        <p:spPr>
          <a:xfrm>
            <a:off x="759073" y="5457534"/>
            <a:ext cx="1808187" cy="615553"/>
          </a:xfrm>
          <a:prstGeom prst="rect">
            <a:avLst/>
          </a:prstGeom>
          <a:noFill/>
        </p:spPr>
        <p:txBody>
          <a:bodyPr wrap="none" lIns="0" tIns="0" rIns="0" bIns="0" rtlCol="0">
            <a:spAutoFit/>
          </a:bodyPr>
          <a:lstStyle/>
          <a:p>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台風</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は</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強まる</a:t>
            </a:r>
            <a:endParaRPr kumimoji="1" lang="en-US" altLang="ja-JP"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a:p>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台風</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に</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伴</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う</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雨</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は</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増加</a:t>
            </a:r>
          </a:p>
        </p:txBody>
      </p:sp>
      <p:sp>
        <p:nvSpPr>
          <p:cNvPr id="22" name="テキスト ボックス 21"/>
          <p:cNvSpPr txBox="1"/>
          <p:nvPr/>
        </p:nvSpPr>
        <p:spPr>
          <a:xfrm>
            <a:off x="5666099" y="1469095"/>
            <a:ext cx="2944716" cy="615553"/>
          </a:xfrm>
          <a:prstGeom prst="rect">
            <a:avLst/>
          </a:prstGeom>
          <a:noFill/>
        </p:spPr>
        <p:txBody>
          <a:bodyPr wrap="none" lIns="0" tIns="0" rIns="0" bIns="0" rtlCol="0">
            <a:spAutoFit/>
          </a:bodyPr>
          <a:lstStyle/>
          <a:p>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日本近海の平均海面水温</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が</a:t>
            </a:r>
            <a:endPar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a:p>
            <a:r>
              <a:rPr lang="ja-JP" altLang="en-US" sz="16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1.13</a:t>
            </a:r>
            <a:r>
              <a:rPr lang="en-US" altLang="ja-JP" sz="2000" b="1" dirty="0">
                <a:solidFill>
                  <a:schemeClr val="bg1"/>
                </a:solidFill>
                <a:effectLst>
                  <a:glow rad="101600">
                    <a:srgbClr val="CC9200">
                      <a:alpha val="40000"/>
                    </a:srgbClr>
                  </a:glow>
                  <a:outerShdw blurRad="50800" dist="38100" dir="2700000" algn="tl" rotWithShape="0">
                    <a:prstClr val="black">
                      <a:alpha val="75000"/>
                    </a:prstClr>
                  </a:outerShdw>
                </a:effectLst>
                <a:latin typeface="+mn-ea"/>
              </a:rPr>
              <a:t>℃</a:t>
            </a:r>
            <a:r>
              <a:rPr lang="en-US" altLang="ja-JP"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a:t>
            </a:r>
            <a:r>
              <a:rPr lang="ja-JP" altLang="en-US" sz="16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3.45</a:t>
            </a:r>
            <a:r>
              <a:rPr lang="en-US" altLang="ja-JP" sz="2000" b="1" dirty="0">
                <a:solidFill>
                  <a:schemeClr val="bg1"/>
                </a:solidFill>
                <a:effectLst>
                  <a:glow rad="101600">
                    <a:srgbClr val="A50021">
                      <a:alpha val="40000"/>
                    </a:srgbClr>
                  </a:glow>
                  <a:outerShdw blurRad="50800" dist="38100" dir="2700000" algn="tl" rotWithShape="0">
                    <a:prstClr val="black">
                      <a:alpha val="75000"/>
                    </a:prstClr>
                  </a:outerShdw>
                </a:effectLst>
                <a:latin typeface="+mn-ea"/>
              </a:rPr>
              <a:t>℃</a:t>
            </a:r>
            <a:r>
              <a:rPr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上昇</a:t>
            </a:r>
            <a:endPar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p:txBody>
      </p:sp>
      <p:sp>
        <p:nvSpPr>
          <p:cNvPr id="23" name="テキスト プレースホルダー 4">
            <a:extLst>
              <a:ext uri="{FF2B5EF4-FFF2-40B4-BE49-F238E27FC236}">
                <a16:creationId xmlns:a16="http://schemas.microsoft.com/office/drawing/2014/main" id="{0838D897-D816-434F-9080-EFD2E0067154}"/>
              </a:ext>
            </a:extLst>
          </p:cNvPr>
          <p:cNvSpPr txBox="1">
            <a:spLocks/>
          </p:cNvSpPr>
          <p:nvPr/>
        </p:nvSpPr>
        <p:spPr>
          <a:xfrm>
            <a:off x="6121351" y="2213465"/>
            <a:ext cx="2034211" cy="184666"/>
          </a:xfrm>
          <a:prstGeom prst="rect">
            <a:avLst/>
          </a:prstGeom>
          <a:noFill/>
          <a:ln>
            <a:noFill/>
          </a:ln>
        </p:spPr>
        <p:txBody>
          <a:bodyPr vert="horz" wrap="none" lIns="0" tIns="0" rIns="0" bIns="0" rtlCol="0">
            <a:spAutoFit/>
          </a:bodyPr>
          <a:lstStyle>
            <a:lvl1pPr indent="0" defTabSz="990570">
              <a:spcBef>
                <a:spcPct val="20000"/>
              </a:spcBef>
              <a:buFontTx/>
              <a:buNone/>
              <a:defRPr lang="ja-JP" altLang="en-US" sz="1517"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vl2pPr marL="804838" indent="-309553" defTabSz="990570">
              <a:spcBef>
                <a:spcPct val="20000"/>
              </a:spcBef>
              <a:buFont typeface="Arial" panose="020B0604020202020204" pitchFamily="34" charset="0"/>
              <a:buChar char="–"/>
              <a:defRPr sz="3033"/>
            </a:lvl2pPr>
            <a:lvl3pPr marL="1238212" indent="-247642" defTabSz="990570">
              <a:spcBef>
                <a:spcPct val="20000"/>
              </a:spcBef>
              <a:buFont typeface="Arial" panose="020B0604020202020204" pitchFamily="34" charset="0"/>
              <a:buChar char="•"/>
              <a:defRPr sz="2600"/>
            </a:lvl3pPr>
            <a:lvl4pPr marL="1733497" indent="-247642" defTabSz="990570">
              <a:spcBef>
                <a:spcPct val="20000"/>
              </a:spcBef>
              <a:buFont typeface="Arial" panose="020B0604020202020204" pitchFamily="34" charset="0"/>
              <a:buChar char="–"/>
              <a:defRPr sz="2167"/>
            </a:lvl4pPr>
            <a:lvl5pPr marL="2228781" indent="-247642" defTabSz="990570">
              <a:spcBef>
                <a:spcPct val="20000"/>
              </a:spcBef>
              <a:buFont typeface="Arial" panose="020B0604020202020204" pitchFamily="34" charset="0"/>
              <a:buChar char="»"/>
              <a:defRPr sz="2167"/>
            </a:lvl5pPr>
            <a:lvl6pPr marL="2724066" indent="-247642" defTabSz="990570">
              <a:spcBef>
                <a:spcPct val="20000"/>
              </a:spcBef>
              <a:buFont typeface="Arial" panose="020B0604020202020204" pitchFamily="34" charset="0"/>
              <a:buChar char="•"/>
              <a:defRPr sz="2167"/>
            </a:lvl6pPr>
            <a:lvl7pPr marL="3219351" indent="-247642" defTabSz="990570">
              <a:spcBef>
                <a:spcPct val="20000"/>
              </a:spcBef>
              <a:buFont typeface="Arial" panose="020B0604020202020204" pitchFamily="34" charset="0"/>
              <a:buChar char="•"/>
              <a:defRPr sz="2167"/>
            </a:lvl7pPr>
            <a:lvl8pPr marL="3714636" indent="-247642" defTabSz="990570">
              <a:spcBef>
                <a:spcPct val="20000"/>
              </a:spcBef>
              <a:buFont typeface="Arial" panose="020B0604020202020204" pitchFamily="34" charset="0"/>
              <a:buChar char="•"/>
              <a:defRPr sz="2167"/>
            </a:lvl8pPr>
            <a:lvl9pPr marL="4209920" indent="-247642" defTabSz="990570">
              <a:spcBef>
                <a:spcPct val="20000"/>
              </a:spcBef>
              <a:buFont typeface="Arial" panose="020B0604020202020204" pitchFamily="34" charset="0"/>
              <a:buChar char="•"/>
              <a:defRPr sz="2167"/>
            </a:lvl9pPr>
          </a:lstStyle>
          <a:p>
            <a:pPr algn="just">
              <a:spcBef>
                <a:spcPts val="0"/>
              </a:spcBef>
              <a:spcAft>
                <a:spcPts val="300"/>
              </a:spcAft>
            </a:pPr>
            <a:r>
              <a:rPr lang="ja-JP" altLang="en-US" sz="1200" b="0" dirty="0">
                <a:solidFill>
                  <a:srgbClr val="003366"/>
                </a:solidFill>
              </a:rPr>
              <a:t>世界平均よりも上昇幅は大きい。</a:t>
            </a:r>
            <a:endParaRPr lang="en-GB" sz="1200" b="0" dirty="0">
              <a:solidFill>
                <a:srgbClr val="003366"/>
              </a:solidFill>
            </a:endParaRPr>
          </a:p>
        </p:txBody>
      </p:sp>
      <p:sp>
        <p:nvSpPr>
          <p:cNvPr id="26" name="テキスト ボックス 25"/>
          <p:cNvSpPr txBox="1"/>
          <p:nvPr/>
        </p:nvSpPr>
        <p:spPr>
          <a:xfrm>
            <a:off x="4534802" y="2853054"/>
            <a:ext cx="2406108" cy="615553"/>
          </a:xfrm>
          <a:prstGeom prst="rect">
            <a:avLst/>
          </a:prstGeom>
          <a:noFill/>
        </p:spPr>
        <p:txBody>
          <a:bodyPr wrap="none" lIns="0" tIns="0" rIns="0" bIns="0" rtlCol="0">
            <a:spAutoFit/>
          </a:bodyPr>
          <a:lstStyle/>
          <a:p>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沿岸</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の</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海面水位</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が</a:t>
            </a:r>
            <a: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
            </a:r>
            <a:b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br>
            <a:r>
              <a:rPr lang="ja-JP" altLang="en-US" sz="16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0.40m</a:t>
            </a:r>
            <a:r>
              <a:rPr lang="en-US" altLang="ja-JP"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a:t>
            </a:r>
            <a:r>
              <a:rPr lang="ja-JP" altLang="en-US" sz="16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0.68m</a:t>
            </a:r>
            <a:r>
              <a:rPr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上昇</a:t>
            </a:r>
            <a:endPar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p:txBody>
      </p:sp>
      <p:sp>
        <p:nvSpPr>
          <p:cNvPr id="27" name="テキスト ボックス 26"/>
          <p:cNvSpPr txBox="1"/>
          <p:nvPr/>
        </p:nvSpPr>
        <p:spPr>
          <a:xfrm>
            <a:off x="6773773" y="3923531"/>
            <a:ext cx="2763577" cy="615553"/>
          </a:xfrm>
          <a:prstGeom prst="rect">
            <a:avLst/>
          </a:prstGeom>
          <a:noFill/>
        </p:spPr>
        <p:txBody>
          <a:bodyPr wrap="none" lIns="0" tIns="0" rIns="0" bIns="0" rtlCol="0">
            <a:spAutoFit/>
          </a:bodyPr>
          <a:lstStyle/>
          <a:p>
            <a:r>
              <a:rPr kumimoji="1" lang="en-US" altLang="ja-JP"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3</a:t>
            </a:r>
            <a:r>
              <a:rPr kumimoji="1" lang="ja-JP" altLang="en-US"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月</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の</a:t>
            </a:r>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オホーツク</a:t>
            </a:r>
            <a:r>
              <a:rPr kumimoji="1" lang="ja-JP" altLang="en-US" sz="1600" b="1" dirty="0" err="1">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海</a:t>
            </a:r>
            <a:r>
              <a:rPr kumimoji="1" lang="ja-JP" altLang="en-US" sz="2000" b="1" dirty="0" err="1">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海</a:t>
            </a:r>
            <a:r>
              <a:rPr kumimoji="1" lang="ja-JP" altLang="en-US" sz="20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氷面積</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は</a:t>
            </a:r>
            <a: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
            </a:r>
            <a:b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br>
            <a:r>
              <a:rPr lang="ja-JP" altLang="en-US" sz="16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CC9200">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32%</a:t>
            </a:r>
            <a:r>
              <a:rPr lang="en-US" altLang="ja-JP"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a:t>
            </a:r>
            <a:r>
              <a:rPr lang="ja-JP" altLang="en-US" sz="16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約</a:t>
            </a:r>
            <a:r>
              <a:rPr lang="en-US" altLang="ja-JP" sz="2000" b="1" dirty="0">
                <a:solidFill>
                  <a:schemeClr val="bg1"/>
                </a:solidFill>
                <a:effectLst>
                  <a:glow rad="101600">
                    <a:srgbClr val="A50021">
                      <a:alpha val="40000"/>
                    </a:srgb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78%</a:t>
            </a:r>
            <a:r>
              <a:rPr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減少</a:t>
            </a:r>
            <a:endPar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p:txBody>
      </p:sp>
      <p:sp>
        <p:nvSpPr>
          <p:cNvPr id="28" name="テキスト プレースホルダー 4">
            <a:extLst>
              <a:ext uri="{FF2B5EF4-FFF2-40B4-BE49-F238E27FC236}">
                <a16:creationId xmlns:a16="http://schemas.microsoft.com/office/drawing/2014/main" id="{0838D897-D816-434F-9080-EFD2E0067154}"/>
              </a:ext>
            </a:extLst>
          </p:cNvPr>
          <p:cNvSpPr txBox="1">
            <a:spLocks/>
          </p:cNvSpPr>
          <p:nvPr/>
        </p:nvSpPr>
        <p:spPr>
          <a:xfrm>
            <a:off x="7024824" y="4592305"/>
            <a:ext cx="2789225" cy="553998"/>
          </a:xfrm>
          <a:prstGeom prst="rect">
            <a:avLst/>
          </a:prstGeom>
          <a:noFill/>
          <a:ln>
            <a:noFill/>
          </a:ln>
        </p:spPr>
        <p:txBody>
          <a:bodyPr vert="horz" wrap="none" lIns="0" tIns="0" rIns="0" bIns="0" rtlCol="0">
            <a:spAutoFit/>
          </a:bodyPr>
          <a:lstStyle>
            <a:lvl1pPr indent="0" defTabSz="990570">
              <a:spcBef>
                <a:spcPct val="20000"/>
              </a:spcBef>
              <a:buFontTx/>
              <a:buNone/>
              <a:defRPr lang="ja-JP" altLang="en-US" sz="1517"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vl2pPr marL="804838" indent="-309553" defTabSz="990570">
              <a:spcBef>
                <a:spcPct val="20000"/>
              </a:spcBef>
              <a:buFont typeface="Arial" panose="020B0604020202020204" pitchFamily="34" charset="0"/>
              <a:buChar char="–"/>
              <a:defRPr sz="3033"/>
            </a:lvl2pPr>
            <a:lvl3pPr marL="1238212" indent="-247642" defTabSz="990570">
              <a:spcBef>
                <a:spcPct val="20000"/>
              </a:spcBef>
              <a:buFont typeface="Arial" panose="020B0604020202020204" pitchFamily="34" charset="0"/>
              <a:buChar char="•"/>
              <a:defRPr sz="2600"/>
            </a:lvl3pPr>
            <a:lvl4pPr marL="1733497" indent="-247642" defTabSz="990570">
              <a:spcBef>
                <a:spcPct val="20000"/>
              </a:spcBef>
              <a:buFont typeface="Arial" panose="020B0604020202020204" pitchFamily="34" charset="0"/>
              <a:buChar char="–"/>
              <a:defRPr sz="2167"/>
            </a:lvl4pPr>
            <a:lvl5pPr marL="2228781" indent="-247642" defTabSz="990570">
              <a:spcBef>
                <a:spcPct val="20000"/>
              </a:spcBef>
              <a:buFont typeface="Arial" panose="020B0604020202020204" pitchFamily="34" charset="0"/>
              <a:buChar char="»"/>
              <a:defRPr sz="2167"/>
            </a:lvl5pPr>
            <a:lvl6pPr marL="2724066" indent="-247642" defTabSz="990570">
              <a:spcBef>
                <a:spcPct val="20000"/>
              </a:spcBef>
              <a:buFont typeface="Arial" panose="020B0604020202020204" pitchFamily="34" charset="0"/>
              <a:buChar char="•"/>
              <a:defRPr sz="2167"/>
            </a:lvl6pPr>
            <a:lvl7pPr marL="3219351" indent="-247642" defTabSz="990570">
              <a:spcBef>
                <a:spcPct val="20000"/>
              </a:spcBef>
              <a:buFont typeface="Arial" panose="020B0604020202020204" pitchFamily="34" charset="0"/>
              <a:buChar char="•"/>
              <a:defRPr sz="2167"/>
            </a:lvl7pPr>
            <a:lvl8pPr marL="3714636" indent="-247642" defTabSz="990570">
              <a:spcBef>
                <a:spcPct val="20000"/>
              </a:spcBef>
              <a:buFont typeface="Arial" panose="020B0604020202020204" pitchFamily="34" charset="0"/>
              <a:buChar char="•"/>
              <a:defRPr sz="2167"/>
            </a:lvl8pPr>
            <a:lvl9pPr marL="4209920" indent="-247642" defTabSz="990570">
              <a:spcBef>
                <a:spcPct val="20000"/>
              </a:spcBef>
              <a:buFont typeface="Arial" panose="020B0604020202020204" pitchFamily="34" charset="0"/>
              <a:buChar char="•"/>
              <a:defRPr sz="2167"/>
            </a:lvl9pPr>
          </a:lstStyle>
          <a:p>
            <a:pPr algn="just">
              <a:spcBef>
                <a:spcPts val="0"/>
              </a:spcBef>
              <a:spcAft>
                <a:spcPts val="300"/>
              </a:spcAft>
            </a:pPr>
            <a:r>
              <a:rPr lang="en-US" altLang="ja-JP" sz="1100" b="0" dirty="0">
                <a:solidFill>
                  <a:srgbClr val="003366"/>
                </a:solidFill>
              </a:rPr>
              <a:t>【</a:t>
            </a:r>
            <a:r>
              <a:rPr lang="ja-JP" altLang="en-US" sz="1100" b="0" dirty="0">
                <a:solidFill>
                  <a:srgbClr val="003366"/>
                </a:solidFill>
              </a:rPr>
              <a:t>参考</a:t>
            </a:r>
            <a:r>
              <a:rPr lang="en-US" altLang="ja-JP" sz="1100" b="0" dirty="0">
                <a:solidFill>
                  <a:srgbClr val="003366"/>
                </a:solidFill>
              </a:rPr>
              <a:t>】</a:t>
            </a:r>
            <a:r>
              <a:rPr lang="en-US" altLang="ja-JP" sz="1200" b="0" dirty="0">
                <a:solidFill>
                  <a:srgbClr val="003366"/>
                </a:solidFill>
              </a:rPr>
              <a:t>4</a:t>
            </a:r>
            <a:r>
              <a:rPr lang="en-US" altLang="ja-JP" sz="1200" b="0" dirty="0">
                <a:solidFill>
                  <a:srgbClr val="003366"/>
                </a:solidFill>
                <a:latin typeface="+mn-ea"/>
                <a:ea typeface="+mn-ea"/>
              </a:rPr>
              <a:t>℃</a:t>
            </a:r>
            <a:r>
              <a:rPr lang="ja-JP" altLang="en-US" sz="1200" b="0" dirty="0">
                <a:solidFill>
                  <a:srgbClr val="003366"/>
                </a:solidFill>
              </a:rPr>
              <a:t>上昇シナリオでは、</a:t>
            </a:r>
            <a:r>
              <a:rPr lang="en-US" altLang="ja-JP" sz="1200" b="0" dirty="0">
                <a:solidFill>
                  <a:srgbClr val="003366"/>
                </a:solidFill>
              </a:rPr>
              <a:t/>
            </a:r>
            <a:br>
              <a:rPr lang="en-US" altLang="ja-JP" sz="1200" b="0" dirty="0">
                <a:solidFill>
                  <a:srgbClr val="003366"/>
                </a:solidFill>
              </a:rPr>
            </a:br>
            <a:r>
              <a:rPr lang="en-US" altLang="ja-JP" sz="1200" b="0" dirty="0">
                <a:solidFill>
                  <a:srgbClr val="003366"/>
                </a:solidFill>
              </a:rPr>
              <a:t>21</a:t>
            </a:r>
            <a:r>
              <a:rPr lang="ja-JP" altLang="en-US" sz="1200" b="0" dirty="0">
                <a:solidFill>
                  <a:srgbClr val="003366"/>
                </a:solidFill>
              </a:rPr>
              <a:t>世紀末までには夏季に北極海の海氷が</a:t>
            </a:r>
            <a:r>
              <a:rPr lang="en-US" altLang="ja-JP" sz="1200" b="0" dirty="0">
                <a:solidFill>
                  <a:srgbClr val="003366"/>
                </a:solidFill>
              </a:rPr>
              <a:t/>
            </a:r>
            <a:br>
              <a:rPr lang="en-US" altLang="ja-JP" sz="1200" b="0" dirty="0">
                <a:solidFill>
                  <a:srgbClr val="003366"/>
                </a:solidFill>
              </a:rPr>
            </a:br>
            <a:r>
              <a:rPr lang="ja-JP" altLang="en-US" sz="1200" b="0" dirty="0">
                <a:solidFill>
                  <a:srgbClr val="003366"/>
                </a:solidFill>
              </a:rPr>
              <a:t>ほとんど融解すると予測されている</a:t>
            </a:r>
            <a:r>
              <a:rPr lang="ja-JP" altLang="en-US" sz="800" b="0" dirty="0">
                <a:solidFill>
                  <a:srgbClr val="003366"/>
                </a:solidFill>
              </a:rPr>
              <a:t>（</a:t>
            </a:r>
            <a:r>
              <a:rPr lang="en-US" altLang="ja-JP" sz="800" b="0" dirty="0">
                <a:solidFill>
                  <a:srgbClr val="003366"/>
                </a:solidFill>
              </a:rPr>
              <a:t>IPCC, 2021</a:t>
            </a:r>
            <a:r>
              <a:rPr lang="ja-JP" altLang="en-US" sz="800" b="0" dirty="0">
                <a:solidFill>
                  <a:srgbClr val="003366"/>
                </a:solidFill>
              </a:rPr>
              <a:t>）</a:t>
            </a:r>
            <a:r>
              <a:rPr lang="ja-JP" altLang="en-US" sz="1200" b="0" dirty="0">
                <a:solidFill>
                  <a:srgbClr val="003366"/>
                </a:solidFill>
              </a:rPr>
              <a:t>。</a:t>
            </a:r>
          </a:p>
        </p:txBody>
      </p:sp>
      <p:sp>
        <p:nvSpPr>
          <p:cNvPr id="30" name="テキスト ボックス 29"/>
          <p:cNvSpPr txBox="1"/>
          <p:nvPr/>
        </p:nvSpPr>
        <p:spPr>
          <a:xfrm>
            <a:off x="5848983" y="5428986"/>
            <a:ext cx="2232984" cy="738664"/>
          </a:xfrm>
          <a:prstGeom prst="rect">
            <a:avLst/>
          </a:prstGeom>
          <a:noFill/>
        </p:spPr>
        <p:txBody>
          <a:bodyPr wrap="none" lIns="0" tIns="0" rIns="0" bIns="0" rtlCol="0">
            <a:spAutoFit/>
          </a:bodyPr>
          <a:lstStyle/>
          <a:p>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日本周辺海域</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においても</a:t>
            </a:r>
            <a: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
            </a:r>
            <a:b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br>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世界平均</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と</a:t>
            </a:r>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同程度</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の</a:t>
            </a:r>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速度</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で</a:t>
            </a:r>
            <a: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
            </a:r>
            <a:br>
              <a:rPr kumimoji="1" lang="en-US" altLang="ja-JP"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br>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海洋酸性化</a:t>
            </a:r>
            <a:r>
              <a:rPr kumimoji="1" lang="ja-JP" altLang="en-US" sz="12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が</a:t>
            </a:r>
            <a:r>
              <a:rPr kumimoji="1" lang="ja-JP" altLang="en-US" sz="160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rPr>
              <a:t>進行</a:t>
            </a:r>
            <a:endParaRPr kumimoji="1" lang="ja-JP" altLang="en-US" sz="1050" b="1" dirty="0">
              <a:solidFill>
                <a:schemeClr val="bg1"/>
              </a:solidFill>
              <a:effectLst>
                <a:glow rad="101600">
                  <a:schemeClr val="accent5">
                    <a:lumMod val="75000"/>
                    <a:alpha val="40000"/>
                  </a:schemeClr>
                </a:glow>
                <a:outerShdw blurRad="50800" dist="38100" dir="2700000" algn="tl" rotWithShape="0">
                  <a:prstClr val="black">
                    <a:alpha val="75000"/>
                  </a:prstClr>
                </a:outerShdw>
              </a:effectLst>
              <a:latin typeface="Segoe UI" panose="020B0502040204020203" pitchFamily="34" charset="0"/>
              <a:ea typeface="Meiryo UI" panose="020B0604030504040204" pitchFamily="50" charset="-128"/>
            </a:endParaRPr>
          </a:p>
        </p:txBody>
      </p:sp>
      <p:sp>
        <p:nvSpPr>
          <p:cNvPr id="31" name="テキスト プレースホルダー 4">
            <a:extLst>
              <a:ext uri="{FF2B5EF4-FFF2-40B4-BE49-F238E27FC236}">
                <a16:creationId xmlns:a16="http://schemas.microsoft.com/office/drawing/2014/main" id="{0838D897-D816-434F-9080-EFD2E0067154}"/>
              </a:ext>
            </a:extLst>
          </p:cNvPr>
          <p:cNvSpPr txBox="1">
            <a:spLocks/>
          </p:cNvSpPr>
          <p:nvPr/>
        </p:nvSpPr>
        <p:spPr>
          <a:xfrm>
            <a:off x="7367526" y="694878"/>
            <a:ext cx="2305439" cy="369332"/>
          </a:xfrm>
          <a:prstGeom prst="rect">
            <a:avLst/>
          </a:prstGeom>
          <a:noFill/>
          <a:ln>
            <a:noFill/>
          </a:ln>
        </p:spPr>
        <p:txBody>
          <a:bodyPr vert="horz" wrap="none" lIns="0" tIns="0" rIns="0" bIns="0" rtlCol="0">
            <a:spAutoFit/>
          </a:bodyPr>
          <a:lstStyle>
            <a:lvl1pPr indent="0" defTabSz="990570">
              <a:spcBef>
                <a:spcPct val="20000"/>
              </a:spcBef>
              <a:buFontTx/>
              <a:buNone/>
              <a:defRPr lang="ja-JP" altLang="en-US" sz="1517" b="1" baseline="0" dirty="0" smtClean="0">
                <a:solidFill>
                  <a:schemeClr val="tx2"/>
                </a:solidFill>
                <a:latin typeface="Segoe UI" panose="020B0502040204020203" pitchFamily="34" charset="0"/>
                <a:ea typeface="Meiryo UI" panose="020B0604030504040204" pitchFamily="50" charset="-128"/>
                <a:cs typeface="Segoe UI" panose="020B0502040204020203" pitchFamily="34" charset="0"/>
              </a:defRPr>
            </a:lvl1pPr>
            <a:lvl2pPr marL="804838" indent="-309553" defTabSz="990570">
              <a:spcBef>
                <a:spcPct val="20000"/>
              </a:spcBef>
              <a:buFont typeface="Arial" panose="020B0604020202020204" pitchFamily="34" charset="0"/>
              <a:buChar char="–"/>
              <a:defRPr sz="3033"/>
            </a:lvl2pPr>
            <a:lvl3pPr marL="1238212" indent="-247642" defTabSz="990570">
              <a:spcBef>
                <a:spcPct val="20000"/>
              </a:spcBef>
              <a:buFont typeface="Arial" panose="020B0604020202020204" pitchFamily="34" charset="0"/>
              <a:buChar char="•"/>
              <a:defRPr sz="2600"/>
            </a:lvl3pPr>
            <a:lvl4pPr marL="1733497" indent="-247642" defTabSz="990570">
              <a:spcBef>
                <a:spcPct val="20000"/>
              </a:spcBef>
              <a:buFont typeface="Arial" panose="020B0604020202020204" pitchFamily="34" charset="0"/>
              <a:buChar char="–"/>
              <a:defRPr sz="2167"/>
            </a:lvl4pPr>
            <a:lvl5pPr marL="2228781" indent="-247642" defTabSz="990570">
              <a:spcBef>
                <a:spcPct val="20000"/>
              </a:spcBef>
              <a:buFont typeface="Arial" panose="020B0604020202020204" pitchFamily="34" charset="0"/>
              <a:buChar char="»"/>
              <a:defRPr sz="2167"/>
            </a:lvl5pPr>
            <a:lvl6pPr marL="2724066" indent="-247642" defTabSz="990570">
              <a:spcBef>
                <a:spcPct val="20000"/>
              </a:spcBef>
              <a:buFont typeface="Arial" panose="020B0604020202020204" pitchFamily="34" charset="0"/>
              <a:buChar char="•"/>
              <a:defRPr sz="2167"/>
            </a:lvl6pPr>
            <a:lvl7pPr marL="3219351" indent="-247642" defTabSz="990570">
              <a:spcBef>
                <a:spcPct val="20000"/>
              </a:spcBef>
              <a:buFont typeface="Arial" panose="020B0604020202020204" pitchFamily="34" charset="0"/>
              <a:buChar char="•"/>
              <a:defRPr sz="2167"/>
            </a:lvl7pPr>
            <a:lvl8pPr marL="3714636" indent="-247642" defTabSz="990570">
              <a:spcBef>
                <a:spcPct val="20000"/>
              </a:spcBef>
              <a:buFont typeface="Arial" panose="020B0604020202020204" pitchFamily="34" charset="0"/>
              <a:buChar char="•"/>
              <a:defRPr sz="2167"/>
            </a:lvl8pPr>
            <a:lvl9pPr marL="4209920" indent="-247642" defTabSz="990570">
              <a:spcBef>
                <a:spcPct val="20000"/>
              </a:spcBef>
              <a:buFont typeface="Arial" panose="020B0604020202020204" pitchFamily="34" charset="0"/>
              <a:buChar char="•"/>
              <a:defRPr sz="2167"/>
            </a:lvl9pPr>
          </a:lstStyle>
          <a:p>
            <a:pPr marL="179388" indent="-179388">
              <a:spcBef>
                <a:spcPts val="0"/>
              </a:spcBef>
              <a:spcAft>
                <a:spcPts val="300"/>
              </a:spcAft>
            </a:pPr>
            <a:r>
              <a:rPr lang="en-US" altLang="ja-JP" sz="1200" b="0" dirty="0">
                <a:solidFill>
                  <a:srgbClr val="003366"/>
                </a:solidFill>
              </a:rPr>
              <a:t>※	</a:t>
            </a:r>
            <a:r>
              <a:rPr lang="ja-JP" altLang="en-US" sz="1200" b="0" dirty="0">
                <a:solidFill>
                  <a:srgbClr val="CC9200"/>
                </a:solidFill>
              </a:rPr>
              <a:t>黄色は</a:t>
            </a:r>
            <a:r>
              <a:rPr lang="en-US" altLang="ja-JP" sz="1200" b="0" dirty="0">
                <a:solidFill>
                  <a:srgbClr val="CC9200"/>
                </a:solidFill>
              </a:rPr>
              <a:t>2</a:t>
            </a:r>
            <a:r>
              <a:rPr lang="en-US" altLang="ja-JP" sz="1200" b="0" dirty="0">
                <a:solidFill>
                  <a:srgbClr val="CC9200"/>
                </a:solidFill>
                <a:latin typeface="+mn-ea"/>
                <a:ea typeface="+mn-ea"/>
              </a:rPr>
              <a:t>℃</a:t>
            </a:r>
            <a:r>
              <a:rPr lang="ja-JP" altLang="en-US" sz="1200" b="0" dirty="0">
                <a:solidFill>
                  <a:srgbClr val="CC9200"/>
                </a:solidFill>
              </a:rPr>
              <a:t>上昇シナリオ</a:t>
            </a:r>
            <a:r>
              <a:rPr lang="ja-JP" altLang="en-US" sz="1200" b="0" dirty="0">
                <a:solidFill>
                  <a:srgbClr val="003366"/>
                </a:solidFill>
              </a:rPr>
              <a:t>、</a:t>
            </a:r>
            <a:r>
              <a:rPr lang="en-US" altLang="ja-JP" sz="1200" b="0" dirty="0">
                <a:solidFill>
                  <a:srgbClr val="003366"/>
                </a:solidFill>
              </a:rPr>
              <a:t/>
            </a:r>
            <a:br>
              <a:rPr lang="en-US" altLang="ja-JP" sz="1200" b="0" dirty="0">
                <a:solidFill>
                  <a:srgbClr val="003366"/>
                </a:solidFill>
              </a:rPr>
            </a:br>
            <a:r>
              <a:rPr lang="ja-JP" altLang="en-US" sz="1200" b="0" dirty="0">
                <a:solidFill>
                  <a:srgbClr val="A50021"/>
                </a:solidFill>
              </a:rPr>
              <a:t>赤色は</a:t>
            </a:r>
            <a:r>
              <a:rPr lang="en-US" altLang="ja-JP" sz="1200" b="0" dirty="0">
                <a:solidFill>
                  <a:srgbClr val="A50021"/>
                </a:solidFill>
              </a:rPr>
              <a:t>4</a:t>
            </a:r>
            <a:r>
              <a:rPr lang="en-US" altLang="ja-JP" sz="1200" b="0" dirty="0">
                <a:solidFill>
                  <a:srgbClr val="A50021"/>
                </a:solidFill>
                <a:latin typeface="+mn-ea"/>
                <a:ea typeface="+mn-ea"/>
              </a:rPr>
              <a:t>℃</a:t>
            </a:r>
            <a:r>
              <a:rPr lang="ja-JP" altLang="en-US" sz="1200" b="0" dirty="0">
                <a:solidFill>
                  <a:srgbClr val="A50021"/>
                </a:solidFill>
              </a:rPr>
              <a:t>上昇シナリオ</a:t>
            </a:r>
            <a:r>
              <a:rPr lang="ja-JP" altLang="en-US" sz="1200" b="0" dirty="0">
                <a:solidFill>
                  <a:srgbClr val="003366"/>
                </a:solidFill>
              </a:rPr>
              <a:t>による予測</a:t>
            </a:r>
            <a:endParaRPr lang="en-GB" sz="1200" b="0" dirty="0">
              <a:solidFill>
                <a:srgbClr val="003366"/>
              </a:solidFill>
            </a:endParaRPr>
          </a:p>
        </p:txBody>
      </p:sp>
      <p:sp>
        <p:nvSpPr>
          <p:cNvPr id="3" name="コンテンツ プレースホルダー 2">
            <a:extLst>
              <a:ext uri="{FF2B5EF4-FFF2-40B4-BE49-F238E27FC236}">
                <a16:creationId xmlns:a16="http://schemas.microsoft.com/office/drawing/2014/main" id="{581CD7A4-5398-BA2B-311F-02F242099A6D}"/>
              </a:ext>
            </a:extLst>
          </p:cNvPr>
          <p:cNvSpPr txBox="1">
            <a:spLocks/>
          </p:cNvSpPr>
          <p:nvPr/>
        </p:nvSpPr>
        <p:spPr>
          <a:xfrm>
            <a:off x="250331" y="6183089"/>
            <a:ext cx="9185325" cy="492442"/>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700" dirty="0">
                <a:solidFill>
                  <a:schemeClr val="tx2"/>
                </a:solidFill>
              </a:rPr>
              <a:t>参考文献</a:t>
            </a:r>
            <a:endParaRPr lang="en-US" altLang="ja-JP" sz="700" dirty="0">
              <a:solidFill>
                <a:schemeClr val="tx2"/>
              </a:solidFill>
            </a:endParaRPr>
          </a:p>
          <a:p>
            <a:pPr marL="180000" indent="-180000">
              <a:buNone/>
            </a:pPr>
            <a:r>
              <a:rPr lang="en-US" altLang="ja-JP" sz="700" dirty="0">
                <a:solidFill>
                  <a:schemeClr val="tx2"/>
                </a:solidFill>
              </a:rPr>
              <a:t>IPCC, 2021: Climate Change 2021: The Physical Science Basis. Contribution of Working Group I to </a:t>
            </a:r>
            <a:r>
              <a:rPr lang="en-US" altLang="ja-JP" sz="700" dirty="0" err="1">
                <a:solidFill>
                  <a:schemeClr val="tx2"/>
                </a:solidFill>
              </a:rPr>
              <a:t>theSixth</a:t>
            </a:r>
            <a:r>
              <a:rPr lang="en-US" altLang="ja-JP" sz="700" dirty="0">
                <a:solidFill>
                  <a:schemeClr val="tx2"/>
                </a:solidFill>
              </a:rPr>
              <a:t> Assessment Report of the Intergovernmental Panel on Climate Change [Masson-Delmotte, V., </a:t>
            </a:r>
            <a:r>
              <a:rPr lang="en-US" altLang="ja-JP" sz="700" dirty="0" err="1">
                <a:solidFill>
                  <a:schemeClr val="tx2"/>
                </a:solidFill>
              </a:rPr>
              <a:t>P.Zhai</a:t>
            </a:r>
            <a:r>
              <a:rPr lang="en-US" altLang="ja-JP" sz="700" dirty="0">
                <a:solidFill>
                  <a:schemeClr val="tx2"/>
                </a:solidFill>
              </a:rPr>
              <a:t>, A. Pirani, S.L. Connors, C. </a:t>
            </a:r>
            <a:r>
              <a:rPr lang="en-US" altLang="ja-JP" sz="700" dirty="0" err="1">
                <a:solidFill>
                  <a:schemeClr val="tx2"/>
                </a:solidFill>
              </a:rPr>
              <a:t>Péan</a:t>
            </a:r>
            <a:r>
              <a:rPr lang="en-US" altLang="ja-JP" sz="700" dirty="0">
                <a:solidFill>
                  <a:schemeClr val="tx2"/>
                </a:solidFill>
              </a:rPr>
              <a:t>, S. </a:t>
            </a:r>
            <a:r>
              <a:rPr lang="en-US" altLang="ja-JP" sz="700" dirty="0" err="1">
                <a:solidFill>
                  <a:schemeClr val="tx2"/>
                </a:solidFill>
              </a:rPr>
              <a:t>Berger,N</a:t>
            </a:r>
            <a:r>
              <a:rPr lang="en-US" altLang="ja-JP" sz="700" dirty="0">
                <a:solidFill>
                  <a:schemeClr val="tx2"/>
                </a:solidFill>
              </a:rPr>
              <a:t>. </a:t>
            </a:r>
            <a:r>
              <a:rPr lang="en-US" altLang="ja-JP" sz="700" dirty="0" err="1">
                <a:solidFill>
                  <a:schemeClr val="tx2"/>
                </a:solidFill>
              </a:rPr>
              <a:t>Caud</a:t>
            </a:r>
            <a:r>
              <a:rPr lang="en-US" altLang="ja-JP" sz="700" dirty="0">
                <a:solidFill>
                  <a:schemeClr val="tx2"/>
                </a:solidFill>
              </a:rPr>
              <a:t>, Y. Chen, L. Goldfarb, M.I. Gomis, </a:t>
            </a:r>
            <a:r>
              <a:rPr lang="en-US" altLang="ja-JP" sz="700" dirty="0" err="1">
                <a:solidFill>
                  <a:schemeClr val="tx2"/>
                </a:solidFill>
              </a:rPr>
              <a:t>M.Huang</a:t>
            </a:r>
            <a:r>
              <a:rPr lang="en-US" altLang="ja-JP" sz="700" dirty="0">
                <a:solidFill>
                  <a:schemeClr val="tx2"/>
                </a:solidFill>
              </a:rPr>
              <a:t>, K. </a:t>
            </a:r>
            <a:r>
              <a:rPr lang="en-US" altLang="ja-JP" sz="700" dirty="0" err="1">
                <a:solidFill>
                  <a:schemeClr val="tx2"/>
                </a:solidFill>
              </a:rPr>
              <a:t>Leitzell</a:t>
            </a:r>
            <a:r>
              <a:rPr lang="en-US" altLang="ja-JP" sz="700" dirty="0">
                <a:solidFill>
                  <a:schemeClr val="tx2"/>
                </a:solidFill>
              </a:rPr>
              <a:t>, E. </a:t>
            </a:r>
            <a:r>
              <a:rPr lang="en-US" altLang="ja-JP" sz="700" dirty="0" err="1">
                <a:solidFill>
                  <a:schemeClr val="tx2"/>
                </a:solidFill>
              </a:rPr>
              <a:t>Lonnoy</a:t>
            </a:r>
            <a:r>
              <a:rPr lang="en-US" altLang="ja-JP" sz="700" dirty="0">
                <a:solidFill>
                  <a:schemeClr val="tx2"/>
                </a:solidFill>
              </a:rPr>
              <a:t>, J.B.R. </a:t>
            </a:r>
            <a:r>
              <a:rPr lang="en-US" altLang="ja-JP" sz="700" dirty="0" err="1">
                <a:solidFill>
                  <a:schemeClr val="tx2"/>
                </a:solidFill>
              </a:rPr>
              <a:t>Matthews,T.K</a:t>
            </a:r>
            <a:r>
              <a:rPr lang="en-US" altLang="ja-JP" sz="700" dirty="0">
                <a:solidFill>
                  <a:schemeClr val="tx2"/>
                </a:solidFill>
              </a:rPr>
              <a:t>. Maycock, T. Waterfield, O. </a:t>
            </a:r>
            <a:r>
              <a:rPr lang="en-US" altLang="ja-JP" sz="700" dirty="0" err="1">
                <a:solidFill>
                  <a:schemeClr val="tx2"/>
                </a:solidFill>
              </a:rPr>
              <a:t>Yelekçi</a:t>
            </a:r>
            <a:r>
              <a:rPr lang="en-US" altLang="ja-JP" sz="700" dirty="0">
                <a:solidFill>
                  <a:schemeClr val="tx2"/>
                </a:solidFill>
              </a:rPr>
              <a:t>, R. Yu, and B. Zhou (eds.)]. Cambridge University Press, Cambridge, United Kingdom and New York, NY, USA, 2391 pp., https://doi.org/10.1017/9781009157896.</a:t>
            </a:r>
          </a:p>
        </p:txBody>
      </p:sp>
    </p:spTree>
    <p:extLst>
      <p:ext uri="{BB962C8B-B14F-4D97-AF65-F5344CB8AC3E}">
        <p14:creationId xmlns:p14="http://schemas.microsoft.com/office/powerpoint/2010/main" val="389791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5220981" cy="492443"/>
          </a:xfrm>
        </p:spPr>
        <p:txBody>
          <a:bodyPr/>
          <a:lstStyle/>
          <a:p>
            <a:r>
              <a:rPr lang="ja-JP" altLang="en-US" dirty="0"/>
              <a:t>日本の気候変動</a:t>
            </a:r>
            <a:r>
              <a:rPr lang="en-US" altLang="ja-JP" dirty="0"/>
              <a:t>2025</a:t>
            </a:r>
            <a:r>
              <a:rPr lang="ja-JP" altLang="en-US"/>
              <a:t>について</a:t>
            </a:r>
            <a:endParaRPr kumimoji="1" lang="ja-JP" altLang="en-US" dirty="0"/>
          </a:p>
        </p:txBody>
      </p:sp>
      <p:sp>
        <p:nvSpPr>
          <p:cNvPr id="16"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7" y="3403695"/>
            <a:ext cx="5740941" cy="1875679"/>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32000">
              <a:buFont typeface="Wingdings" panose="05000000000000000000" pitchFamily="2" charset="2"/>
              <a:buChar char="Ø"/>
            </a:pPr>
            <a:r>
              <a:rPr lang="ja-JP" altLang="en-US" sz="1600" b="1" dirty="0">
                <a:solidFill>
                  <a:schemeClr val="tx2"/>
                </a:solidFill>
              </a:rPr>
              <a:t>詳細編：</a:t>
            </a:r>
            <a:r>
              <a:rPr lang="ja-JP" altLang="en-US" sz="1600" u="sng" dirty="0">
                <a:solidFill>
                  <a:schemeClr val="tx2"/>
                </a:solidFill>
              </a:rPr>
              <a:t>より詳細な情報（根拠・参考文献を含む）</a:t>
            </a:r>
            <a:r>
              <a:rPr lang="ja-JP" altLang="en-US" sz="1600" dirty="0">
                <a:solidFill>
                  <a:schemeClr val="tx2"/>
                </a:solidFill>
              </a:rPr>
              <a:t>が記載された資料。研究者や個別の分野で対策を検討する専門家の利用を想定。</a:t>
            </a:r>
            <a:endParaRPr lang="en-US" altLang="ja-JP" sz="1600" dirty="0">
              <a:solidFill>
                <a:schemeClr val="tx2"/>
              </a:solidFill>
            </a:endParaRPr>
          </a:p>
          <a:p>
            <a:pPr marL="432000">
              <a:buFont typeface="Wingdings" panose="05000000000000000000" pitchFamily="2" charset="2"/>
              <a:buChar char="Ø"/>
            </a:pPr>
            <a:r>
              <a:rPr lang="ja-JP" altLang="en-US" sz="1600" b="1" dirty="0">
                <a:solidFill>
                  <a:schemeClr val="tx2"/>
                </a:solidFill>
              </a:rPr>
              <a:t>概要版（本資料）：</a:t>
            </a:r>
            <a:r>
              <a:rPr lang="ja-JP" altLang="en-US" sz="1600" dirty="0">
                <a:solidFill>
                  <a:schemeClr val="tx2"/>
                </a:solidFill>
              </a:rPr>
              <a:t>「本編」を簡略に</a:t>
            </a:r>
            <a:r>
              <a:rPr lang="ja-JP" altLang="en-US" sz="1600" u="sng" dirty="0">
                <a:solidFill>
                  <a:schemeClr val="tx2"/>
                </a:solidFill>
              </a:rPr>
              <a:t>プレゼンテーション形式</a:t>
            </a:r>
            <a:r>
              <a:rPr lang="ja-JP" altLang="en-US" sz="1600" dirty="0">
                <a:solidFill>
                  <a:schemeClr val="tx2"/>
                </a:solidFill>
              </a:rPr>
              <a:t>でまとめた資料。勉強会や講演等での利用を想定。</a:t>
            </a:r>
            <a:endParaRPr lang="en-US" altLang="ja-JP" sz="1600" dirty="0">
              <a:solidFill>
                <a:schemeClr val="tx2"/>
              </a:solidFill>
            </a:endParaRPr>
          </a:p>
          <a:p>
            <a:pPr marL="432000">
              <a:buFont typeface="Wingdings" panose="05000000000000000000" pitchFamily="2" charset="2"/>
              <a:buChar char="Ø"/>
            </a:pPr>
            <a:r>
              <a:rPr lang="ja-JP" altLang="en-US" sz="1600" b="1" dirty="0">
                <a:solidFill>
                  <a:schemeClr val="tx2"/>
                </a:solidFill>
              </a:rPr>
              <a:t>都道府県別リーフレット：</a:t>
            </a:r>
            <a:r>
              <a:rPr lang="ja-JP" altLang="en-US" sz="1600" u="sng" dirty="0">
                <a:solidFill>
                  <a:schemeClr val="tx2"/>
                </a:solidFill>
              </a:rPr>
              <a:t>地域ごと</a:t>
            </a:r>
            <a:r>
              <a:rPr lang="ja-JP" altLang="en-US" sz="1600" dirty="0">
                <a:solidFill>
                  <a:schemeClr val="tx2"/>
                </a:solidFill>
              </a:rPr>
              <a:t>の気候変動の観測結果・将来予測を概観できる、見開きのリーフレット。</a:t>
            </a:r>
            <a:endParaRPr lang="en-US" altLang="ja-JP" sz="1600" dirty="0">
              <a:solidFill>
                <a:schemeClr val="tx2"/>
              </a:solidFill>
            </a:endParaRPr>
          </a:p>
        </p:txBody>
      </p:sp>
      <p:sp>
        <p:nvSpPr>
          <p:cNvPr id="19"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7" y="5305858"/>
            <a:ext cx="9375825" cy="1442359"/>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800" dirty="0">
                <a:solidFill>
                  <a:schemeClr val="tx2"/>
                </a:solidFill>
              </a:rPr>
              <a:t>その他の資料</a:t>
            </a:r>
            <a:endParaRPr lang="en-US" altLang="ja-JP" sz="1800" dirty="0">
              <a:solidFill>
                <a:schemeClr val="tx2"/>
              </a:solidFill>
            </a:endParaRPr>
          </a:p>
          <a:p>
            <a:pPr marL="432000">
              <a:lnSpc>
                <a:spcPct val="50000"/>
              </a:lnSpc>
              <a:buFont typeface="Wingdings" panose="05000000000000000000" pitchFamily="2" charset="2"/>
              <a:buChar char="Ø"/>
            </a:pPr>
            <a:r>
              <a:rPr lang="ja-JP" altLang="en-US" sz="1300" b="1" dirty="0">
                <a:solidFill>
                  <a:schemeClr val="tx2"/>
                </a:solidFill>
              </a:rPr>
              <a:t>公開ページ：</a:t>
            </a:r>
            <a:r>
              <a:rPr lang="en-US" altLang="ja-JP" sz="1200" dirty="0">
                <a:solidFill>
                  <a:schemeClr val="tx2"/>
                </a:solidFill>
              </a:rPr>
              <a:t>https://www.data.jma.go.jp/cpdinfo/ccj/index.html</a:t>
            </a:r>
            <a:endParaRPr lang="en-US" altLang="ja-JP" sz="1300" dirty="0">
              <a:solidFill>
                <a:schemeClr val="tx2"/>
              </a:solidFill>
            </a:endParaRPr>
          </a:p>
          <a:p>
            <a:pPr marL="432000">
              <a:lnSpc>
                <a:spcPct val="50000"/>
              </a:lnSpc>
              <a:buFont typeface="Wingdings" panose="05000000000000000000" pitchFamily="2" charset="2"/>
              <a:buChar char="Ø"/>
            </a:pPr>
            <a:r>
              <a:rPr lang="en-US" altLang="ja-JP" sz="1300" b="1" dirty="0">
                <a:solidFill>
                  <a:schemeClr val="tx2"/>
                </a:solidFill>
              </a:rPr>
              <a:t>HTML</a:t>
            </a:r>
            <a:r>
              <a:rPr lang="ja-JP" altLang="en-US" sz="1300" b="1" dirty="0">
                <a:solidFill>
                  <a:schemeClr val="tx2"/>
                </a:solidFill>
              </a:rPr>
              <a:t>版： </a:t>
            </a:r>
            <a:r>
              <a:rPr lang="en-US" altLang="ja-JP" sz="1200" dirty="0">
                <a:solidFill>
                  <a:schemeClr val="tx2"/>
                </a:solidFill>
              </a:rPr>
              <a:t>https://www.data.jma.go.jp/cpdinfo/ccj/2025/html_honpen/cc2025_honpen_index.html</a:t>
            </a:r>
          </a:p>
          <a:p>
            <a:pPr marL="432000">
              <a:lnSpc>
                <a:spcPct val="50000"/>
              </a:lnSpc>
              <a:buFont typeface="Wingdings" panose="05000000000000000000" pitchFamily="2" charset="2"/>
              <a:buChar char="Ø"/>
            </a:pPr>
            <a:r>
              <a:rPr lang="ja-JP" altLang="en-US" sz="1300" b="1" dirty="0">
                <a:solidFill>
                  <a:schemeClr val="tx2"/>
                </a:solidFill>
              </a:rPr>
              <a:t>解説動画：</a:t>
            </a:r>
            <a:r>
              <a:rPr lang="ja-JP" altLang="en-US" sz="1300" dirty="0">
                <a:solidFill>
                  <a:schemeClr val="tx2"/>
                </a:solidFill>
              </a:rPr>
              <a:t>気象キャスターと気象庁職員の対話形式で、気候変動についての理解を深める。</a:t>
            </a:r>
            <a:endParaRPr lang="en-US" altLang="ja-JP" sz="1300" dirty="0">
              <a:solidFill>
                <a:schemeClr val="tx2"/>
              </a:solidFill>
            </a:endParaRPr>
          </a:p>
          <a:p>
            <a:pPr marL="203400" indent="0">
              <a:lnSpc>
                <a:spcPct val="50000"/>
              </a:lnSpc>
              <a:buNone/>
            </a:pPr>
            <a:r>
              <a:rPr lang="ja-JP" altLang="en-US" sz="1300" dirty="0">
                <a:solidFill>
                  <a:schemeClr val="tx2"/>
                </a:solidFill>
              </a:rPr>
              <a:t>　　　　　　　　 　 </a:t>
            </a:r>
            <a:r>
              <a:rPr lang="en-US" altLang="ja-JP" sz="1200" dirty="0">
                <a:solidFill>
                  <a:schemeClr val="tx2"/>
                </a:solidFill>
              </a:rPr>
              <a:t>https://www.data.jma.go.jp/cpdinfo/ccj/movie/index.html</a:t>
            </a:r>
            <a:endParaRPr lang="en-US" altLang="ja-JP" sz="1300" dirty="0">
              <a:solidFill>
                <a:schemeClr val="tx2"/>
              </a:solidFill>
            </a:endParaRPr>
          </a:p>
          <a:p>
            <a:pPr marL="432000">
              <a:lnSpc>
                <a:spcPct val="50000"/>
              </a:lnSpc>
              <a:buFont typeface="Wingdings" panose="05000000000000000000" pitchFamily="2" charset="2"/>
              <a:buChar char="Ø"/>
            </a:pPr>
            <a:r>
              <a:rPr lang="ja-JP" altLang="en-US" sz="1300" b="1" dirty="0">
                <a:solidFill>
                  <a:schemeClr val="tx2"/>
                </a:solidFill>
              </a:rPr>
              <a:t>本報告書からの引用等について：</a:t>
            </a:r>
            <a:r>
              <a:rPr lang="en-US" altLang="ja-JP" sz="1200" dirty="0">
                <a:solidFill>
                  <a:schemeClr val="tx2"/>
                </a:solidFill>
              </a:rPr>
              <a:t>https://www.data.jma.go.jp/cpdinfo/ccj/2025/html_honpen/cc2025_honpen_13.html#source</a:t>
            </a:r>
          </a:p>
        </p:txBody>
      </p:sp>
      <p:sp>
        <p:nvSpPr>
          <p:cNvPr id="11"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9" y="654029"/>
            <a:ext cx="9375826" cy="2261581"/>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800" dirty="0">
                <a:solidFill>
                  <a:schemeClr val="tx2"/>
                </a:solidFill>
              </a:rPr>
              <a:t>気候変動が世界及び各地域で進行。　➡ パリ協定の採択・発効（</a:t>
            </a:r>
            <a:r>
              <a:rPr lang="en-US" altLang="ja-JP" sz="1800" dirty="0">
                <a:solidFill>
                  <a:schemeClr val="tx2"/>
                </a:solidFill>
              </a:rPr>
              <a:t>2</a:t>
            </a:r>
            <a:r>
              <a:rPr lang="en-US" altLang="ja-JP" sz="1800" dirty="0">
                <a:solidFill>
                  <a:schemeClr val="tx2"/>
                </a:solidFill>
                <a:latin typeface="+mn-ea"/>
              </a:rPr>
              <a:t>℃</a:t>
            </a:r>
            <a:r>
              <a:rPr lang="ja-JP" altLang="en-US" sz="1800" dirty="0">
                <a:solidFill>
                  <a:schemeClr val="tx2"/>
                </a:solidFill>
              </a:rPr>
              <a:t>目標）。</a:t>
            </a:r>
          </a:p>
          <a:p>
            <a:pPr>
              <a:buFont typeface="Wingdings" panose="05000000000000000000" pitchFamily="2" charset="2"/>
              <a:buChar char="l"/>
            </a:pPr>
            <a:r>
              <a:rPr lang="ja-JP" altLang="en-US" sz="1800" dirty="0">
                <a:solidFill>
                  <a:schemeClr val="tx2"/>
                </a:solidFill>
              </a:rPr>
              <a:t>日本では、気候変動適応法に基づく気候変動適応計画を閣議決定（</a:t>
            </a:r>
            <a:r>
              <a:rPr lang="en-US" altLang="ja-JP" sz="1800" dirty="0">
                <a:solidFill>
                  <a:schemeClr val="tx2"/>
                </a:solidFill>
              </a:rPr>
              <a:t>2018</a:t>
            </a:r>
            <a:r>
              <a:rPr lang="ja-JP" altLang="en-US" sz="1800" dirty="0">
                <a:solidFill>
                  <a:schemeClr val="tx2"/>
                </a:solidFill>
              </a:rPr>
              <a:t>年）。気候変動対策は</a:t>
            </a:r>
            <a:r>
              <a:rPr lang="ja-JP" altLang="en-US" sz="1800" u="sng" dirty="0">
                <a:solidFill>
                  <a:schemeClr val="tx2"/>
                </a:solidFill>
              </a:rPr>
              <a:t>科学的知見に基づいて実施</a:t>
            </a:r>
            <a:r>
              <a:rPr lang="ja-JP" altLang="en-US" sz="1800" dirty="0">
                <a:solidFill>
                  <a:schemeClr val="tx2"/>
                </a:solidFill>
              </a:rPr>
              <a:t>することとされる。 </a:t>
            </a:r>
          </a:p>
          <a:p>
            <a:pPr>
              <a:buFont typeface="Wingdings" panose="05000000000000000000" pitchFamily="2" charset="2"/>
              <a:buChar char="l"/>
            </a:pPr>
            <a:r>
              <a:rPr lang="ja-JP" altLang="en-US" sz="1800" dirty="0">
                <a:solidFill>
                  <a:schemeClr val="tx2"/>
                </a:solidFill>
              </a:rPr>
              <a:t>文部科学省・気象庁は、</a:t>
            </a:r>
            <a:r>
              <a:rPr lang="ja-JP" altLang="en-US" sz="1800" u="sng" dirty="0">
                <a:solidFill>
                  <a:schemeClr val="tx2"/>
                </a:solidFill>
              </a:rPr>
              <a:t>国民の皆様・事業者・地方公共団体・国が、気候変動対策の基盤情報として使えるよう、自然科学的知見を取りまとめた</a:t>
            </a:r>
            <a:r>
              <a:rPr lang="en-US" altLang="ja-JP" sz="1800" u="sng" dirty="0">
                <a:solidFill>
                  <a:schemeClr val="tx2"/>
                </a:solidFill>
              </a:rPr>
              <a:t>『</a:t>
            </a:r>
            <a:r>
              <a:rPr lang="ja-JP" altLang="en-US" sz="1800" u="sng" dirty="0">
                <a:solidFill>
                  <a:schemeClr val="tx2"/>
                </a:solidFill>
              </a:rPr>
              <a:t>日本の気候変動</a:t>
            </a:r>
            <a:r>
              <a:rPr lang="en-US" altLang="ja-JP" sz="1800" u="sng" dirty="0">
                <a:solidFill>
                  <a:schemeClr val="tx2"/>
                </a:solidFill>
              </a:rPr>
              <a:t>2020』</a:t>
            </a:r>
            <a:r>
              <a:rPr lang="ja-JP" altLang="en-US" sz="1800" u="sng" dirty="0">
                <a:solidFill>
                  <a:schemeClr val="tx2"/>
                </a:solidFill>
              </a:rPr>
              <a:t>を作成・公表</a:t>
            </a:r>
            <a:r>
              <a:rPr lang="ja-JP" altLang="en-US" sz="1800" dirty="0">
                <a:solidFill>
                  <a:schemeClr val="tx2"/>
                </a:solidFill>
              </a:rPr>
              <a:t>。</a:t>
            </a:r>
            <a:endParaRPr lang="en-US" altLang="ja-JP" sz="1800" dirty="0">
              <a:solidFill>
                <a:schemeClr val="tx2"/>
              </a:solidFill>
            </a:endParaRPr>
          </a:p>
          <a:p>
            <a:pPr marL="230400" indent="0">
              <a:buNone/>
            </a:pPr>
            <a:r>
              <a:rPr lang="ja-JP" altLang="en-US" sz="1800" dirty="0">
                <a:solidFill>
                  <a:schemeClr val="tx2"/>
                </a:solidFill>
              </a:rPr>
              <a:t>　➡ 環境省の</a:t>
            </a:r>
            <a:r>
              <a:rPr lang="en-US" altLang="ja-JP" sz="1800" dirty="0">
                <a:solidFill>
                  <a:schemeClr val="tx2"/>
                </a:solidFill>
              </a:rPr>
              <a:t>『</a:t>
            </a:r>
            <a:r>
              <a:rPr lang="ja-JP" altLang="en-US" sz="1800" dirty="0">
                <a:solidFill>
                  <a:schemeClr val="tx2"/>
                </a:solidFill>
              </a:rPr>
              <a:t>気候変動影響評価報告書</a:t>
            </a:r>
            <a:r>
              <a:rPr lang="en-US" altLang="ja-JP" sz="1800" dirty="0">
                <a:solidFill>
                  <a:schemeClr val="tx2"/>
                </a:solidFill>
              </a:rPr>
              <a:t>』</a:t>
            </a:r>
            <a:r>
              <a:rPr lang="ja-JP" altLang="en-US" sz="1800" dirty="0">
                <a:solidFill>
                  <a:schemeClr val="tx2"/>
                </a:solidFill>
              </a:rPr>
              <a:t>等に活用。</a:t>
            </a:r>
          </a:p>
          <a:p>
            <a:pPr>
              <a:buFont typeface="Wingdings" panose="05000000000000000000" pitchFamily="2" charset="2"/>
              <a:buChar char="l"/>
            </a:pPr>
            <a:r>
              <a:rPr lang="ja-JP" altLang="en-US" sz="1800" dirty="0">
                <a:solidFill>
                  <a:schemeClr val="tx2"/>
                </a:solidFill>
              </a:rPr>
              <a:t>今回、</a:t>
            </a:r>
            <a:r>
              <a:rPr lang="en-US" altLang="ja-JP" sz="1800" dirty="0">
                <a:solidFill>
                  <a:schemeClr val="tx2"/>
                </a:solidFill>
              </a:rPr>
              <a:t>2025</a:t>
            </a:r>
            <a:r>
              <a:rPr lang="ja-JP" altLang="en-US" sz="1800" dirty="0">
                <a:solidFill>
                  <a:schemeClr val="tx2"/>
                </a:solidFill>
              </a:rPr>
              <a:t>年</a:t>
            </a:r>
            <a:r>
              <a:rPr lang="en-US" altLang="ja-JP" sz="1800" dirty="0">
                <a:solidFill>
                  <a:schemeClr val="tx2"/>
                </a:solidFill>
              </a:rPr>
              <a:t>3</a:t>
            </a:r>
            <a:r>
              <a:rPr lang="ja-JP" altLang="en-US" sz="1800" dirty="0">
                <a:solidFill>
                  <a:schemeClr val="tx2"/>
                </a:solidFill>
              </a:rPr>
              <a:t>月に</a:t>
            </a:r>
            <a:r>
              <a:rPr lang="ja-JP" altLang="en-US" sz="1800" u="sng" dirty="0">
                <a:solidFill>
                  <a:schemeClr val="tx2"/>
                </a:solidFill>
              </a:rPr>
              <a:t>最新の知見・成果</a:t>
            </a:r>
            <a:r>
              <a:rPr lang="ja-JP" altLang="en-US" sz="1800" dirty="0">
                <a:solidFill>
                  <a:schemeClr val="tx2"/>
                </a:solidFill>
              </a:rPr>
              <a:t>を盛り込んだ</a:t>
            </a:r>
            <a:r>
              <a:rPr lang="en-US" altLang="ja-JP" sz="1800" u="sng" dirty="0">
                <a:solidFill>
                  <a:schemeClr val="tx2"/>
                </a:solidFill>
              </a:rPr>
              <a:t>『</a:t>
            </a:r>
            <a:r>
              <a:rPr lang="ja-JP" altLang="en-US" sz="1800" u="sng" dirty="0">
                <a:solidFill>
                  <a:schemeClr val="tx2"/>
                </a:solidFill>
              </a:rPr>
              <a:t>日本の気候変動</a:t>
            </a:r>
            <a:r>
              <a:rPr lang="en-US" altLang="ja-JP" sz="1800" u="sng" dirty="0">
                <a:solidFill>
                  <a:schemeClr val="tx2"/>
                </a:solidFill>
              </a:rPr>
              <a:t>2025』</a:t>
            </a:r>
            <a:r>
              <a:rPr lang="ja-JP" altLang="en-US" sz="1800" dirty="0">
                <a:solidFill>
                  <a:schemeClr val="tx2"/>
                </a:solidFill>
              </a:rPr>
              <a:t>を作成・公表。</a:t>
            </a:r>
            <a:endParaRPr lang="en-US" altLang="ja-JP" sz="1800" dirty="0">
              <a:solidFill>
                <a:schemeClr val="tx2"/>
              </a:solidFill>
            </a:endParaRPr>
          </a:p>
        </p:txBody>
      </p:sp>
      <p:sp>
        <p:nvSpPr>
          <p:cNvPr id="12"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7" y="3101840"/>
            <a:ext cx="9474318" cy="301855"/>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800" u="sng" dirty="0">
                <a:solidFill>
                  <a:schemeClr val="tx2"/>
                </a:solidFill>
              </a:rPr>
              <a:t>観測結果（過去～現在）</a:t>
            </a:r>
            <a:r>
              <a:rPr lang="ja-JP" altLang="en-US" sz="1800" dirty="0">
                <a:solidFill>
                  <a:schemeClr val="tx2"/>
                </a:solidFill>
              </a:rPr>
              <a:t>と</a:t>
            </a:r>
            <a:r>
              <a:rPr lang="ja-JP" altLang="en-US" sz="1800" u="sng" dirty="0">
                <a:solidFill>
                  <a:schemeClr val="tx2"/>
                </a:solidFill>
              </a:rPr>
              <a:t>将来予測（未来）</a:t>
            </a:r>
            <a:r>
              <a:rPr lang="ja-JP" altLang="en-US" sz="1800" dirty="0">
                <a:solidFill>
                  <a:schemeClr val="tx2"/>
                </a:solidFill>
              </a:rPr>
              <a:t>を簡潔に示した「</a:t>
            </a:r>
            <a:r>
              <a:rPr lang="ja-JP" altLang="en-US" sz="1800" b="1" dirty="0">
                <a:solidFill>
                  <a:schemeClr val="tx2"/>
                </a:solidFill>
              </a:rPr>
              <a:t>本編</a:t>
            </a:r>
            <a:r>
              <a:rPr lang="ja-JP" altLang="en-US" sz="1800" dirty="0">
                <a:solidFill>
                  <a:schemeClr val="tx2"/>
                </a:solidFill>
              </a:rPr>
              <a:t>」のほか、以下の資料で構成。</a:t>
            </a:r>
            <a:endParaRPr lang="en-US" altLang="ja-JP" sz="1800" dirty="0">
              <a:solidFill>
                <a:schemeClr val="tx2"/>
              </a:solidFill>
            </a:endParaRPr>
          </a:p>
        </p:txBody>
      </p:sp>
      <p:pic>
        <p:nvPicPr>
          <p:cNvPr id="2" name="図 1">
            <a:extLst>
              <a:ext uri="{FF2B5EF4-FFF2-40B4-BE49-F238E27FC236}">
                <a16:creationId xmlns:a16="http://schemas.microsoft.com/office/drawing/2014/main" id="{37CE9366-89CC-8A25-401A-B4E1351CF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405" y="3520071"/>
            <a:ext cx="1439020" cy="1956258"/>
          </a:xfrm>
          <a:prstGeom prst="rect">
            <a:avLst/>
          </a:prstGeom>
        </p:spPr>
      </p:pic>
      <p:pic>
        <p:nvPicPr>
          <p:cNvPr id="6" name="図 5">
            <a:extLst>
              <a:ext uri="{FF2B5EF4-FFF2-40B4-BE49-F238E27FC236}">
                <a16:creationId xmlns:a16="http://schemas.microsoft.com/office/drawing/2014/main" id="{B2A590C9-FF02-1575-DDDB-9195D119263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1425" y="3848100"/>
            <a:ext cx="2149660" cy="2517682"/>
          </a:xfrm>
          <a:prstGeom prst="rect">
            <a:avLst/>
          </a:prstGeom>
        </p:spPr>
      </p:pic>
    </p:spTree>
    <p:extLst>
      <p:ext uri="{BB962C8B-B14F-4D97-AF65-F5344CB8AC3E}">
        <p14:creationId xmlns:p14="http://schemas.microsoft.com/office/powerpoint/2010/main" val="3100599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68817" y="3755379"/>
            <a:ext cx="8529579" cy="1846659"/>
          </a:xfrm>
        </p:spPr>
        <p:txBody>
          <a:bodyPr/>
          <a:lstStyle/>
          <a:p>
            <a:pPr algn="l"/>
            <a:r>
              <a:rPr lang="ja-JP" altLang="en-US" sz="4000" dirty="0">
                <a:effectLst/>
              </a:rPr>
              <a:t>１．はじめに</a:t>
            </a:r>
            <a:br>
              <a:rPr lang="ja-JP" altLang="en-US" sz="4000" dirty="0">
                <a:effectLst/>
              </a:rPr>
            </a:br>
            <a:r>
              <a:rPr lang="ja-JP" altLang="en-US" sz="4000" dirty="0">
                <a:solidFill>
                  <a:schemeClr val="bg2"/>
                </a:solidFill>
                <a:effectLst/>
              </a:rPr>
              <a:t>２．諸要素の「観測結果」と「将来予測」</a:t>
            </a:r>
            <a:br>
              <a:rPr lang="ja-JP" altLang="en-US" sz="4000" dirty="0">
                <a:solidFill>
                  <a:schemeClr val="bg2"/>
                </a:solidFill>
                <a:effectLst/>
              </a:rPr>
            </a:br>
            <a:r>
              <a:rPr lang="ja-JP" altLang="en-US" sz="4000" dirty="0">
                <a:solidFill>
                  <a:schemeClr val="bg2"/>
                </a:solidFill>
                <a:effectLst/>
              </a:rPr>
              <a:t>３．まとめ</a:t>
            </a:r>
            <a:endParaRPr kumimoji="1" lang="ja-JP" altLang="en-US" sz="4000" dirty="0">
              <a:solidFill>
                <a:schemeClr val="bg2"/>
              </a:solidFill>
              <a:effectLst/>
            </a:endParaRPr>
          </a:p>
        </p:txBody>
      </p:sp>
    </p:spTree>
    <p:extLst>
      <p:ext uri="{BB962C8B-B14F-4D97-AF65-F5344CB8AC3E}">
        <p14:creationId xmlns:p14="http://schemas.microsoft.com/office/powerpoint/2010/main" val="2244227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4805803" cy="492443"/>
          </a:xfrm>
        </p:spPr>
        <p:txBody>
          <a:bodyPr/>
          <a:lstStyle/>
          <a:p>
            <a:r>
              <a:rPr lang="ja-JP" altLang="en-US" dirty="0"/>
              <a:t>「地球温暖化」と「気候変動」</a:t>
            </a:r>
            <a:endParaRPr kumimoji="1" lang="ja-JP" altLang="en-US" dirty="0"/>
          </a:p>
        </p:txBody>
      </p:sp>
      <p:sp>
        <p:nvSpPr>
          <p:cNvPr id="9"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6073625"/>
            <a:ext cx="9375826" cy="654402"/>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１ 気候変動に関する政府間パネル。世界中の科学者の協力の下、定期的に報告書を作成し、気候変動に関する最新の科学的知見の評価を提供している。</a:t>
            </a:r>
            <a:endParaRPr lang="en-US" altLang="ja-JP" sz="800" dirty="0">
              <a:solidFill>
                <a:schemeClr val="tx2"/>
              </a:solidFill>
            </a:endParaRPr>
          </a:p>
          <a:p>
            <a:pPr marL="0" indent="0">
              <a:buNone/>
            </a:pPr>
            <a:r>
              <a:rPr lang="en-US" altLang="ja-JP" sz="800" dirty="0">
                <a:solidFill>
                  <a:schemeClr val="tx2"/>
                </a:solidFill>
              </a:rPr>
              <a:t>※</a:t>
            </a:r>
            <a:r>
              <a:rPr lang="ja-JP" altLang="en-US" sz="800" dirty="0">
                <a:solidFill>
                  <a:schemeClr val="tx2"/>
                </a:solidFill>
              </a:rPr>
              <a:t>２ 第１作業部会報告書（自然科学的根拠、</a:t>
            </a:r>
            <a:r>
              <a:rPr lang="en-US" altLang="ja-JP" sz="800" dirty="0">
                <a:solidFill>
                  <a:schemeClr val="tx2"/>
                </a:solidFill>
              </a:rPr>
              <a:t>2021</a:t>
            </a:r>
            <a:r>
              <a:rPr lang="ja-JP" altLang="en-US" sz="800" dirty="0">
                <a:solidFill>
                  <a:schemeClr val="tx2"/>
                </a:solidFill>
              </a:rPr>
              <a:t>年８月公表）、第２作業部会報告書（影響・適応・脆弱性、</a:t>
            </a:r>
            <a:r>
              <a:rPr lang="en-US" altLang="ja-JP" sz="800" dirty="0">
                <a:solidFill>
                  <a:schemeClr val="tx2"/>
                </a:solidFill>
              </a:rPr>
              <a:t>2022</a:t>
            </a:r>
            <a:r>
              <a:rPr lang="ja-JP" altLang="en-US" sz="800" dirty="0">
                <a:solidFill>
                  <a:schemeClr val="tx2"/>
                </a:solidFill>
              </a:rPr>
              <a:t>年２月公表）、第３作業部会報告書（気候変動の緩和、</a:t>
            </a:r>
            <a:r>
              <a:rPr lang="en-US" altLang="ja-JP" sz="800" dirty="0">
                <a:solidFill>
                  <a:schemeClr val="tx2"/>
                </a:solidFill>
              </a:rPr>
              <a:t>2022</a:t>
            </a:r>
            <a:r>
              <a:rPr lang="ja-JP" altLang="en-US" sz="800" dirty="0">
                <a:solidFill>
                  <a:schemeClr val="tx2"/>
                </a:solidFill>
              </a:rPr>
              <a:t>年４月公表）及び統合報告書</a:t>
            </a:r>
            <a:endParaRPr lang="en-US" altLang="ja-JP" sz="800" dirty="0">
              <a:solidFill>
                <a:schemeClr val="tx2"/>
              </a:solidFill>
            </a:endParaRPr>
          </a:p>
          <a:p>
            <a:pPr marL="0" indent="0">
              <a:buNone/>
            </a:pPr>
            <a:r>
              <a:rPr lang="ja-JP" altLang="en-US" sz="800" dirty="0">
                <a:solidFill>
                  <a:schemeClr val="tx2"/>
                </a:solidFill>
              </a:rPr>
              <a:t>　　　 （</a:t>
            </a:r>
            <a:r>
              <a:rPr lang="en-US" altLang="ja-JP" sz="800" dirty="0">
                <a:solidFill>
                  <a:schemeClr val="tx2"/>
                </a:solidFill>
              </a:rPr>
              <a:t>2023</a:t>
            </a:r>
            <a:r>
              <a:rPr lang="ja-JP" altLang="en-US" sz="800" dirty="0">
                <a:solidFill>
                  <a:schemeClr val="tx2"/>
                </a:solidFill>
              </a:rPr>
              <a:t>年３月公表）からなる。</a:t>
            </a:r>
          </a:p>
          <a:p>
            <a:pPr marL="0" indent="0">
              <a:buNone/>
            </a:pPr>
            <a:r>
              <a:rPr lang="en-US" altLang="ja-JP" sz="800" dirty="0">
                <a:solidFill>
                  <a:schemeClr val="tx2"/>
                </a:solidFill>
              </a:rPr>
              <a:t>※</a:t>
            </a:r>
            <a:r>
              <a:rPr lang="ja-JP" altLang="en-US" sz="800" dirty="0">
                <a:solidFill>
                  <a:schemeClr val="tx2"/>
                </a:solidFill>
              </a:rPr>
              <a:t>３ 第５次評価報告書（</a:t>
            </a:r>
            <a:r>
              <a:rPr lang="en-US" altLang="ja-JP" sz="800" dirty="0">
                <a:solidFill>
                  <a:schemeClr val="tx2"/>
                </a:solidFill>
              </a:rPr>
              <a:t>2013-2014</a:t>
            </a:r>
            <a:r>
              <a:rPr lang="ja-JP" altLang="en-US" sz="800" dirty="0">
                <a:solidFill>
                  <a:schemeClr val="tx2"/>
                </a:solidFill>
              </a:rPr>
              <a:t>）における評価は、「気候システムの温暖化には疑う余地がない」「人間による影響が</a:t>
            </a:r>
            <a:r>
              <a:rPr lang="en-US" altLang="ja-JP" sz="800" dirty="0">
                <a:solidFill>
                  <a:schemeClr val="tx2"/>
                </a:solidFill>
              </a:rPr>
              <a:t>20</a:t>
            </a:r>
            <a:r>
              <a:rPr lang="ja-JP" altLang="en-US" sz="800" dirty="0">
                <a:solidFill>
                  <a:schemeClr val="tx2"/>
                </a:solidFill>
              </a:rPr>
              <a:t>世紀半ば以降に観測された温暖化の支配的な原因であった可能性が極めて高い」等。</a:t>
            </a:r>
          </a:p>
          <a:p>
            <a:pPr marL="0" indent="0">
              <a:buNone/>
            </a:pPr>
            <a:endParaRPr lang="en-US" altLang="ja-JP" sz="800" dirty="0">
              <a:solidFill>
                <a:schemeClr val="tx2"/>
              </a:solidFill>
            </a:endParaRPr>
          </a:p>
        </p:txBody>
      </p:sp>
      <p:sp>
        <p:nvSpPr>
          <p:cNvPr id="10"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2999" y="752103"/>
            <a:ext cx="9375826" cy="5353421"/>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2400" dirty="0">
                <a:solidFill>
                  <a:schemeClr val="tx2"/>
                </a:solidFill>
              </a:rPr>
              <a:t>日本の気候変動</a:t>
            </a:r>
            <a:r>
              <a:rPr lang="en-US" altLang="ja-JP" sz="2400" dirty="0">
                <a:solidFill>
                  <a:schemeClr val="tx2"/>
                </a:solidFill>
              </a:rPr>
              <a:t>2025</a:t>
            </a:r>
            <a:r>
              <a:rPr lang="ja-JP" altLang="en-US" sz="2400" dirty="0">
                <a:solidFill>
                  <a:schemeClr val="tx2"/>
                </a:solidFill>
              </a:rPr>
              <a:t>における定義</a:t>
            </a:r>
            <a:endParaRPr lang="en-US" altLang="ja-JP" sz="2400" dirty="0">
              <a:solidFill>
                <a:schemeClr val="tx2"/>
              </a:solidFill>
            </a:endParaRPr>
          </a:p>
          <a:p>
            <a:pPr marL="432000">
              <a:buFont typeface="Wingdings" panose="05000000000000000000" pitchFamily="2" charset="2"/>
              <a:buChar char="Ø"/>
            </a:pPr>
            <a:r>
              <a:rPr lang="ja-JP" altLang="en-US" sz="2000" b="1" dirty="0">
                <a:solidFill>
                  <a:schemeClr val="tx2"/>
                </a:solidFill>
              </a:rPr>
              <a:t>地球温暖化：</a:t>
            </a:r>
            <a:r>
              <a:rPr lang="ja-JP" altLang="en-US" sz="2000" u="sng" dirty="0">
                <a:solidFill>
                  <a:schemeClr val="tx2"/>
                </a:solidFill>
              </a:rPr>
              <a:t>人為起源</a:t>
            </a:r>
            <a:r>
              <a:rPr lang="ja-JP" altLang="en-US" sz="2000" dirty="0">
                <a:solidFill>
                  <a:schemeClr val="tx2"/>
                </a:solidFill>
              </a:rPr>
              <a:t>の温室効果ガスの排出等によって</a:t>
            </a:r>
            <a:r>
              <a:rPr lang="ja-JP" altLang="en-US" sz="2000" u="sng" dirty="0">
                <a:solidFill>
                  <a:schemeClr val="tx2"/>
                </a:solidFill>
              </a:rPr>
              <a:t>地球の平均気温</a:t>
            </a:r>
            <a:r>
              <a:rPr lang="ja-JP" altLang="en-US" sz="2000" dirty="0">
                <a:solidFill>
                  <a:schemeClr val="tx2"/>
                </a:solidFill>
              </a:rPr>
              <a:t>が上昇すること（「地球温暖化対策の推進に関する法律」に準拠）。</a:t>
            </a:r>
          </a:p>
          <a:p>
            <a:pPr marL="432000">
              <a:buFont typeface="Wingdings" panose="05000000000000000000" pitchFamily="2" charset="2"/>
              <a:buChar char="Ø"/>
            </a:pPr>
            <a:r>
              <a:rPr lang="ja-JP" altLang="en-US" sz="2000" b="1" dirty="0">
                <a:solidFill>
                  <a:schemeClr val="tx2"/>
                </a:solidFill>
              </a:rPr>
              <a:t>気候変動：</a:t>
            </a:r>
            <a:r>
              <a:rPr lang="ja-JP" altLang="en-US" sz="2000" u="sng" dirty="0">
                <a:solidFill>
                  <a:schemeClr val="tx2"/>
                </a:solidFill>
              </a:rPr>
              <a:t>自然変動や地球温暖化</a:t>
            </a:r>
            <a:r>
              <a:rPr lang="ja-JP" altLang="en-US" sz="2000" dirty="0">
                <a:solidFill>
                  <a:schemeClr val="tx2"/>
                </a:solidFill>
              </a:rPr>
              <a:t>が原因となって、気温や降水量などの</a:t>
            </a:r>
            <a:r>
              <a:rPr lang="ja-JP" altLang="en-US" sz="2000" u="sng" dirty="0">
                <a:solidFill>
                  <a:schemeClr val="tx2"/>
                </a:solidFill>
              </a:rPr>
              <a:t>気候の諸要素</a:t>
            </a:r>
            <a:r>
              <a:rPr lang="ja-JP" altLang="en-US" sz="2000" dirty="0">
                <a:solidFill>
                  <a:schemeClr val="tx2"/>
                </a:solidFill>
              </a:rPr>
              <a:t>にもたらされる様々な変化。</a:t>
            </a:r>
            <a:endParaRPr lang="en-US" altLang="ja-JP" sz="2000" dirty="0">
              <a:solidFill>
                <a:schemeClr val="tx2"/>
              </a:solidFill>
            </a:endParaRPr>
          </a:p>
          <a:p>
            <a:pPr>
              <a:buFont typeface="Wingdings" panose="05000000000000000000" pitchFamily="2" charset="2"/>
              <a:buChar char="l"/>
            </a:pPr>
            <a:endParaRPr lang="en-US" altLang="ja-JP" sz="300" dirty="0">
              <a:solidFill>
                <a:schemeClr val="tx2"/>
              </a:solidFill>
            </a:endParaRPr>
          </a:p>
          <a:p>
            <a:pPr>
              <a:buFont typeface="Wingdings" panose="05000000000000000000" pitchFamily="2" charset="2"/>
              <a:buChar char="l"/>
            </a:pPr>
            <a:r>
              <a:rPr lang="en-US" altLang="ja-JP" sz="2000" dirty="0">
                <a:solidFill>
                  <a:schemeClr val="tx2"/>
                </a:solidFill>
              </a:rPr>
              <a:t>IPCC</a:t>
            </a:r>
            <a:r>
              <a:rPr lang="en-US" altLang="ja-JP" sz="2000" baseline="30000" dirty="0">
                <a:solidFill>
                  <a:schemeClr val="tx2"/>
                </a:solidFill>
              </a:rPr>
              <a:t>※</a:t>
            </a:r>
            <a:r>
              <a:rPr lang="ja-JP" altLang="en-US" sz="2000" baseline="30000" dirty="0">
                <a:solidFill>
                  <a:schemeClr val="tx2"/>
                </a:solidFill>
              </a:rPr>
              <a:t>１</a:t>
            </a:r>
            <a:r>
              <a:rPr lang="ja-JP" altLang="en-US" sz="2000" dirty="0">
                <a:solidFill>
                  <a:schemeClr val="tx2"/>
                </a:solidFill>
              </a:rPr>
              <a:t>第６次評価報告書</a:t>
            </a:r>
            <a:r>
              <a:rPr lang="en-US" altLang="ja-JP" sz="2000" baseline="30000" dirty="0">
                <a:solidFill>
                  <a:schemeClr val="tx2"/>
                </a:solidFill>
              </a:rPr>
              <a:t>※</a:t>
            </a:r>
            <a:r>
              <a:rPr lang="ja-JP" altLang="en-US" sz="2000" baseline="30000" dirty="0">
                <a:solidFill>
                  <a:schemeClr val="tx2"/>
                </a:solidFill>
              </a:rPr>
              <a:t>２</a:t>
            </a:r>
            <a:r>
              <a:rPr lang="ja-JP" altLang="en-US" sz="2000" dirty="0">
                <a:solidFill>
                  <a:schemeClr val="tx2"/>
                </a:solidFill>
              </a:rPr>
              <a:t>においては「</a:t>
            </a:r>
            <a:r>
              <a:rPr lang="ja-JP" altLang="en-US" sz="2000" b="1" u="sng" dirty="0">
                <a:solidFill>
                  <a:schemeClr val="tx2"/>
                </a:solidFill>
              </a:rPr>
              <a:t>人間の影響が大気、海洋及び陸域を温暖化させてきたことには疑う余地がない</a:t>
            </a:r>
            <a:r>
              <a:rPr lang="ja-JP" altLang="en-US" sz="2000" dirty="0">
                <a:solidFill>
                  <a:schemeClr val="tx2"/>
                </a:solidFill>
              </a:rPr>
              <a:t>」</a:t>
            </a:r>
            <a:r>
              <a:rPr lang="en-US" altLang="ja-JP" sz="2000" baseline="30000" dirty="0">
                <a:solidFill>
                  <a:schemeClr val="tx2"/>
                </a:solidFill>
              </a:rPr>
              <a:t>※</a:t>
            </a:r>
            <a:r>
              <a:rPr lang="ja-JP" altLang="en-US" sz="2000" baseline="30000" dirty="0">
                <a:solidFill>
                  <a:schemeClr val="tx2"/>
                </a:solidFill>
              </a:rPr>
              <a:t>３</a:t>
            </a:r>
            <a:r>
              <a:rPr lang="ja-JP" altLang="en-US" sz="2000" dirty="0">
                <a:solidFill>
                  <a:schemeClr val="tx2"/>
                </a:solidFill>
              </a:rPr>
              <a:t>とされている。</a:t>
            </a:r>
          </a:p>
          <a:p>
            <a:pPr>
              <a:buFont typeface="Wingdings" panose="05000000000000000000" pitchFamily="2" charset="2"/>
              <a:buChar char="l"/>
            </a:pPr>
            <a:r>
              <a:rPr lang="ja-JP" altLang="en-US" sz="2000" dirty="0">
                <a:solidFill>
                  <a:schemeClr val="tx2"/>
                </a:solidFill>
              </a:rPr>
              <a:t>また、世界的な気温上昇の影響で、</a:t>
            </a:r>
            <a:r>
              <a:rPr lang="ja-JP" altLang="en-US" sz="2000" b="1" u="sng" dirty="0">
                <a:solidFill>
                  <a:schemeClr val="tx2"/>
                </a:solidFill>
              </a:rPr>
              <a:t>大雨・高温など極端な現象の発生頻度と強度が増加している</a:t>
            </a:r>
            <a:r>
              <a:rPr lang="ja-JP" altLang="en-US" sz="2000" dirty="0">
                <a:solidFill>
                  <a:schemeClr val="tx2"/>
                </a:solidFill>
              </a:rPr>
              <a:t>こと、</a:t>
            </a:r>
            <a:r>
              <a:rPr lang="ja-JP" altLang="en-US" sz="2000" b="1" u="sng" dirty="0">
                <a:solidFill>
                  <a:schemeClr val="tx2"/>
                </a:solidFill>
              </a:rPr>
              <a:t>今後より一層強化した対策がとられなければ影響は更に大きくなる</a:t>
            </a:r>
            <a:r>
              <a:rPr lang="ja-JP" altLang="en-US" sz="2000" dirty="0">
                <a:solidFill>
                  <a:schemeClr val="tx2"/>
                </a:solidFill>
              </a:rPr>
              <a:t>ことも報告されている。</a:t>
            </a:r>
            <a:endParaRPr lang="en-US" altLang="ja-JP" sz="2000" dirty="0">
              <a:solidFill>
                <a:schemeClr val="tx2"/>
              </a:solidFill>
            </a:endParaRPr>
          </a:p>
          <a:p>
            <a:pPr>
              <a:buFont typeface="Wingdings" panose="05000000000000000000" pitchFamily="2" charset="2"/>
              <a:buChar char="l"/>
            </a:pPr>
            <a:endParaRPr lang="en-US" altLang="ja-JP" sz="2000" b="1" dirty="0">
              <a:solidFill>
                <a:schemeClr val="tx2"/>
              </a:solidFill>
            </a:endParaRPr>
          </a:p>
        </p:txBody>
      </p:sp>
    </p:spTree>
    <p:extLst>
      <p:ext uri="{BB962C8B-B14F-4D97-AF65-F5344CB8AC3E}">
        <p14:creationId xmlns:p14="http://schemas.microsoft.com/office/powerpoint/2010/main" val="383526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92364"/>
            <a:ext cx="5770811" cy="430887"/>
          </a:xfrm>
        </p:spPr>
        <p:txBody>
          <a:bodyPr/>
          <a:lstStyle/>
          <a:p>
            <a:r>
              <a:rPr lang="ja-JP" altLang="en-US" sz="2800" dirty="0"/>
              <a:t>気候変動と大気・海洋の諸要素の変化</a:t>
            </a:r>
            <a:endParaRPr kumimoji="1" lang="ja-JP" altLang="en-US" sz="2800"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967"/>
            <a:ext cx="9906000" cy="5547155"/>
          </a:xfrm>
          <a:prstGeom prst="rect">
            <a:avLst/>
          </a:prstGeom>
        </p:spPr>
      </p:pic>
    </p:spTree>
    <p:extLst>
      <p:ext uri="{BB962C8B-B14F-4D97-AF65-F5344CB8AC3E}">
        <p14:creationId xmlns:p14="http://schemas.microsoft.com/office/powerpoint/2010/main" val="716859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10;&#10;説明は自動で生成されたものです">
            <a:extLst>
              <a:ext uri="{FF2B5EF4-FFF2-40B4-BE49-F238E27FC236}">
                <a16:creationId xmlns:a16="http://schemas.microsoft.com/office/drawing/2014/main" id="{1F387BB3-CFEF-F414-4B63-96DF619DDC27}"/>
              </a:ext>
            </a:extLst>
          </p:cNvPr>
          <p:cNvPicPr>
            <a:picLocks noChangeAspect="1"/>
          </p:cNvPicPr>
          <p:nvPr/>
        </p:nvPicPr>
        <p:blipFill>
          <a:blip r:embed="rId2"/>
          <a:stretch>
            <a:fillRect/>
          </a:stretch>
        </p:blipFill>
        <p:spPr>
          <a:xfrm>
            <a:off x="1610140" y="3063335"/>
            <a:ext cx="6033634" cy="2609676"/>
          </a:xfrm>
          <a:prstGeom prst="rect">
            <a:avLst/>
          </a:prstGeom>
        </p:spPr>
      </p:pic>
      <p:sp>
        <p:nvSpPr>
          <p:cNvPr id="4" name="タイトル 3"/>
          <p:cNvSpPr>
            <a:spLocks noGrp="1"/>
          </p:cNvSpPr>
          <p:nvPr>
            <p:ph type="title"/>
          </p:nvPr>
        </p:nvSpPr>
        <p:spPr>
          <a:xfrm>
            <a:off x="273000" y="161586"/>
            <a:ext cx="5115183" cy="492443"/>
          </a:xfrm>
        </p:spPr>
        <p:txBody>
          <a:bodyPr/>
          <a:lstStyle/>
          <a:p>
            <a:r>
              <a:rPr lang="ja-JP" altLang="en-US" dirty="0"/>
              <a:t>大気中の温室効果ガスの状況</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2000517"/>
          </a:xfrm>
          <a:prstGeom prst="rect">
            <a:avLst/>
          </a:prstGeom>
          <a:solidFill>
            <a:srgbClr val="EFFCFF"/>
          </a:solidFill>
          <a:ln>
            <a:solidFill>
              <a:schemeClr val="tx2">
                <a:lumMod val="75000"/>
              </a:schemeClr>
            </a:solidFill>
          </a:ln>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800" dirty="0">
                <a:solidFill>
                  <a:schemeClr val="tx2"/>
                </a:solidFill>
              </a:rPr>
              <a:t>代表的な温室効果ガスである二酸化炭素（</a:t>
            </a:r>
            <a:r>
              <a:rPr lang="en-US" altLang="ja-JP" sz="1800" dirty="0">
                <a:solidFill>
                  <a:schemeClr val="tx2"/>
                </a:solidFill>
              </a:rPr>
              <a:t>CO</a:t>
            </a:r>
            <a:r>
              <a:rPr lang="en-US" altLang="ja-JP" sz="1800" baseline="-25000" dirty="0">
                <a:solidFill>
                  <a:schemeClr val="tx2"/>
                </a:solidFill>
              </a:rPr>
              <a:t>2</a:t>
            </a:r>
            <a:r>
              <a:rPr lang="ja-JP" altLang="en-US" sz="1800" dirty="0">
                <a:solidFill>
                  <a:schemeClr val="tx2"/>
                </a:solidFill>
              </a:rPr>
              <a:t>）、メタン（</a:t>
            </a:r>
            <a:r>
              <a:rPr lang="en-US" altLang="ja-JP" sz="1800" dirty="0">
                <a:solidFill>
                  <a:schemeClr val="tx2"/>
                </a:solidFill>
              </a:rPr>
              <a:t>CH</a:t>
            </a:r>
            <a:r>
              <a:rPr lang="en-US" altLang="ja-JP" sz="1800" baseline="-25000" dirty="0">
                <a:solidFill>
                  <a:schemeClr val="tx2"/>
                </a:solidFill>
              </a:rPr>
              <a:t>4</a:t>
            </a:r>
            <a:r>
              <a:rPr lang="ja-JP" altLang="en-US" sz="1800" dirty="0">
                <a:solidFill>
                  <a:schemeClr val="tx2"/>
                </a:solidFill>
              </a:rPr>
              <a:t>）及び一酸化二窒素（</a:t>
            </a:r>
            <a:r>
              <a:rPr lang="en-US" altLang="ja-JP" sz="1800" dirty="0">
                <a:solidFill>
                  <a:schemeClr val="tx2"/>
                </a:solidFill>
              </a:rPr>
              <a:t>N</a:t>
            </a:r>
            <a:r>
              <a:rPr lang="en-US" altLang="ja-JP" sz="1800" baseline="-25000" dirty="0">
                <a:solidFill>
                  <a:schemeClr val="tx2"/>
                </a:solidFill>
              </a:rPr>
              <a:t>2</a:t>
            </a:r>
            <a:r>
              <a:rPr lang="en-US" altLang="ja-JP" sz="1800" dirty="0">
                <a:solidFill>
                  <a:schemeClr val="tx2"/>
                </a:solidFill>
              </a:rPr>
              <a:t>O</a:t>
            </a:r>
            <a:r>
              <a:rPr lang="ja-JP" altLang="en-US" sz="1800" dirty="0">
                <a:solidFill>
                  <a:schemeClr val="tx2"/>
                </a:solidFill>
              </a:rPr>
              <a:t>）の大気中濃度は、</a:t>
            </a:r>
            <a:r>
              <a:rPr lang="ja-JP" altLang="en-US" sz="1800" u="sng" dirty="0">
                <a:solidFill>
                  <a:schemeClr val="tx2"/>
                </a:solidFill>
              </a:rPr>
              <a:t>少なくとも過去</a:t>
            </a:r>
            <a:r>
              <a:rPr lang="en-US" altLang="ja-JP" sz="1800" u="sng" dirty="0">
                <a:solidFill>
                  <a:schemeClr val="tx2"/>
                </a:solidFill>
              </a:rPr>
              <a:t>80</a:t>
            </a:r>
            <a:r>
              <a:rPr lang="ja-JP" altLang="en-US" sz="1800" u="sng" dirty="0">
                <a:solidFill>
                  <a:schemeClr val="tx2"/>
                </a:solidFill>
              </a:rPr>
              <a:t>万年間で前例のない水準まで増加</a:t>
            </a:r>
            <a:r>
              <a:rPr lang="ja-JP" altLang="en-US" sz="1050" dirty="0">
                <a:solidFill>
                  <a:schemeClr val="tx2"/>
                </a:solidFill>
              </a:rPr>
              <a:t>（</a:t>
            </a:r>
            <a:r>
              <a:rPr lang="en-US" altLang="ja-JP" sz="1050" dirty="0">
                <a:solidFill>
                  <a:schemeClr val="tx2"/>
                </a:solidFill>
              </a:rPr>
              <a:t>IPCC, 2021</a:t>
            </a:r>
            <a:r>
              <a:rPr lang="ja-JP" altLang="en-US" sz="1050" dirty="0">
                <a:solidFill>
                  <a:schemeClr val="tx2"/>
                </a:solidFill>
              </a:rPr>
              <a:t>） </a:t>
            </a:r>
            <a:r>
              <a:rPr lang="ja-JP" altLang="en-US" sz="1800" dirty="0">
                <a:solidFill>
                  <a:schemeClr val="tx2"/>
                </a:solidFill>
              </a:rPr>
              <a:t>。</a:t>
            </a:r>
          </a:p>
          <a:p>
            <a:pPr marL="432000">
              <a:buFont typeface="Wingdings" panose="05000000000000000000" pitchFamily="2" charset="2"/>
              <a:buChar char="Ø"/>
            </a:pPr>
            <a:r>
              <a:rPr lang="en-US" altLang="ja-JP" sz="1600" dirty="0">
                <a:solidFill>
                  <a:schemeClr val="tx2"/>
                </a:solidFill>
              </a:rPr>
              <a:t>2023</a:t>
            </a:r>
            <a:r>
              <a:rPr lang="ja-JP" altLang="en-US" sz="1600" dirty="0">
                <a:solidFill>
                  <a:schemeClr val="tx2"/>
                </a:solidFill>
              </a:rPr>
              <a:t>年の大気中の</a:t>
            </a:r>
            <a:r>
              <a:rPr lang="ja-JP" altLang="en-US" sz="1600" u="sng" dirty="0">
                <a:solidFill>
                  <a:schemeClr val="tx2"/>
                </a:solidFill>
              </a:rPr>
              <a:t>世界</a:t>
            </a:r>
            <a:r>
              <a:rPr lang="ja-JP" altLang="en-US" sz="1600" dirty="0">
                <a:solidFill>
                  <a:schemeClr val="tx2"/>
                </a:solidFill>
              </a:rPr>
              <a:t>平均濃度は、工業化以前（</a:t>
            </a:r>
            <a:r>
              <a:rPr lang="en-US" altLang="ja-JP" sz="1600" dirty="0">
                <a:solidFill>
                  <a:schemeClr val="tx2"/>
                </a:solidFill>
              </a:rPr>
              <a:t>1750</a:t>
            </a:r>
            <a:r>
              <a:rPr lang="ja-JP" altLang="en-US" sz="1600" dirty="0">
                <a:solidFill>
                  <a:schemeClr val="tx2"/>
                </a:solidFill>
              </a:rPr>
              <a:t>年頃）と比べて、 </a:t>
            </a:r>
            <a:r>
              <a:rPr lang="en-US" altLang="ja-JP" sz="1600" dirty="0">
                <a:solidFill>
                  <a:schemeClr val="tx2"/>
                </a:solidFill>
              </a:rPr>
              <a:t>CO</a:t>
            </a:r>
            <a:r>
              <a:rPr lang="en-US" altLang="ja-JP" sz="1600" baseline="-25000" dirty="0">
                <a:solidFill>
                  <a:schemeClr val="tx2"/>
                </a:solidFill>
              </a:rPr>
              <a:t>2</a:t>
            </a:r>
            <a:r>
              <a:rPr lang="ja-JP" altLang="en-US" sz="1600" dirty="0">
                <a:solidFill>
                  <a:schemeClr val="tx2"/>
                </a:solidFill>
              </a:rPr>
              <a:t>が約</a:t>
            </a:r>
            <a:r>
              <a:rPr lang="en-US" altLang="ja-JP" sz="1600" dirty="0">
                <a:solidFill>
                  <a:schemeClr val="tx2"/>
                </a:solidFill>
              </a:rPr>
              <a:t>1.5</a:t>
            </a:r>
            <a:r>
              <a:rPr lang="ja-JP" altLang="en-US" sz="1600" dirty="0">
                <a:solidFill>
                  <a:schemeClr val="tx2"/>
                </a:solidFill>
              </a:rPr>
              <a:t>倍、 </a:t>
            </a:r>
            <a:r>
              <a:rPr lang="en-US" altLang="ja-JP" sz="1600" dirty="0">
                <a:solidFill>
                  <a:schemeClr val="tx2"/>
                </a:solidFill>
              </a:rPr>
              <a:t>CH</a:t>
            </a:r>
            <a:r>
              <a:rPr lang="en-US" altLang="ja-JP" sz="1600" baseline="-25000" dirty="0">
                <a:solidFill>
                  <a:schemeClr val="tx2"/>
                </a:solidFill>
              </a:rPr>
              <a:t>4</a:t>
            </a:r>
            <a:r>
              <a:rPr lang="ja-JP" altLang="en-US" sz="1600" dirty="0">
                <a:solidFill>
                  <a:schemeClr val="tx2"/>
                </a:solidFill>
              </a:rPr>
              <a:t>が約</a:t>
            </a:r>
            <a:r>
              <a:rPr lang="en-US" altLang="ja-JP" sz="1600" dirty="0">
                <a:solidFill>
                  <a:schemeClr val="tx2"/>
                </a:solidFill>
              </a:rPr>
              <a:t>2.7</a:t>
            </a:r>
            <a:r>
              <a:rPr lang="ja-JP" altLang="en-US" sz="1600" dirty="0">
                <a:solidFill>
                  <a:schemeClr val="tx2"/>
                </a:solidFill>
              </a:rPr>
              <a:t>倍、 </a:t>
            </a:r>
            <a:r>
              <a:rPr lang="en-US" altLang="ja-JP" sz="1600" dirty="0">
                <a:solidFill>
                  <a:schemeClr val="tx2"/>
                </a:solidFill>
              </a:rPr>
              <a:t>N</a:t>
            </a:r>
            <a:r>
              <a:rPr lang="en-US" altLang="ja-JP" sz="1600" baseline="-25000" dirty="0">
                <a:solidFill>
                  <a:schemeClr val="tx2"/>
                </a:solidFill>
              </a:rPr>
              <a:t>2</a:t>
            </a:r>
            <a:r>
              <a:rPr lang="en-US" altLang="ja-JP" sz="1600" dirty="0">
                <a:solidFill>
                  <a:schemeClr val="tx2"/>
                </a:solidFill>
              </a:rPr>
              <a:t>O</a:t>
            </a:r>
            <a:r>
              <a:rPr lang="ja-JP" altLang="en-US" sz="1600" dirty="0">
                <a:solidFill>
                  <a:schemeClr val="tx2"/>
                </a:solidFill>
              </a:rPr>
              <a:t>が約</a:t>
            </a:r>
            <a:r>
              <a:rPr lang="en-US" altLang="ja-JP" sz="1600" dirty="0">
                <a:solidFill>
                  <a:schemeClr val="tx2"/>
                </a:solidFill>
              </a:rPr>
              <a:t>1.2</a:t>
            </a:r>
            <a:r>
              <a:rPr lang="ja-JP" altLang="en-US" sz="1600" dirty="0">
                <a:solidFill>
                  <a:schemeClr val="tx2"/>
                </a:solidFill>
              </a:rPr>
              <a:t>倍</a:t>
            </a:r>
            <a:r>
              <a:rPr lang="ja-JP" altLang="en-US" sz="1000" dirty="0">
                <a:solidFill>
                  <a:schemeClr val="tx2"/>
                </a:solidFill>
              </a:rPr>
              <a:t>（</a:t>
            </a:r>
            <a:r>
              <a:rPr lang="en-US" altLang="ja-JP" sz="1000" dirty="0">
                <a:solidFill>
                  <a:schemeClr val="tx2"/>
                </a:solidFill>
              </a:rPr>
              <a:t>WMO, 2024</a:t>
            </a:r>
            <a:r>
              <a:rPr lang="ja-JP" altLang="en-US" sz="1000" dirty="0">
                <a:solidFill>
                  <a:schemeClr val="tx2"/>
                </a:solidFill>
              </a:rPr>
              <a:t>） </a:t>
            </a:r>
            <a:r>
              <a:rPr lang="ja-JP" altLang="en-US" sz="1600" dirty="0">
                <a:solidFill>
                  <a:schemeClr val="tx2"/>
                </a:solidFill>
              </a:rPr>
              <a:t>。</a:t>
            </a:r>
            <a:endParaRPr lang="en-US" altLang="ja-JP" sz="1600" dirty="0">
              <a:solidFill>
                <a:schemeClr val="tx2"/>
              </a:solidFill>
            </a:endParaRPr>
          </a:p>
          <a:p>
            <a:pPr marL="432000">
              <a:buFont typeface="Wingdings" panose="05000000000000000000" pitchFamily="2" charset="2"/>
              <a:buChar char="Ø"/>
            </a:pPr>
            <a:r>
              <a:rPr lang="ja-JP" altLang="en-US" sz="1600" u="sng" dirty="0">
                <a:solidFill>
                  <a:schemeClr val="tx2"/>
                </a:solidFill>
              </a:rPr>
              <a:t>日本国内</a:t>
            </a:r>
            <a:r>
              <a:rPr lang="ja-JP" altLang="en-US" sz="1600" dirty="0">
                <a:solidFill>
                  <a:schemeClr val="tx2"/>
                </a:solidFill>
              </a:rPr>
              <a:t>で観測される</a:t>
            </a:r>
            <a:r>
              <a:rPr lang="en-US" altLang="ja-JP" sz="1600" dirty="0">
                <a:solidFill>
                  <a:schemeClr val="tx2"/>
                </a:solidFill>
              </a:rPr>
              <a:t>CO</a:t>
            </a:r>
            <a:r>
              <a:rPr lang="en-US" altLang="ja-JP" sz="1600" baseline="-25000" dirty="0">
                <a:solidFill>
                  <a:schemeClr val="tx2"/>
                </a:solidFill>
              </a:rPr>
              <a:t>2</a:t>
            </a:r>
            <a:r>
              <a:rPr lang="ja-JP" altLang="en-US" sz="1600" dirty="0">
                <a:solidFill>
                  <a:schemeClr val="tx2"/>
                </a:solidFill>
              </a:rPr>
              <a:t>、</a:t>
            </a:r>
            <a:r>
              <a:rPr lang="en-US" altLang="ja-JP" sz="1600" dirty="0">
                <a:solidFill>
                  <a:schemeClr val="tx2"/>
                </a:solidFill>
              </a:rPr>
              <a:t>CH</a:t>
            </a:r>
            <a:r>
              <a:rPr lang="en-US" altLang="ja-JP" sz="1600" baseline="-25000" dirty="0">
                <a:solidFill>
                  <a:schemeClr val="tx2"/>
                </a:solidFill>
              </a:rPr>
              <a:t>4</a:t>
            </a:r>
            <a:r>
              <a:rPr lang="ja-JP" altLang="en-US" sz="1600" dirty="0">
                <a:solidFill>
                  <a:schemeClr val="tx2"/>
                </a:solidFill>
              </a:rPr>
              <a:t>及び</a:t>
            </a:r>
            <a:r>
              <a:rPr lang="en-US" altLang="ja-JP" sz="1600" dirty="0">
                <a:solidFill>
                  <a:schemeClr val="tx2"/>
                </a:solidFill>
              </a:rPr>
              <a:t>N</a:t>
            </a:r>
            <a:r>
              <a:rPr lang="en-US" altLang="ja-JP" sz="1600" baseline="-25000" dirty="0">
                <a:solidFill>
                  <a:schemeClr val="tx2"/>
                </a:solidFill>
              </a:rPr>
              <a:t>2</a:t>
            </a:r>
            <a:r>
              <a:rPr lang="en-US" altLang="ja-JP" sz="1600" dirty="0">
                <a:solidFill>
                  <a:schemeClr val="tx2"/>
                </a:solidFill>
              </a:rPr>
              <a:t>O</a:t>
            </a:r>
            <a:r>
              <a:rPr lang="ja-JP" altLang="en-US" sz="1600" dirty="0">
                <a:solidFill>
                  <a:schemeClr val="tx2"/>
                </a:solidFill>
              </a:rPr>
              <a:t>の大気中の濃度も上昇を続けている。</a:t>
            </a:r>
          </a:p>
          <a:p>
            <a:pPr>
              <a:buFont typeface="Wingdings" panose="05000000000000000000" pitchFamily="2" charset="2"/>
              <a:buChar char="l"/>
            </a:pPr>
            <a:r>
              <a:rPr lang="ja-JP" altLang="en-US" sz="1800" dirty="0">
                <a:solidFill>
                  <a:schemeClr val="tx2"/>
                </a:solidFill>
              </a:rPr>
              <a:t>大気からの</a:t>
            </a:r>
            <a:r>
              <a:rPr lang="ja-JP" altLang="en-US" sz="1800" u="sng" dirty="0">
                <a:solidFill>
                  <a:schemeClr val="tx2"/>
                </a:solidFill>
              </a:rPr>
              <a:t>下向き赤外放射量は増加</a:t>
            </a:r>
            <a:r>
              <a:rPr lang="ja-JP" altLang="en-US" sz="1800" dirty="0">
                <a:solidFill>
                  <a:schemeClr val="tx2"/>
                </a:solidFill>
              </a:rPr>
              <a:t>。</a:t>
            </a:r>
          </a:p>
        </p:txBody>
      </p:sp>
      <p:sp>
        <p:nvSpPr>
          <p:cNvPr id="10"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3281681" y="5873813"/>
            <a:ext cx="3358462" cy="323850"/>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600" dirty="0">
                <a:solidFill>
                  <a:schemeClr val="tx2"/>
                </a:solidFill>
              </a:rPr>
              <a:t>大気中の</a:t>
            </a:r>
            <a:r>
              <a:rPr lang="en-US" altLang="ja-JP" sz="1600" dirty="0">
                <a:solidFill>
                  <a:schemeClr val="tx2"/>
                </a:solidFill>
              </a:rPr>
              <a:t>CO</a:t>
            </a:r>
            <a:r>
              <a:rPr lang="en-US" altLang="ja-JP" sz="1600" baseline="-25000" dirty="0">
                <a:solidFill>
                  <a:schemeClr val="tx2"/>
                </a:solidFill>
              </a:rPr>
              <a:t>2</a:t>
            </a:r>
            <a:r>
              <a:rPr lang="ja-JP" altLang="en-US" sz="1600" dirty="0">
                <a:solidFill>
                  <a:schemeClr val="tx2"/>
                </a:solidFill>
              </a:rPr>
              <a:t>濃度の変化（</a:t>
            </a:r>
            <a:r>
              <a:rPr lang="ja-JP" altLang="en-US" sz="1600" u="sng" dirty="0">
                <a:solidFill>
                  <a:schemeClr val="tx2"/>
                </a:solidFill>
              </a:rPr>
              <a:t>国内</a:t>
            </a:r>
            <a:r>
              <a:rPr lang="ja-JP" altLang="en-US" sz="1600" dirty="0">
                <a:solidFill>
                  <a:schemeClr val="tx2"/>
                </a:solidFill>
              </a:rPr>
              <a:t>）</a:t>
            </a:r>
          </a:p>
        </p:txBody>
      </p:sp>
      <p:sp>
        <p:nvSpPr>
          <p:cNvPr id="14" name="角丸四角形吹き出し 13"/>
          <p:cNvSpPr/>
          <p:nvPr/>
        </p:nvSpPr>
        <p:spPr>
          <a:xfrm>
            <a:off x="4479428" y="2285534"/>
            <a:ext cx="2160715" cy="726725"/>
          </a:xfrm>
          <a:prstGeom prst="wedgeRoundRectCallout">
            <a:avLst>
              <a:gd name="adj1" fmla="val -60495"/>
              <a:gd name="adj2" fmla="val -29833"/>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温室効果の強さに対応しています。地表面付近がより温まり、</a:t>
            </a:r>
            <a:endParaRPr kumimoji="1" lang="en-US" altLang="ja-JP" sz="1100" b="1" dirty="0">
              <a:solidFill>
                <a:schemeClr val="tx2"/>
              </a:solidFill>
            </a:endParaRPr>
          </a:p>
          <a:p>
            <a:pPr algn="ctr"/>
            <a:r>
              <a:rPr kumimoji="1" lang="ja-JP" altLang="en-US" sz="1100" b="1" dirty="0">
                <a:solidFill>
                  <a:schemeClr val="tx2"/>
                </a:solidFill>
              </a:rPr>
              <a:t>地球温暖化が進行します。</a:t>
            </a:r>
          </a:p>
        </p:txBody>
      </p:sp>
      <p:sp>
        <p:nvSpPr>
          <p:cNvPr id="8" name="コンテンツ プレースホルダー 2">
            <a:extLst>
              <a:ext uri="{FF2B5EF4-FFF2-40B4-BE49-F238E27FC236}">
                <a16:creationId xmlns:a16="http://schemas.microsoft.com/office/drawing/2014/main" id="{63912DA9-27E6-FF6C-A599-63EE4694BA8D}"/>
              </a:ext>
            </a:extLst>
          </p:cNvPr>
          <p:cNvSpPr txBox="1">
            <a:spLocks/>
          </p:cNvSpPr>
          <p:nvPr/>
        </p:nvSpPr>
        <p:spPr>
          <a:xfrm>
            <a:off x="273000" y="6035738"/>
            <a:ext cx="9185325" cy="660337"/>
          </a:xfrm>
          <a:prstGeom prst="rect">
            <a:avLst/>
          </a:prstGeom>
        </p:spPr>
        <p:txBody>
          <a:bodyPr>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ja-JP" altLang="en-US" sz="700" dirty="0">
                <a:solidFill>
                  <a:schemeClr val="tx2"/>
                </a:solidFill>
              </a:rPr>
              <a:t>参考文献</a:t>
            </a:r>
            <a:endParaRPr lang="en-US" altLang="ja-JP" sz="700" dirty="0">
              <a:solidFill>
                <a:schemeClr val="tx2"/>
              </a:solidFill>
            </a:endParaRPr>
          </a:p>
          <a:p>
            <a:pPr marL="180000" indent="-180000">
              <a:buNone/>
            </a:pPr>
            <a:r>
              <a:rPr lang="en-US" altLang="ja-JP" sz="700" dirty="0">
                <a:solidFill>
                  <a:schemeClr val="tx2"/>
                </a:solidFill>
              </a:rPr>
              <a:t>IPCC, 2021: Climate Change 2021: The Physical Science Basis. Contribution of Working Group I to </a:t>
            </a:r>
            <a:r>
              <a:rPr lang="en-US" altLang="ja-JP" sz="700" dirty="0" err="1">
                <a:solidFill>
                  <a:schemeClr val="tx2"/>
                </a:solidFill>
              </a:rPr>
              <a:t>theSixth</a:t>
            </a:r>
            <a:r>
              <a:rPr lang="en-US" altLang="ja-JP" sz="700" dirty="0">
                <a:solidFill>
                  <a:schemeClr val="tx2"/>
                </a:solidFill>
              </a:rPr>
              <a:t> Assessment Report of the Intergovernmental Panel on Climate Change [Masson-</a:t>
            </a:r>
            <a:r>
              <a:rPr lang="en-US" altLang="ja-JP" sz="700" dirty="0" err="1">
                <a:solidFill>
                  <a:schemeClr val="tx2"/>
                </a:solidFill>
              </a:rPr>
              <a:t>Delmotte</a:t>
            </a:r>
            <a:r>
              <a:rPr lang="en-US" altLang="ja-JP" sz="700" dirty="0">
                <a:solidFill>
                  <a:schemeClr val="tx2"/>
                </a:solidFill>
              </a:rPr>
              <a:t>, V., </a:t>
            </a:r>
            <a:r>
              <a:rPr lang="en-US" altLang="ja-JP" sz="700" dirty="0" err="1">
                <a:solidFill>
                  <a:schemeClr val="tx2"/>
                </a:solidFill>
              </a:rPr>
              <a:t>P.Zhai</a:t>
            </a:r>
            <a:r>
              <a:rPr lang="en-US" altLang="ja-JP" sz="700" dirty="0">
                <a:solidFill>
                  <a:schemeClr val="tx2"/>
                </a:solidFill>
              </a:rPr>
              <a:t>, A. Pirani, S.L. Connors, C. </a:t>
            </a:r>
            <a:r>
              <a:rPr lang="en-US" altLang="ja-JP" sz="700" dirty="0" err="1">
                <a:solidFill>
                  <a:schemeClr val="tx2"/>
                </a:solidFill>
              </a:rPr>
              <a:t>Péan</a:t>
            </a:r>
            <a:r>
              <a:rPr lang="en-US" altLang="ja-JP" sz="700" dirty="0">
                <a:solidFill>
                  <a:schemeClr val="tx2"/>
                </a:solidFill>
              </a:rPr>
              <a:t>, S. </a:t>
            </a:r>
            <a:r>
              <a:rPr lang="en-US" altLang="ja-JP" sz="700" dirty="0" err="1">
                <a:solidFill>
                  <a:schemeClr val="tx2"/>
                </a:solidFill>
              </a:rPr>
              <a:t>Berger,N</a:t>
            </a:r>
            <a:r>
              <a:rPr lang="en-US" altLang="ja-JP" sz="700" dirty="0">
                <a:solidFill>
                  <a:schemeClr val="tx2"/>
                </a:solidFill>
              </a:rPr>
              <a:t>. </a:t>
            </a:r>
            <a:r>
              <a:rPr lang="en-US" altLang="ja-JP" sz="700" dirty="0" err="1">
                <a:solidFill>
                  <a:schemeClr val="tx2"/>
                </a:solidFill>
              </a:rPr>
              <a:t>Caud</a:t>
            </a:r>
            <a:r>
              <a:rPr lang="en-US" altLang="ja-JP" sz="700" dirty="0">
                <a:solidFill>
                  <a:schemeClr val="tx2"/>
                </a:solidFill>
              </a:rPr>
              <a:t>, Y. Chen, L. Goldfarb, M.I. </a:t>
            </a:r>
            <a:r>
              <a:rPr lang="en-US" altLang="ja-JP" sz="700" dirty="0" err="1">
                <a:solidFill>
                  <a:schemeClr val="tx2"/>
                </a:solidFill>
              </a:rPr>
              <a:t>Gomis</a:t>
            </a:r>
            <a:r>
              <a:rPr lang="en-US" altLang="ja-JP" sz="700" dirty="0">
                <a:solidFill>
                  <a:schemeClr val="tx2"/>
                </a:solidFill>
              </a:rPr>
              <a:t>, </a:t>
            </a:r>
            <a:r>
              <a:rPr lang="en-US" altLang="ja-JP" sz="700" dirty="0" err="1">
                <a:solidFill>
                  <a:schemeClr val="tx2"/>
                </a:solidFill>
              </a:rPr>
              <a:t>M.Huang</a:t>
            </a:r>
            <a:r>
              <a:rPr lang="en-US" altLang="ja-JP" sz="700" dirty="0">
                <a:solidFill>
                  <a:schemeClr val="tx2"/>
                </a:solidFill>
              </a:rPr>
              <a:t>, K. </a:t>
            </a:r>
            <a:r>
              <a:rPr lang="en-US" altLang="ja-JP" sz="700" dirty="0" err="1">
                <a:solidFill>
                  <a:schemeClr val="tx2"/>
                </a:solidFill>
              </a:rPr>
              <a:t>Leitzell</a:t>
            </a:r>
            <a:r>
              <a:rPr lang="en-US" altLang="ja-JP" sz="700" dirty="0">
                <a:solidFill>
                  <a:schemeClr val="tx2"/>
                </a:solidFill>
              </a:rPr>
              <a:t>, E. </a:t>
            </a:r>
            <a:r>
              <a:rPr lang="en-US" altLang="ja-JP" sz="700" dirty="0" err="1">
                <a:solidFill>
                  <a:schemeClr val="tx2"/>
                </a:solidFill>
              </a:rPr>
              <a:t>Lonnoy</a:t>
            </a:r>
            <a:r>
              <a:rPr lang="en-US" altLang="ja-JP" sz="700" dirty="0">
                <a:solidFill>
                  <a:schemeClr val="tx2"/>
                </a:solidFill>
              </a:rPr>
              <a:t>, J.B.R. </a:t>
            </a:r>
            <a:r>
              <a:rPr lang="en-US" altLang="ja-JP" sz="700" dirty="0" err="1">
                <a:solidFill>
                  <a:schemeClr val="tx2"/>
                </a:solidFill>
              </a:rPr>
              <a:t>Matthews,T.K</a:t>
            </a:r>
            <a:r>
              <a:rPr lang="en-US" altLang="ja-JP" sz="700" dirty="0">
                <a:solidFill>
                  <a:schemeClr val="tx2"/>
                </a:solidFill>
              </a:rPr>
              <a:t>. </a:t>
            </a:r>
            <a:r>
              <a:rPr lang="en-US" altLang="ja-JP" sz="700" dirty="0" err="1">
                <a:solidFill>
                  <a:schemeClr val="tx2"/>
                </a:solidFill>
              </a:rPr>
              <a:t>Maycock</a:t>
            </a:r>
            <a:r>
              <a:rPr lang="en-US" altLang="ja-JP" sz="700" dirty="0">
                <a:solidFill>
                  <a:schemeClr val="tx2"/>
                </a:solidFill>
              </a:rPr>
              <a:t>, T. </a:t>
            </a:r>
            <a:r>
              <a:rPr lang="en-US" altLang="ja-JP" sz="700" dirty="0" err="1">
                <a:solidFill>
                  <a:schemeClr val="tx2"/>
                </a:solidFill>
              </a:rPr>
              <a:t>Waterfield</a:t>
            </a:r>
            <a:r>
              <a:rPr lang="en-US" altLang="ja-JP" sz="700" dirty="0">
                <a:solidFill>
                  <a:schemeClr val="tx2"/>
                </a:solidFill>
              </a:rPr>
              <a:t>, O. </a:t>
            </a:r>
            <a:r>
              <a:rPr lang="en-US" altLang="ja-JP" sz="700" dirty="0" err="1">
                <a:solidFill>
                  <a:schemeClr val="tx2"/>
                </a:solidFill>
              </a:rPr>
              <a:t>Yelekçi</a:t>
            </a:r>
            <a:r>
              <a:rPr lang="en-US" altLang="ja-JP" sz="700" dirty="0">
                <a:solidFill>
                  <a:schemeClr val="tx2"/>
                </a:solidFill>
              </a:rPr>
              <a:t>, R. Yu, and B. Zhou (eds.)]. Cambridge University Press, Cambridge, United Kingdom and New York, NY, USA, 2391 pp., https://doi.org/10.1017/9781009157896.</a:t>
            </a:r>
          </a:p>
          <a:p>
            <a:pPr marL="180000" indent="-180000">
              <a:buNone/>
            </a:pPr>
            <a:r>
              <a:rPr lang="en-US" altLang="ja-JP" sz="700" dirty="0">
                <a:solidFill>
                  <a:schemeClr val="tx2"/>
                </a:solidFill>
              </a:rPr>
              <a:t>WMO, 2024: WMO Greenhouse Gas Bulletin, No. 20, https://library.wmo.int/idurl/4/69057.</a:t>
            </a:r>
          </a:p>
        </p:txBody>
      </p:sp>
    </p:spTree>
    <p:extLst>
      <p:ext uri="{BB962C8B-B14F-4D97-AF65-F5344CB8AC3E}">
        <p14:creationId xmlns:p14="http://schemas.microsoft.com/office/powerpoint/2010/main" val="1836770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3000" y="161586"/>
            <a:ext cx="5786841" cy="492443"/>
          </a:xfrm>
        </p:spPr>
        <p:txBody>
          <a:bodyPr/>
          <a:lstStyle/>
          <a:p>
            <a:r>
              <a:rPr lang="en-US" altLang="ja-JP" dirty="0"/>
              <a:t>2</a:t>
            </a:r>
            <a:r>
              <a:rPr lang="en-US" altLang="ja-JP" dirty="0">
                <a:latin typeface="+mj-ea"/>
                <a:ea typeface="+mj-ea"/>
              </a:rPr>
              <a:t>℃</a:t>
            </a:r>
            <a:r>
              <a:rPr lang="ja-JP" altLang="en-US" dirty="0"/>
              <a:t>上昇シナリオと</a:t>
            </a:r>
            <a:r>
              <a:rPr lang="en-US" altLang="ja-JP" dirty="0"/>
              <a:t>4</a:t>
            </a:r>
            <a:r>
              <a:rPr lang="en-US" altLang="ja-JP" dirty="0">
                <a:latin typeface="+mj-ea"/>
                <a:ea typeface="+mj-ea"/>
              </a:rPr>
              <a:t>℃</a:t>
            </a:r>
            <a:r>
              <a:rPr lang="ja-JP" altLang="en-US" dirty="0"/>
              <a:t>上昇シナリオ</a:t>
            </a:r>
            <a:endParaRPr kumimoji="1" lang="ja-JP" altLang="en-US" dirty="0"/>
          </a:p>
        </p:txBody>
      </p:sp>
      <p:sp>
        <p:nvSpPr>
          <p:cNvPr id="5"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752104"/>
            <a:ext cx="9375826" cy="2506841"/>
          </a:xfrm>
          <a:prstGeom prst="rect">
            <a:avLst/>
          </a:prstGeom>
        </p:spPr>
        <p:txBody>
          <a:bodyPr vert="horz" lIns="99060" tIns="49530" rIns="99060" bIns="495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1800" dirty="0">
                <a:solidFill>
                  <a:schemeClr val="tx2"/>
                </a:solidFill>
              </a:rPr>
              <a:t>本概要版においては、将来の気候は主に、</a:t>
            </a:r>
            <a:r>
              <a:rPr lang="en-US" altLang="ja-JP" sz="1800" dirty="0">
                <a:solidFill>
                  <a:schemeClr val="tx2"/>
                </a:solidFill>
              </a:rPr>
              <a:t>IPCC</a:t>
            </a:r>
            <a:r>
              <a:rPr lang="ja-JP" altLang="en-US" sz="1800" dirty="0">
                <a:solidFill>
                  <a:schemeClr val="tx2"/>
                </a:solidFill>
              </a:rPr>
              <a:t>第</a:t>
            </a:r>
            <a:r>
              <a:rPr lang="en-US" altLang="ja-JP" sz="1800" dirty="0">
                <a:solidFill>
                  <a:schemeClr val="tx2"/>
                </a:solidFill>
              </a:rPr>
              <a:t>5</a:t>
            </a:r>
            <a:r>
              <a:rPr lang="ja-JP" altLang="en-US" sz="1800" dirty="0">
                <a:solidFill>
                  <a:schemeClr val="tx2"/>
                </a:solidFill>
              </a:rPr>
              <a:t>次評価報告書でも用いられた</a:t>
            </a:r>
            <a:r>
              <a:rPr lang="en-US" altLang="ja-JP" sz="1800" b="1" u="sng" dirty="0">
                <a:solidFill>
                  <a:srgbClr val="CC9200"/>
                </a:solidFill>
              </a:rPr>
              <a:t>2</a:t>
            </a:r>
            <a:r>
              <a:rPr lang="en-US" altLang="ja-JP" sz="1800" b="1" u="sng" dirty="0">
                <a:solidFill>
                  <a:srgbClr val="CC9200"/>
                </a:solidFill>
                <a:latin typeface="+mn-ea"/>
              </a:rPr>
              <a:t>℃</a:t>
            </a:r>
            <a:r>
              <a:rPr lang="ja-JP" altLang="en-US" sz="1800" b="1" u="sng" dirty="0">
                <a:solidFill>
                  <a:srgbClr val="CC9200"/>
                </a:solidFill>
              </a:rPr>
              <a:t>上昇シナリオ（</a:t>
            </a:r>
            <a:r>
              <a:rPr lang="en-US" altLang="ja-JP" sz="1800" b="1" u="sng" dirty="0">
                <a:solidFill>
                  <a:srgbClr val="CC9200"/>
                </a:solidFill>
              </a:rPr>
              <a:t>RCP2.6</a:t>
            </a:r>
            <a:r>
              <a:rPr lang="ja-JP" altLang="en-US" sz="1800" b="1" u="sng" dirty="0">
                <a:solidFill>
                  <a:srgbClr val="CC9200"/>
                </a:solidFill>
              </a:rPr>
              <a:t>）</a:t>
            </a:r>
            <a:r>
              <a:rPr lang="ja-JP" altLang="en-US" sz="1800" dirty="0">
                <a:solidFill>
                  <a:schemeClr val="tx2"/>
                </a:solidFill>
              </a:rPr>
              <a:t>及び</a:t>
            </a:r>
            <a:r>
              <a:rPr lang="en-US" altLang="ja-JP" sz="1800" b="1" u="sng" dirty="0">
                <a:solidFill>
                  <a:srgbClr val="A50021"/>
                </a:solidFill>
              </a:rPr>
              <a:t>4</a:t>
            </a:r>
            <a:r>
              <a:rPr lang="en-US" altLang="ja-JP" sz="1800" b="1" u="sng" dirty="0">
                <a:solidFill>
                  <a:srgbClr val="A50021"/>
                </a:solidFill>
                <a:latin typeface="+mn-ea"/>
              </a:rPr>
              <a:t>℃</a:t>
            </a:r>
            <a:r>
              <a:rPr lang="ja-JP" altLang="en-US" sz="1800" b="1" u="sng" dirty="0">
                <a:solidFill>
                  <a:srgbClr val="A50021"/>
                </a:solidFill>
              </a:rPr>
              <a:t>上昇シナリオ（</a:t>
            </a:r>
            <a:r>
              <a:rPr lang="en-US" altLang="ja-JP" sz="1800" b="1" u="sng" dirty="0">
                <a:solidFill>
                  <a:srgbClr val="A50021"/>
                </a:solidFill>
              </a:rPr>
              <a:t>RCP8.5</a:t>
            </a:r>
            <a:r>
              <a:rPr lang="ja-JP" altLang="en-US" sz="1800" b="1" u="sng" dirty="0">
                <a:solidFill>
                  <a:srgbClr val="A50021"/>
                </a:solidFill>
              </a:rPr>
              <a:t>）</a:t>
            </a:r>
            <a:r>
              <a:rPr lang="ja-JP" altLang="en-US" sz="1800" dirty="0">
                <a:solidFill>
                  <a:schemeClr val="tx2"/>
                </a:solidFill>
              </a:rPr>
              <a:t>に基づく予測結果を掲載</a:t>
            </a:r>
            <a:r>
              <a:rPr lang="en-US" altLang="ja-JP" sz="1800" baseline="30000" dirty="0">
                <a:solidFill>
                  <a:schemeClr val="tx2"/>
                </a:solidFill>
              </a:rPr>
              <a:t>※</a:t>
            </a:r>
            <a:r>
              <a:rPr lang="ja-JP" altLang="en-US" sz="1800" baseline="30000" dirty="0">
                <a:solidFill>
                  <a:schemeClr val="tx2"/>
                </a:solidFill>
              </a:rPr>
              <a:t>１</a:t>
            </a:r>
            <a:r>
              <a:rPr lang="ja-JP" altLang="en-US" sz="1800" dirty="0">
                <a:solidFill>
                  <a:schemeClr val="tx2"/>
                </a:solidFill>
              </a:rPr>
              <a:t>。</a:t>
            </a:r>
          </a:p>
          <a:p>
            <a:pPr marL="432000">
              <a:buFont typeface="Wingdings" panose="05000000000000000000" pitchFamily="2" charset="2"/>
              <a:buChar char="Ø"/>
            </a:pPr>
            <a:r>
              <a:rPr lang="en-US" altLang="ja-JP" sz="1600" b="1" dirty="0">
                <a:solidFill>
                  <a:srgbClr val="CC9200"/>
                </a:solidFill>
              </a:rPr>
              <a:t>2</a:t>
            </a:r>
            <a:r>
              <a:rPr lang="en-US" altLang="ja-JP" sz="1600" b="1" dirty="0">
                <a:solidFill>
                  <a:srgbClr val="CC9200"/>
                </a:solidFill>
                <a:latin typeface="+mn-ea"/>
              </a:rPr>
              <a:t>℃</a:t>
            </a:r>
            <a:r>
              <a:rPr lang="ja-JP" altLang="en-US" sz="1600" b="1" dirty="0">
                <a:solidFill>
                  <a:srgbClr val="CC9200"/>
                </a:solidFill>
              </a:rPr>
              <a:t>上昇シナリオ（</a:t>
            </a:r>
            <a:r>
              <a:rPr lang="en-US" altLang="ja-JP" sz="1600" b="1" dirty="0">
                <a:solidFill>
                  <a:srgbClr val="CC9200"/>
                </a:solidFill>
              </a:rPr>
              <a:t>RCP2.6</a:t>
            </a:r>
            <a:r>
              <a:rPr lang="ja-JP" altLang="en-US" sz="1600" b="1" dirty="0">
                <a:solidFill>
                  <a:srgbClr val="CC9200"/>
                </a:solidFill>
              </a:rPr>
              <a:t>）</a:t>
            </a:r>
            <a:r>
              <a:rPr lang="ja-JP" altLang="en-US" sz="1600" dirty="0">
                <a:solidFill>
                  <a:schemeClr val="tx2"/>
                </a:solidFill>
              </a:rPr>
              <a:t>は、</a:t>
            </a:r>
            <a:r>
              <a:rPr lang="ja-JP" altLang="en-US" sz="1600" u="sng" dirty="0">
                <a:solidFill>
                  <a:srgbClr val="CC9200"/>
                </a:solidFill>
              </a:rPr>
              <a:t>パリ協定の</a:t>
            </a:r>
            <a:r>
              <a:rPr lang="en-US" altLang="ja-JP" sz="1600" u="sng" dirty="0">
                <a:solidFill>
                  <a:srgbClr val="CC9200"/>
                </a:solidFill>
              </a:rPr>
              <a:t>2</a:t>
            </a:r>
            <a:r>
              <a:rPr lang="en-US" altLang="ja-JP" sz="1600" u="sng" dirty="0">
                <a:solidFill>
                  <a:srgbClr val="CC9200"/>
                </a:solidFill>
                <a:latin typeface="+mn-ea"/>
              </a:rPr>
              <a:t>℃</a:t>
            </a:r>
            <a:r>
              <a:rPr lang="ja-JP" altLang="en-US" sz="1600" u="sng" dirty="0">
                <a:solidFill>
                  <a:srgbClr val="CC9200"/>
                </a:solidFill>
              </a:rPr>
              <a:t>目標が達成された世界</a:t>
            </a:r>
            <a:r>
              <a:rPr lang="ja-JP" altLang="en-US" sz="1600" dirty="0">
                <a:solidFill>
                  <a:schemeClr val="tx2"/>
                </a:solidFill>
              </a:rPr>
              <a:t>で生じ得る気候の状態に相当。</a:t>
            </a:r>
            <a:endParaRPr lang="en-US" altLang="ja-JP" sz="1600" dirty="0">
              <a:solidFill>
                <a:schemeClr val="tx2"/>
              </a:solidFill>
            </a:endParaRPr>
          </a:p>
          <a:p>
            <a:pPr marL="432000">
              <a:buFont typeface="Wingdings" panose="05000000000000000000" pitchFamily="2" charset="2"/>
              <a:buChar char="Ø"/>
            </a:pPr>
            <a:r>
              <a:rPr lang="en-US" altLang="ja-JP" sz="1600" b="1" dirty="0">
                <a:solidFill>
                  <a:srgbClr val="A50021"/>
                </a:solidFill>
              </a:rPr>
              <a:t>4</a:t>
            </a:r>
            <a:r>
              <a:rPr lang="en-US" altLang="ja-JP" sz="1600" b="1" dirty="0">
                <a:solidFill>
                  <a:srgbClr val="A50021"/>
                </a:solidFill>
                <a:latin typeface="+mn-ea"/>
              </a:rPr>
              <a:t>℃</a:t>
            </a:r>
            <a:r>
              <a:rPr lang="ja-JP" altLang="en-US" sz="1600" b="1" dirty="0">
                <a:solidFill>
                  <a:srgbClr val="A50021"/>
                </a:solidFill>
              </a:rPr>
              <a:t>上昇シナリオ（</a:t>
            </a:r>
            <a:r>
              <a:rPr lang="en-US" altLang="ja-JP" sz="1600" b="1" dirty="0">
                <a:solidFill>
                  <a:srgbClr val="A50021"/>
                </a:solidFill>
              </a:rPr>
              <a:t>RCP8.5</a:t>
            </a:r>
            <a:r>
              <a:rPr lang="ja-JP" altLang="en-US" sz="1600" b="1" dirty="0">
                <a:solidFill>
                  <a:srgbClr val="A50021"/>
                </a:solidFill>
              </a:rPr>
              <a:t>）</a:t>
            </a:r>
            <a:r>
              <a:rPr lang="ja-JP" altLang="en-US" sz="1600" dirty="0">
                <a:solidFill>
                  <a:schemeClr val="tx2"/>
                </a:solidFill>
              </a:rPr>
              <a:t>は、</a:t>
            </a:r>
            <a:r>
              <a:rPr lang="ja-JP" altLang="en-US" sz="1600" u="sng" dirty="0">
                <a:solidFill>
                  <a:srgbClr val="A50021"/>
                </a:solidFill>
              </a:rPr>
              <a:t>追加的な緩和策を取らなかった世界</a:t>
            </a:r>
            <a:r>
              <a:rPr lang="ja-JP" altLang="en-US" sz="1600" dirty="0">
                <a:solidFill>
                  <a:schemeClr val="tx2"/>
                </a:solidFill>
              </a:rPr>
              <a:t>で生じ得る気候の状態に相当。</a:t>
            </a:r>
          </a:p>
          <a:p>
            <a:pPr marL="432000">
              <a:buFont typeface="Wingdings" panose="05000000000000000000" pitchFamily="2" charset="2"/>
              <a:buChar char="Ø"/>
            </a:pPr>
            <a:endParaRPr lang="en-US" altLang="ja-JP" sz="1600" dirty="0">
              <a:solidFill>
                <a:schemeClr val="tx2"/>
              </a:solidFill>
            </a:endParaRPr>
          </a:p>
        </p:txBody>
      </p:sp>
      <p:sp>
        <p:nvSpPr>
          <p:cNvPr id="8" name="コンテンツ プレースホルダー 2">
            <a:extLst>
              <a:ext uri="{FF2B5EF4-FFF2-40B4-BE49-F238E27FC236}">
                <a16:creationId xmlns:a16="http://schemas.microsoft.com/office/drawing/2014/main" id="{910AD856-6ABE-C34B-CB29-1CB3FD030A1C}"/>
              </a:ext>
            </a:extLst>
          </p:cNvPr>
          <p:cNvSpPr txBox="1">
            <a:spLocks/>
          </p:cNvSpPr>
          <p:nvPr/>
        </p:nvSpPr>
        <p:spPr>
          <a:xfrm>
            <a:off x="273000" y="5768805"/>
            <a:ext cx="9185325" cy="908442"/>
          </a:xfrm>
          <a:prstGeom prst="rect">
            <a:avLst/>
          </a:prstGeom>
        </p:spPr>
        <p:txBody>
          <a:bodyPr lIns="91440" tIns="45720" rIns="91440" bIns="45720" anchor="t">
            <a:no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800" dirty="0">
                <a:solidFill>
                  <a:schemeClr val="tx2"/>
                </a:solidFill>
              </a:rPr>
              <a:t>※</a:t>
            </a:r>
            <a:r>
              <a:rPr lang="ja-JP" altLang="en-US" sz="800" dirty="0">
                <a:solidFill>
                  <a:schemeClr val="tx2"/>
                </a:solidFill>
              </a:rPr>
              <a:t>１ 日本の気候変動</a:t>
            </a:r>
            <a:r>
              <a:rPr lang="en-US" altLang="ja-JP" sz="800" dirty="0">
                <a:solidFill>
                  <a:schemeClr val="tx2"/>
                </a:solidFill>
              </a:rPr>
              <a:t>2025</a:t>
            </a:r>
            <a:r>
              <a:rPr lang="ja-JP" altLang="en-US" sz="800" dirty="0">
                <a:solidFill>
                  <a:schemeClr val="tx2"/>
                </a:solidFill>
              </a:rPr>
              <a:t>本編においては、</a:t>
            </a:r>
            <a:r>
              <a:rPr lang="en-US" altLang="ja-JP" sz="800" dirty="0">
                <a:solidFill>
                  <a:schemeClr val="tx2"/>
                </a:solidFill>
              </a:rPr>
              <a:t>IPCC</a:t>
            </a:r>
            <a:r>
              <a:rPr lang="ja-JP" altLang="en-US" sz="800" dirty="0">
                <a:solidFill>
                  <a:schemeClr val="tx2"/>
                </a:solidFill>
              </a:rPr>
              <a:t>第６次評価報告書で用いられた共通社会経済経路（</a:t>
            </a:r>
            <a:r>
              <a:rPr lang="en-US" altLang="ja-JP" sz="800" dirty="0">
                <a:solidFill>
                  <a:schemeClr val="tx2"/>
                </a:solidFill>
              </a:rPr>
              <a:t>SSP</a:t>
            </a:r>
            <a:r>
              <a:rPr lang="ja-JP" altLang="en-US" sz="800" dirty="0">
                <a:solidFill>
                  <a:schemeClr val="tx2"/>
                </a:solidFill>
              </a:rPr>
              <a:t>）シナリオに基づく予測結果を可能な限り用いているが、日本付近については</a:t>
            </a:r>
            <a:r>
              <a:rPr lang="en-US" altLang="ja-JP" sz="800" dirty="0">
                <a:solidFill>
                  <a:schemeClr val="tx2"/>
                </a:solidFill>
              </a:rPr>
              <a:t>IPCC</a:t>
            </a:r>
            <a:r>
              <a:rPr lang="ja-JP" altLang="en-US" sz="800" dirty="0">
                <a:solidFill>
                  <a:schemeClr val="tx2"/>
                </a:solidFill>
              </a:rPr>
              <a:t>第５次評価報告書で用いられ、</a:t>
            </a:r>
            <a:endParaRPr lang="en-US" altLang="ja-JP" sz="800" dirty="0">
              <a:solidFill>
                <a:schemeClr val="tx2"/>
              </a:solidFill>
            </a:endParaRPr>
          </a:p>
          <a:p>
            <a:pPr marL="0" indent="0">
              <a:buNone/>
            </a:pPr>
            <a:r>
              <a:rPr lang="ja-JP" altLang="en-US" sz="800" dirty="0">
                <a:solidFill>
                  <a:schemeClr val="tx2"/>
                </a:solidFill>
              </a:rPr>
              <a:t>　　　 参照可能な研究結果の多い</a:t>
            </a:r>
            <a:r>
              <a:rPr lang="en-US" altLang="ja-JP" sz="800" dirty="0">
                <a:solidFill>
                  <a:schemeClr val="tx2"/>
                </a:solidFill>
              </a:rPr>
              <a:t>RCP</a:t>
            </a:r>
            <a:r>
              <a:rPr lang="ja-JP" altLang="en-US" sz="800" dirty="0">
                <a:solidFill>
                  <a:schemeClr val="tx2"/>
                </a:solidFill>
              </a:rPr>
              <a:t>シナリオに基づく予測結果を主に使用している。本概要版では主に日本付近の情報を掲載しているため、特段の記載が無い限りは</a:t>
            </a:r>
            <a:r>
              <a:rPr lang="en-US" altLang="ja-JP" sz="800" dirty="0">
                <a:solidFill>
                  <a:schemeClr val="tx2"/>
                </a:solidFill>
              </a:rPr>
              <a:t>RCP</a:t>
            </a:r>
            <a:r>
              <a:rPr lang="ja-JP" altLang="en-US" sz="800" dirty="0">
                <a:solidFill>
                  <a:schemeClr val="tx2"/>
                </a:solidFill>
              </a:rPr>
              <a:t>シナリオに基づく予測結果である。</a:t>
            </a:r>
            <a:endParaRPr lang="en-US" altLang="ja-JP" sz="800" dirty="0">
              <a:solidFill>
                <a:schemeClr val="tx2"/>
              </a:solidFill>
            </a:endParaRPr>
          </a:p>
          <a:p>
            <a:pPr marL="0" indent="0">
              <a:buNone/>
            </a:pPr>
            <a:r>
              <a:rPr lang="en-US" altLang="ja-JP" sz="800" dirty="0">
                <a:solidFill>
                  <a:schemeClr val="tx2"/>
                </a:solidFill>
              </a:rPr>
              <a:t>※</a:t>
            </a:r>
            <a:r>
              <a:rPr lang="ja-JP" altLang="en-US" sz="800">
                <a:solidFill>
                  <a:schemeClr val="tx2"/>
                </a:solidFill>
              </a:rPr>
              <a:t>２ 大規模な産業活動が始まったのは</a:t>
            </a:r>
            <a:r>
              <a:rPr lang="en-US" altLang="ja-JP" sz="800" dirty="0">
                <a:solidFill>
                  <a:schemeClr val="tx2"/>
                </a:solidFill>
              </a:rPr>
              <a:t>1750</a:t>
            </a:r>
            <a:r>
              <a:rPr lang="ja-JP" altLang="en-US" sz="800">
                <a:solidFill>
                  <a:schemeClr val="tx2"/>
                </a:solidFill>
              </a:rPr>
              <a:t>年頃だが、</a:t>
            </a:r>
            <a:r>
              <a:rPr lang="en-US" altLang="ja-JP" sz="800" dirty="0">
                <a:solidFill>
                  <a:schemeClr val="tx2"/>
                </a:solidFill>
              </a:rPr>
              <a:t>IPCC</a:t>
            </a:r>
            <a:r>
              <a:rPr lang="ja-JP" altLang="en-US" sz="800">
                <a:solidFill>
                  <a:schemeClr val="tx2"/>
                </a:solidFill>
              </a:rPr>
              <a:t>では世界平均気温を近似できる相応の観測データが存在する</a:t>
            </a:r>
            <a:r>
              <a:rPr lang="en-US" altLang="ja-JP" sz="800" dirty="0">
                <a:solidFill>
                  <a:schemeClr val="tx2"/>
                </a:solidFill>
              </a:rPr>
              <a:t>1850</a:t>
            </a:r>
            <a:r>
              <a:rPr lang="ja-JP" altLang="en-US" sz="800">
                <a:solidFill>
                  <a:schemeClr val="tx2"/>
                </a:solidFill>
              </a:rPr>
              <a:t>～</a:t>
            </a:r>
            <a:r>
              <a:rPr lang="en-US" altLang="ja-JP" sz="800" dirty="0">
                <a:solidFill>
                  <a:schemeClr val="tx2"/>
                </a:solidFill>
              </a:rPr>
              <a:t>1900</a:t>
            </a:r>
            <a:r>
              <a:rPr lang="ja-JP" altLang="en-US" sz="800">
                <a:solidFill>
                  <a:schemeClr val="tx2"/>
                </a:solidFill>
              </a:rPr>
              <a:t>年を「工業化以前」としている。</a:t>
            </a:r>
            <a:endParaRPr lang="en-US" altLang="ja-JP" sz="800" dirty="0">
              <a:solidFill>
                <a:schemeClr val="tx2"/>
              </a:solidFill>
              <a:cs typeface="Segoe UI"/>
            </a:endParaRPr>
          </a:p>
        </p:txBody>
      </p:sp>
      <p:sp>
        <p:nvSpPr>
          <p:cNvPr id="10" name="角丸四角形吹き出し 9"/>
          <p:cNvSpPr/>
          <p:nvPr/>
        </p:nvSpPr>
        <p:spPr>
          <a:xfrm>
            <a:off x="7690275" y="2130819"/>
            <a:ext cx="1831794" cy="767309"/>
          </a:xfrm>
          <a:prstGeom prst="wedgeRoundRectCallout">
            <a:avLst>
              <a:gd name="adj1" fmla="val -62332"/>
              <a:gd name="adj2" fmla="val -44072"/>
              <a:gd name="adj3" fmla="val 16667"/>
            </a:avLst>
          </a:prstGeom>
          <a:ln w="38100">
            <a:solidFill>
              <a:schemeClr val="accent2"/>
            </a:solidFill>
            <a:headEnd type="oval" w="med" len="med"/>
            <a:tailEnd type="arrow" w="sm" len="sm"/>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b="1" dirty="0">
                <a:solidFill>
                  <a:schemeClr val="tx2"/>
                </a:solidFill>
              </a:rPr>
              <a:t>「</a:t>
            </a:r>
            <a:r>
              <a:rPr kumimoji="1" lang="en-US" altLang="ja-JP" sz="1100" b="1" dirty="0">
                <a:solidFill>
                  <a:schemeClr val="tx2"/>
                </a:solidFill>
              </a:rPr>
              <a:t>2</a:t>
            </a:r>
            <a:r>
              <a:rPr kumimoji="1" lang="en-US" altLang="ja-JP" sz="1100" b="1" dirty="0">
                <a:solidFill>
                  <a:schemeClr val="tx2"/>
                </a:solidFill>
                <a:latin typeface="+mn-ea"/>
              </a:rPr>
              <a:t>℃</a:t>
            </a:r>
            <a:r>
              <a:rPr kumimoji="1" lang="ja-JP" altLang="en-US" sz="1100" b="1" dirty="0">
                <a:solidFill>
                  <a:schemeClr val="tx2"/>
                </a:solidFill>
              </a:rPr>
              <a:t>上昇」「</a:t>
            </a:r>
            <a:r>
              <a:rPr kumimoji="1" lang="en-US" altLang="ja-JP" sz="1100" b="1" dirty="0">
                <a:solidFill>
                  <a:schemeClr val="tx2"/>
                </a:solidFill>
              </a:rPr>
              <a:t>4</a:t>
            </a:r>
            <a:r>
              <a:rPr kumimoji="1" lang="en-US" altLang="ja-JP" sz="1100" b="1" dirty="0">
                <a:solidFill>
                  <a:schemeClr val="tx2"/>
                </a:solidFill>
                <a:latin typeface="+mn-ea"/>
              </a:rPr>
              <a:t>℃</a:t>
            </a:r>
            <a:r>
              <a:rPr kumimoji="1" lang="ja-JP" altLang="en-US" sz="1100" b="1" dirty="0">
                <a:solidFill>
                  <a:schemeClr val="tx2"/>
                </a:solidFill>
              </a:rPr>
              <a:t>上昇」とは、工業化以前</a:t>
            </a:r>
            <a:r>
              <a:rPr kumimoji="1" lang="en-US" altLang="ja-JP" sz="1100" b="1" baseline="30000" dirty="0">
                <a:solidFill>
                  <a:schemeClr val="tx2"/>
                </a:solidFill>
              </a:rPr>
              <a:t>※</a:t>
            </a:r>
            <a:r>
              <a:rPr kumimoji="1" lang="ja-JP" altLang="en-US" sz="1100" b="1" baseline="30000" dirty="0">
                <a:solidFill>
                  <a:schemeClr val="tx2"/>
                </a:solidFill>
              </a:rPr>
              <a:t>２</a:t>
            </a:r>
            <a:r>
              <a:rPr kumimoji="1" lang="ja-JP" altLang="en-US" sz="1100" b="1" dirty="0">
                <a:solidFill>
                  <a:schemeClr val="tx2"/>
                </a:solidFill>
              </a:rPr>
              <a:t>と比べた</a:t>
            </a:r>
            <a:endParaRPr kumimoji="1" lang="en-US" altLang="ja-JP" sz="1100" b="1" dirty="0">
              <a:solidFill>
                <a:schemeClr val="tx2"/>
              </a:solidFill>
            </a:endParaRPr>
          </a:p>
          <a:p>
            <a:pPr algn="ctr"/>
            <a:r>
              <a:rPr kumimoji="1" lang="ja-JP" altLang="en-US" sz="1100" b="1" dirty="0">
                <a:solidFill>
                  <a:schemeClr val="tx2"/>
                </a:solidFill>
              </a:rPr>
              <a:t>世界平均気温の上昇量のことです。</a:t>
            </a:r>
          </a:p>
        </p:txBody>
      </p:sp>
    </p:spTree>
    <p:extLst>
      <p:ext uri="{BB962C8B-B14F-4D97-AF65-F5344CB8AC3E}">
        <p14:creationId xmlns:p14="http://schemas.microsoft.com/office/powerpoint/2010/main" val="3329161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68817" y="3755379"/>
            <a:ext cx="8529579" cy="1846659"/>
          </a:xfrm>
        </p:spPr>
        <p:txBody>
          <a:bodyPr/>
          <a:lstStyle/>
          <a:p>
            <a:pPr algn="l"/>
            <a:r>
              <a:rPr lang="ja-JP" altLang="en-US" sz="4000" dirty="0">
                <a:solidFill>
                  <a:schemeClr val="bg2"/>
                </a:solidFill>
                <a:effectLst/>
              </a:rPr>
              <a:t>１．はじめに</a:t>
            </a:r>
            <a:r>
              <a:rPr lang="ja-JP" altLang="en-US" sz="4000" dirty="0">
                <a:effectLst/>
              </a:rPr>
              <a:t/>
            </a:r>
            <a:br>
              <a:rPr lang="ja-JP" altLang="en-US" sz="4000" dirty="0">
                <a:effectLst/>
              </a:rPr>
            </a:br>
            <a:r>
              <a:rPr lang="ja-JP" altLang="en-US" sz="4000" dirty="0">
                <a:effectLst/>
              </a:rPr>
              <a:t>２．諸要素の「観測結果」と「将来予測」</a:t>
            </a:r>
            <a:br>
              <a:rPr lang="ja-JP" altLang="en-US" sz="4000" dirty="0">
                <a:effectLst/>
              </a:rPr>
            </a:br>
            <a:r>
              <a:rPr lang="ja-JP" altLang="en-US" sz="4000" dirty="0">
                <a:solidFill>
                  <a:schemeClr val="bg2"/>
                </a:solidFill>
                <a:effectLst/>
              </a:rPr>
              <a:t>３．まとめ</a:t>
            </a:r>
            <a:endParaRPr kumimoji="1" lang="ja-JP" altLang="en-US" sz="4000" dirty="0">
              <a:solidFill>
                <a:schemeClr val="bg2"/>
              </a:solidFill>
              <a:effectLst/>
            </a:endParaRPr>
          </a:p>
        </p:txBody>
      </p:sp>
      <p:sp>
        <p:nvSpPr>
          <p:cNvPr id="2" name="正方形/長方形 1">
            <a:extLst>
              <a:ext uri="{FF2B5EF4-FFF2-40B4-BE49-F238E27FC236}">
                <a16:creationId xmlns:a16="http://schemas.microsoft.com/office/drawing/2014/main" id="{D017711A-ACF2-C09A-DCF6-0BE4829E224D}"/>
              </a:ext>
            </a:extLst>
          </p:cNvPr>
          <p:cNvSpPr/>
          <p:nvPr/>
        </p:nvSpPr>
        <p:spPr>
          <a:xfrm>
            <a:off x="2072110" y="5673756"/>
            <a:ext cx="7233255" cy="800219"/>
          </a:xfrm>
          <a:prstGeom prst="rect">
            <a:avLst/>
          </a:prstGeom>
          <a:ln>
            <a:solidFill>
              <a:schemeClr val="tx2"/>
            </a:solidFill>
          </a:ln>
        </p:spPr>
        <p:txBody>
          <a:bodyPr wrap="square">
            <a:spAutoFit/>
          </a:bodyPr>
          <a:lstStyle/>
          <a:p>
            <a:endParaRPr lang="en-US" altLang="ja-JP" sz="500" dirty="0">
              <a:solidFill>
                <a:schemeClr val="tx2"/>
              </a:solidFill>
            </a:endParaRPr>
          </a:p>
          <a:p>
            <a:r>
              <a:rPr lang="ja-JP" altLang="en-US" sz="1200" dirty="0">
                <a:solidFill>
                  <a:schemeClr val="tx2"/>
                </a:solidFill>
              </a:rPr>
              <a:t>　　　　　：「日本の気候変動</a:t>
            </a:r>
            <a:r>
              <a:rPr lang="en-US" altLang="ja-JP" sz="1200" dirty="0">
                <a:solidFill>
                  <a:schemeClr val="tx2"/>
                </a:solidFill>
              </a:rPr>
              <a:t>2020</a:t>
            </a:r>
            <a:r>
              <a:rPr lang="ja-JP" altLang="en-US" sz="1200" dirty="0">
                <a:solidFill>
                  <a:schemeClr val="tx2"/>
                </a:solidFill>
              </a:rPr>
              <a:t>」以降の新たな解析等をピックアップしたものです。</a:t>
            </a:r>
            <a:endParaRPr lang="en-US" altLang="ja-JP" sz="1000" dirty="0">
              <a:solidFill>
                <a:schemeClr val="tx2"/>
              </a:solidFill>
            </a:endParaRPr>
          </a:p>
          <a:p>
            <a:endParaRPr lang="en-US" altLang="ja-JP" sz="1200" dirty="0">
              <a:solidFill>
                <a:schemeClr val="tx2"/>
              </a:solidFill>
            </a:endParaRPr>
          </a:p>
          <a:p>
            <a:r>
              <a:rPr lang="ja-JP" altLang="en-US" sz="1200" dirty="0">
                <a:solidFill>
                  <a:schemeClr val="tx2"/>
                </a:solidFill>
              </a:rPr>
              <a:t>　　　　　：諸要素の観測結果や将来予測以外で、人間や生態系にリスクを及ぼし得る事項をピックアップしたものです。</a:t>
            </a:r>
            <a:endParaRPr lang="en-US" altLang="ja-JP" sz="1200" dirty="0">
              <a:solidFill>
                <a:schemeClr val="tx2"/>
              </a:solidFill>
            </a:endParaRPr>
          </a:p>
          <a:p>
            <a:endParaRPr lang="en-US" altLang="ja-JP" sz="500" dirty="0">
              <a:solidFill>
                <a:schemeClr val="tx2"/>
              </a:solidFill>
            </a:endParaRPr>
          </a:p>
        </p:txBody>
      </p:sp>
      <p:sp>
        <p:nvSpPr>
          <p:cNvPr id="3" name="楕円 2">
            <a:extLst>
              <a:ext uri="{FF2B5EF4-FFF2-40B4-BE49-F238E27FC236}">
                <a16:creationId xmlns:a16="http://schemas.microsoft.com/office/drawing/2014/main" id="{861A9C90-7625-0299-4984-26F59A7F6E6B}"/>
              </a:ext>
            </a:extLst>
          </p:cNvPr>
          <p:cNvSpPr/>
          <p:nvPr/>
        </p:nvSpPr>
        <p:spPr>
          <a:xfrm>
            <a:off x="2246364" y="6130663"/>
            <a:ext cx="273000" cy="273000"/>
          </a:xfrm>
          <a:prstGeom prst="ellipse">
            <a:avLst/>
          </a:prstGeom>
          <a:solidFill>
            <a:schemeClr val="accent3"/>
          </a:solidFill>
          <a:ln w="9525">
            <a:headEnd type="oval" w="med" len="med"/>
            <a:tailEnd type="arrow" w="sm" len="s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rPr>
              <a:t>！</a:t>
            </a:r>
          </a:p>
        </p:txBody>
      </p:sp>
      <p:sp>
        <p:nvSpPr>
          <p:cNvPr id="5" name="円形吹き出し 14">
            <a:extLst>
              <a:ext uri="{FF2B5EF4-FFF2-40B4-BE49-F238E27FC236}">
                <a16:creationId xmlns:a16="http://schemas.microsoft.com/office/drawing/2014/main" id="{558037AD-43F4-A676-7C3C-099A6852E282}"/>
              </a:ext>
            </a:extLst>
          </p:cNvPr>
          <p:cNvSpPr/>
          <p:nvPr/>
        </p:nvSpPr>
        <p:spPr>
          <a:xfrm>
            <a:off x="2107863" y="5755938"/>
            <a:ext cx="524447" cy="278233"/>
          </a:xfrm>
          <a:prstGeom prst="wedgeEllipseCallout">
            <a:avLst>
              <a:gd name="adj1" fmla="val 35415"/>
              <a:gd name="adj2" fmla="val 66135"/>
            </a:avLst>
          </a:prstGeom>
          <a:solidFill>
            <a:schemeClr val="bg1"/>
          </a:solidFill>
          <a:ln w="19050" cap="rnd">
            <a:solidFill>
              <a:schemeClr val="accent2"/>
            </a:solidFill>
            <a:headEnd type="oval" w="med" len="med"/>
            <a:tailEnd type="arrow"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1D7B4CD-92FF-4EDD-69B7-A4915CC6EF7F}"/>
              </a:ext>
            </a:extLst>
          </p:cNvPr>
          <p:cNvSpPr txBox="1"/>
          <p:nvPr/>
        </p:nvSpPr>
        <p:spPr>
          <a:xfrm>
            <a:off x="2072111" y="5761770"/>
            <a:ext cx="621506" cy="261610"/>
          </a:xfrm>
          <a:prstGeom prst="rect">
            <a:avLst/>
          </a:prstGeom>
          <a:noFill/>
        </p:spPr>
        <p:txBody>
          <a:bodyPr wrap="square" rtlCol="0">
            <a:spAutoFit/>
          </a:bodyPr>
          <a:lstStyle/>
          <a:p>
            <a:r>
              <a:rPr kumimoji="1" lang="en-US" altLang="ja-JP" sz="1100" b="1" dirty="0">
                <a:solidFill>
                  <a:schemeClr val="accent2"/>
                </a:solidFill>
              </a:rPr>
              <a:t>New</a:t>
            </a:r>
            <a:r>
              <a:rPr kumimoji="1" lang="ja-JP" altLang="en-US" sz="1100" b="1" dirty="0">
                <a:solidFill>
                  <a:schemeClr val="accent2"/>
                </a:solidFill>
              </a:rPr>
              <a:t>！</a:t>
            </a:r>
          </a:p>
        </p:txBody>
      </p:sp>
    </p:spTree>
    <p:extLst>
      <p:ext uri="{BB962C8B-B14F-4D97-AF65-F5344CB8AC3E}">
        <p14:creationId xmlns:p14="http://schemas.microsoft.com/office/powerpoint/2010/main" val="3306923844"/>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デフォルト">
      <a:majorFont>
        <a:latin typeface="Segoe UI"/>
        <a:ea typeface="Meiryo UI"/>
        <a:cs typeface=""/>
      </a:majorFont>
      <a:minorFont>
        <a:latin typeface="Segoe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cap="rnd">
          <a:solidFill>
            <a:schemeClr val="bg1"/>
          </a:solidFill>
          <a:headEnd type="oval" w="med" len="med"/>
          <a:tailEnd type="arrow" w="sm" len="sm"/>
        </a:ln>
        <a:effectLst>
          <a:glow rad="63500">
            <a:schemeClr val="accent2">
              <a:satMod val="175000"/>
              <a:alpha val="40000"/>
            </a:schemeClr>
          </a:glow>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
  <TotalTime>0</TotalTime>
  <Words>6936</Words>
  <Application>Microsoft Office PowerPoint</Application>
  <PresentationFormat>A4 210 x 297 mm</PresentationFormat>
  <Paragraphs>419</Paragraphs>
  <Slides>26</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26</vt:i4>
      </vt:variant>
    </vt:vector>
  </HeadingPairs>
  <TitlesOfParts>
    <vt:vector size="35" baseType="lpstr">
      <vt:lpstr>Meiryo UI</vt:lpstr>
      <vt:lpstr>游ゴシック</vt:lpstr>
      <vt:lpstr>游明朝</vt:lpstr>
      <vt:lpstr>Arial</vt:lpstr>
      <vt:lpstr>Palatino Linotype</vt:lpstr>
      <vt:lpstr>Segoe UI</vt:lpstr>
      <vt:lpstr>Times New Roman</vt:lpstr>
      <vt:lpstr>Wingdings</vt:lpstr>
      <vt:lpstr>Office ​​テーマ</vt:lpstr>
      <vt:lpstr>日本の気候変動2025 — 大気と陸・海洋に関する観測・予測評価報告書 —  概要版</vt:lpstr>
      <vt:lpstr>PPT版ご利用上の注意</vt:lpstr>
      <vt:lpstr>日本の気候変動2025について</vt:lpstr>
      <vt:lpstr>１．はじめに ２．諸要素の「観測結果」と「将来予測」 ３．まとめ</vt:lpstr>
      <vt:lpstr>「地球温暖化」と「気候変動」</vt:lpstr>
      <vt:lpstr>気候変動と大気・海洋の諸要素の変化</vt:lpstr>
      <vt:lpstr>大気中の温室効果ガスの状況</vt:lpstr>
      <vt:lpstr>2℃上昇シナリオと4℃上昇シナリオ</vt:lpstr>
      <vt:lpstr>１．はじめに ２．諸要素の「観測結果」と「将来予測」 ３．まとめ</vt:lpstr>
      <vt:lpstr>気温【観測結果】</vt:lpstr>
      <vt:lpstr>気温【将来予測】</vt:lpstr>
      <vt:lpstr>【参考】平均気温1℃上昇の意味</vt:lpstr>
      <vt:lpstr>降水【観測結果】</vt:lpstr>
      <vt:lpstr>降水【将来予測】</vt:lpstr>
      <vt:lpstr>雪【観測結果】</vt:lpstr>
      <vt:lpstr>雪【将来予測】</vt:lpstr>
      <vt:lpstr>熱帯低気圧（台風など）【観測結果・将来予測】</vt:lpstr>
      <vt:lpstr>海水温【観測結果】</vt:lpstr>
      <vt:lpstr>海水温【将来予測】</vt:lpstr>
      <vt:lpstr>海面水位、高潮・高波【観測結果】</vt:lpstr>
      <vt:lpstr>海面水位、高潮・高波【将来予測】</vt:lpstr>
      <vt:lpstr>海氷【観測結果・将来予測】</vt:lpstr>
      <vt:lpstr>海洋酸性化【観測結果・将来予測】</vt:lpstr>
      <vt:lpstr>貧酸素化【観測結果・将来予測】</vt:lpstr>
      <vt:lpstr>１．はじめに ２．諸要素の「観測結果」と「将来予測」 ３．まとめ</vt:lpstr>
      <vt:lpstr>将来予測まとめ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2025-03-26T00:39:24Z</dcterms:created>
  <dcterms:modified xsi:type="dcterms:W3CDTF">2025-03-26T00:39:49Z</dcterms:modified>
</cp:coreProperties>
</file>