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4"/>
  </p:notesMasterIdLst>
  <p:handoutMasterIdLst>
    <p:handoutMasterId r:id="rId25"/>
  </p:handoutMasterIdLst>
  <p:sldIdLst>
    <p:sldId id="301" r:id="rId3"/>
    <p:sldId id="265" r:id="rId4"/>
    <p:sldId id="302" r:id="rId5"/>
    <p:sldId id="295" r:id="rId6"/>
    <p:sldId id="296" r:id="rId7"/>
    <p:sldId id="309" r:id="rId8"/>
    <p:sldId id="292" r:id="rId9"/>
    <p:sldId id="288" r:id="rId10"/>
    <p:sldId id="290" r:id="rId11"/>
    <p:sldId id="291" r:id="rId12"/>
    <p:sldId id="307" r:id="rId13"/>
    <p:sldId id="304" r:id="rId14"/>
    <p:sldId id="303" r:id="rId15"/>
    <p:sldId id="299" r:id="rId16"/>
    <p:sldId id="306" r:id="rId17"/>
    <p:sldId id="310" r:id="rId18"/>
    <p:sldId id="311" r:id="rId19"/>
    <p:sldId id="300" r:id="rId20"/>
    <p:sldId id="308" r:id="rId21"/>
    <p:sldId id="277" r:id="rId22"/>
    <p:sldId id="286" r:id="rId23"/>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F5CFCF"/>
    <a:srgbClr val="F0B9B9"/>
    <a:srgbClr val="FEF1E6"/>
    <a:srgbClr val="FEB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6F1D5-1FFF-44AB-B8D0-2A1E44748DAD}" v="39" dt="2025-03-19T02:42:24.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76" autoAdjust="0"/>
  </p:normalViewPr>
  <p:slideViewPr>
    <p:cSldViewPr snapToGrid="0">
      <p:cViewPr varScale="1">
        <p:scale>
          <a:sx n="81" d="100"/>
          <a:sy n="81" d="100"/>
        </p:scale>
        <p:origin x="24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E48D632F-FF6F-40D0-9B17-36CC83A32CD8}" type="datetimeFigureOut">
              <a:rPr kumimoji="1" lang="ja-JP" altLang="en-US" smtClean="0"/>
              <a:t>2025/3/19</a:t>
            </a:fld>
            <a:endParaRPr kumimoji="1" lang="ja-JP" altLang="en-US"/>
          </a:p>
        </p:txBody>
      </p:sp>
      <p:sp>
        <p:nvSpPr>
          <p:cNvPr id="4" name="フッター プレースホルダー 3"/>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1F37CE51-6BC0-43CE-BAA6-D47CCE4F4611}" type="slidenum">
              <a:rPr kumimoji="1" lang="ja-JP" altLang="en-US" smtClean="0"/>
              <a:t>‹#›</a:t>
            </a:fld>
            <a:endParaRPr kumimoji="1" lang="ja-JP" altLang="en-US"/>
          </a:p>
        </p:txBody>
      </p:sp>
    </p:spTree>
    <p:extLst>
      <p:ext uri="{BB962C8B-B14F-4D97-AF65-F5344CB8AC3E}">
        <p14:creationId xmlns:p14="http://schemas.microsoft.com/office/powerpoint/2010/main" val="2237198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7738" cy="511652"/>
          </a:xfrm>
          <a:prstGeom prst="rect">
            <a:avLst/>
          </a:prstGeom>
        </p:spPr>
        <p:txBody>
          <a:bodyPr vert="horz" lIns="98993" tIns="49497" rIns="98993" bIns="4949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0"/>
            <a:ext cx="3077738" cy="511652"/>
          </a:xfrm>
          <a:prstGeom prst="rect">
            <a:avLst/>
          </a:prstGeom>
        </p:spPr>
        <p:txBody>
          <a:bodyPr vert="horz" lIns="98993" tIns="49497" rIns="98993" bIns="49497" rtlCol="0"/>
          <a:lstStyle>
            <a:lvl1pPr algn="r">
              <a:defRPr sz="1300"/>
            </a:lvl1pPr>
          </a:lstStyle>
          <a:p>
            <a:fld id="{DD0B2F0E-481E-4847-AC8C-F76FB983B7B8}"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8993" tIns="49497" rIns="98993" bIns="49497" rtlCol="0" anchor="ctr"/>
          <a:lstStyle/>
          <a:p>
            <a:endParaRPr lang="ja-JP" altLang="en-US"/>
          </a:p>
        </p:txBody>
      </p:sp>
      <p:sp>
        <p:nvSpPr>
          <p:cNvPr id="5" name="ノート プレースホルダー 4"/>
          <p:cNvSpPr>
            <a:spLocks noGrp="1"/>
          </p:cNvSpPr>
          <p:nvPr>
            <p:ph type="body" sz="quarter" idx="3"/>
          </p:nvPr>
        </p:nvSpPr>
        <p:spPr>
          <a:xfrm>
            <a:off x="710248" y="4860689"/>
            <a:ext cx="5681980" cy="4604861"/>
          </a:xfrm>
          <a:prstGeom prst="rect">
            <a:avLst/>
          </a:prstGeom>
        </p:spPr>
        <p:txBody>
          <a:bodyPr vert="horz" lIns="98993" tIns="49497" rIns="98993" bIns="494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19598"/>
            <a:ext cx="3077738" cy="511652"/>
          </a:xfrm>
          <a:prstGeom prst="rect">
            <a:avLst/>
          </a:prstGeom>
        </p:spPr>
        <p:txBody>
          <a:bodyPr vert="horz" lIns="98993" tIns="49497" rIns="98993" bIns="4949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598"/>
            <a:ext cx="3077738" cy="511652"/>
          </a:xfrm>
          <a:prstGeom prst="rect">
            <a:avLst/>
          </a:prstGeom>
        </p:spPr>
        <p:txBody>
          <a:bodyPr vert="horz" lIns="98993" tIns="49497" rIns="98993" bIns="49497" rtlCol="0" anchor="b"/>
          <a:lstStyle>
            <a:lvl1pPr algn="r">
              <a:defRPr sz="1300"/>
            </a:lvl1pPr>
          </a:lstStyle>
          <a:p>
            <a:fld id="{EBBD782D-9396-43B3-96B3-8C8765582F13}" type="slidenum">
              <a:rPr kumimoji="1" lang="ja-JP" altLang="en-US" smtClean="0"/>
              <a:t>‹#›</a:t>
            </a:fld>
            <a:endParaRPr kumimoji="1" lang="ja-JP" altLang="en-US"/>
          </a:p>
        </p:txBody>
      </p:sp>
    </p:spTree>
    <p:extLst>
      <p:ext uri="{BB962C8B-B14F-4D97-AF65-F5344CB8AC3E}">
        <p14:creationId xmlns:p14="http://schemas.microsoft.com/office/powerpoint/2010/main" val="3354400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０分（０分）経過　　（）内は累計</a:t>
            </a:r>
            <a:endParaRPr kumimoji="1" lang="en-US" altLang="ja-JP" sz="1100" dirty="0"/>
          </a:p>
          <a:p>
            <a:endParaRPr kumimoji="1" lang="en-US" altLang="ja-JP" sz="1100" dirty="0"/>
          </a:p>
          <a:p>
            <a:r>
              <a:rPr kumimoji="1" lang="ja-JP" altLang="en-US" sz="1100" dirty="0"/>
              <a:t>（講義が始まるまで映しておいてください。）</a:t>
            </a:r>
            <a:endParaRPr kumimoji="1" lang="en-US" altLang="ja-JP" sz="1100" dirty="0"/>
          </a:p>
          <a:p>
            <a:r>
              <a:rPr kumimoji="1" lang="ja-JP" altLang="en-US" sz="1100" dirty="0"/>
              <a:t>（</a:t>
            </a:r>
            <a:r>
              <a:rPr kumimoji="1" lang="en-US" altLang="ja-JP" sz="1100" dirty="0"/>
              <a:t>※</a:t>
            </a:r>
            <a:r>
              <a:rPr kumimoji="1" lang="ja-JP" altLang="en-US" sz="1100" dirty="0"/>
              <a:t>各スライドの〇〇となっている箇所は地域や学校に合わせて編集してください。）</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i="1" dirty="0">
                <a:latin typeface="ＭＳ ゴシック" panose="020B0609070205080204" pitchFamily="49" charset="-128"/>
                <a:ea typeface="ＭＳ ゴシック" panose="020B0609070205080204" pitchFamily="49" charset="-128"/>
              </a:rPr>
              <a:t>（</a:t>
            </a:r>
            <a:r>
              <a:rPr lang="en-US" altLang="ja-JP" sz="1100" i="1" dirty="0">
                <a:latin typeface="ＭＳ ゴシック" panose="020B0609070205080204" pitchFamily="49" charset="-128"/>
                <a:ea typeface="ＭＳ ゴシック" panose="020B0609070205080204" pitchFamily="49" charset="-128"/>
              </a:rPr>
              <a:t>※</a:t>
            </a:r>
            <a:r>
              <a:rPr lang="ja-JP" altLang="en-US" sz="1100" i="1" dirty="0">
                <a:latin typeface="ＭＳ ゴシック" panose="020B0609070205080204" pitchFamily="49" charset="-128"/>
                <a:ea typeface="ＭＳ ゴシック" panose="020B0609070205080204" pitchFamily="49" charset="-128"/>
              </a:rPr>
              <a:t>（☆クリック）は画面をクリックしてパワーポイントのアニメーションを動かしていただく場面です。）</a:t>
            </a:r>
            <a:endParaRPr kumimoji="1" lang="en-US" altLang="ja-JP" sz="1100" dirty="0"/>
          </a:p>
          <a:p>
            <a:endParaRPr kumimoji="1" lang="en-US" altLang="ja-JP" sz="11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ＭＳ ゴシック" panose="020B0609070205080204" pitchFamily="49" charset="-128"/>
                <a:ea typeface="ＭＳ ゴシック" panose="020B0609070205080204" pitchFamily="49" charset="-128"/>
              </a:rPr>
              <a:t>今日は、地震や津波から命を守るために、という題名でお話をします。</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みなさん、今まで地震にあったことはありますか？</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（自由に答えてもらえればよい。）</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この近くだと、</a:t>
            </a:r>
            <a:r>
              <a:rPr lang="en-US" altLang="ja-JP" sz="1100" dirty="0">
                <a:latin typeface="ＭＳ ゴシック" panose="020B0609070205080204" pitchFamily="49" charset="-128"/>
                <a:ea typeface="ＭＳ ゴシック" panose="020B0609070205080204" pitchFamily="49" charset="-128"/>
              </a:rPr>
              <a:t>2018</a:t>
            </a:r>
            <a:r>
              <a:rPr lang="ja-JP" altLang="en-US" sz="1100" dirty="0">
                <a:latin typeface="ＭＳ ゴシック" panose="020B0609070205080204" pitchFamily="49" charset="-128"/>
                <a:ea typeface="ＭＳ ゴシック" panose="020B0609070205080204" pitchFamily="49" charset="-128"/>
              </a:rPr>
              <a:t>年に大阪の北の方で大きな地震がありました。地震が起こったところの近くでは、立っているのが難しいほど大きく揺れました。</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日本はとても地震が多い国です。あのくらい大きな地震が、いつどこで起こってもおかしくありません。今、私たちがいる街でも起こるかもしれません。</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なので、今日はどうやって自分たちを守ったら良いのかを学びます。</a:t>
            </a:r>
            <a:endParaRPr lang="en-US" altLang="ja-JP" sz="1100" dirty="0">
              <a:latin typeface="ＭＳ ゴシック" panose="020B0609070205080204" pitchFamily="49" charset="-128"/>
              <a:ea typeface="ＭＳ ゴシック" panose="020B0609070205080204" pitchFamily="49" charset="-128"/>
            </a:endParaRPr>
          </a:p>
          <a:p>
            <a:endParaRPr kumimoji="1" lang="en-US" altLang="ja-JP" sz="11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ＭＳ ゴシック" panose="020B0609070205080204" pitchFamily="49" charset="-128"/>
                <a:ea typeface="ＭＳ ゴシック" panose="020B0609070205080204" pitchFamily="49" charset="-128"/>
              </a:rPr>
              <a:t>（補足：</a:t>
            </a:r>
            <a:r>
              <a:rPr lang="en-US" altLang="ja-JP" sz="1100" dirty="0">
                <a:latin typeface="ＭＳ ゴシック" panose="020B0609070205080204" pitchFamily="49" charset="-128"/>
                <a:ea typeface="ＭＳ ゴシック" panose="020B0609070205080204" pitchFamily="49" charset="-128"/>
              </a:rPr>
              <a:t>2018</a:t>
            </a:r>
            <a:r>
              <a:rPr lang="ja-JP" altLang="en-US" sz="1100" dirty="0">
                <a:latin typeface="ＭＳ ゴシック" panose="020B0609070205080204" pitchFamily="49" charset="-128"/>
                <a:ea typeface="ＭＳ ゴシック" panose="020B0609070205080204" pitchFamily="49" charset="-128"/>
              </a:rPr>
              <a:t>年</a:t>
            </a:r>
            <a:r>
              <a:rPr lang="en-US" altLang="ja-JP" sz="1100" dirty="0">
                <a:latin typeface="ＭＳ ゴシック" panose="020B0609070205080204" pitchFamily="49" charset="-128"/>
                <a:ea typeface="ＭＳ ゴシック" panose="020B0609070205080204" pitchFamily="49" charset="-128"/>
              </a:rPr>
              <a:t>6</a:t>
            </a:r>
            <a:r>
              <a:rPr lang="ja-JP" altLang="en-US" sz="1100" dirty="0">
                <a:latin typeface="ＭＳ ゴシック" panose="020B0609070205080204" pitchFamily="49" charset="-128"/>
                <a:ea typeface="ＭＳ ゴシック" panose="020B0609070205080204" pitchFamily="49" charset="-128"/>
              </a:rPr>
              <a:t>月</a:t>
            </a:r>
            <a:r>
              <a:rPr lang="en-US" altLang="ja-JP" sz="1100" dirty="0">
                <a:latin typeface="ＭＳ ゴシック" panose="020B0609070205080204" pitchFamily="49" charset="-128"/>
                <a:ea typeface="ＭＳ ゴシック" panose="020B0609070205080204" pitchFamily="49" charset="-128"/>
              </a:rPr>
              <a:t>18</a:t>
            </a:r>
            <a:r>
              <a:rPr lang="ja-JP" altLang="en-US" sz="1100" dirty="0">
                <a:latin typeface="ＭＳ ゴシック" panose="020B0609070205080204" pitchFamily="49" charset="-128"/>
                <a:ea typeface="ＭＳ ゴシック" panose="020B0609070205080204" pitchFamily="49" charset="-128"/>
              </a:rPr>
              <a:t>日　大阪府北部の地震　マグニチュード</a:t>
            </a:r>
            <a:r>
              <a:rPr lang="en-US" altLang="ja-JP" sz="1100" dirty="0">
                <a:latin typeface="ＭＳ ゴシック" panose="020B0609070205080204" pitchFamily="49" charset="-128"/>
                <a:ea typeface="ＭＳ ゴシック" panose="020B0609070205080204" pitchFamily="49" charset="-128"/>
              </a:rPr>
              <a:t>6.1</a:t>
            </a:r>
            <a:r>
              <a:rPr lang="ja-JP" altLang="en-US" sz="1100" dirty="0">
                <a:latin typeface="ＭＳ ゴシック" panose="020B0609070205080204" pitchFamily="49" charset="-128"/>
                <a:ea typeface="ＭＳ ゴシック" panose="020B0609070205080204" pitchFamily="49" charset="-128"/>
              </a:rPr>
              <a:t>　最大震度</a:t>
            </a:r>
            <a:r>
              <a:rPr lang="en-US" altLang="ja-JP" sz="1100" dirty="0">
                <a:latin typeface="ＭＳ ゴシック" panose="020B0609070205080204" pitchFamily="49" charset="-128"/>
                <a:ea typeface="ＭＳ ゴシック" panose="020B0609070205080204" pitchFamily="49" charset="-128"/>
              </a:rPr>
              <a:t>6</a:t>
            </a:r>
            <a:r>
              <a:rPr lang="ja-JP" altLang="en-US" sz="1100" dirty="0">
                <a:latin typeface="ＭＳ ゴシック" panose="020B0609070205080204" pitchFamily="49" charset="-128"/>
                <a:ea typeface="ＭＳ ゴシック" panose="020B0609070205080204" pitchFamily="49" charset="-128"/>
              </a:rPr>
              <a:t>弱）</a:t>
            </a:r>
            <a:endParaRPr lang="en-US" altLang="ja-JP" sz="11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a:t>
            </a:fld>
            <a:endParaRPr kumimoji="1" lang="ja-JP" altLang="en-US"/>
          </a:p>
        </p:txBody>
      </p:sp>
    </p:spTree>
    <p:extLst>
      <p:ext uri="{BB962C8B-B14F-4D97-AF65-F5344CB8AC3E}">
        <p14:creationId xmlns:p14="http://schemas.microsoft.com/office/powerpoint/2010/main" val="1643425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a:t>
            </a:r>
            <a:r>
              <a:rPr kumimoji="1" lang="ja-JP" altLang="en-US" sz="1100" dirty="0"/>
              <a:t>分（</a:t>
            </a:r>
            <a:r>
              <a:rPr kumimoji="1" lang="en-US" altLang="ja-JP" sz="1100" dirty="0"/>
              <a:t>14</a:t>
            </a:r>
            <a:r>
              <a:rPr kumimoji="1" lang="ja-JP" altLang="en-US" sz="1100" dirty="0"/>
              <a:t>分）経過</a:t>
            </a:r>
            <a:endParaRPr kumimoji="1" lang="en-US" altLang="ja-JP" sz="1100" dirty="0"/>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うさぎさんたちのところまで来てしまいました。</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津波はとても力が強いので、住んでいるお家と一緒に流されてしまうかもしれません。</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みんなが産まれる前ですが、日本で大きな地震が起こって、このような高い津波がきたことがあります。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ここからはちょっと離れていますが、日本の東の方で起こりました。</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東日本大震災ってきいたことありますか？どんなことが起こったか、知っていますか？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ＭＳ ゴシック" panose="020B0609070205080204" pitchFamily="49" charset="-128"/>
                <a:ea typeface="ＭＳ ゴシック" panose="020B0609070205080204" pitchFamily="49" charset="-128"/>
              </a:rPr>
              <a:t>（自由に答えてもらえればよい。）</a:t>
            </a:r>
            <a:endParaRPr lang="en-US" altLang="ja-JP" sz="1100" dirty="0">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どんなことが起こったか、写真を見てみましょう。</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10</a:t>
            </a:fld>
            <a:endParaRPr kumimoji="1" lang="ja-JP" altLang="en-US"/>
          </a:p>
        </p:txBody>
      </p:sp>
    </p:spTree>
    <p:extLst>
      <p:ext uri="{BB962C8B-B14F-4D97-AF65-F5344CB8AC3E}">
        <p14:creationId xmlns:p14="http://schemas.microsoft.com/office/powerpoint/2010/main" val="277022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t>2</a:t>
            </a:r>
            <a:r>
              <a:rPr kumimoji="1" lang="ja-JP" altLang="en-US" sz="1100"/>
              <a:t>分（</a:t>
            </a:r>
            <a:r>
              <a:rPr kumimoji="1" lang="en-US" altLang="ja-JP" sz="1100"/>
              <a:t>16</a:t>
            </a:r>
            <a:r>
              <a:rPr kumimoji="1" lang="ja-JP" altLang="en-US" sz="1100"/>
              <a:t>分）経過</a:t>
            </a:r>
            <a:endParaRPr kumimoji="1" lang="en-US" altLang="ja-JP" sz="1100"/>
          </a:p>
          <a:p>
            <a:endParaRPr lang="en-US" altLang="zh-TW" sz="110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a:solidFill>
                  <a:schemeClr val="tx1"/>
                </a:solidFill>
                <a:latin typeface="ＭＳ ゴシック" panose="020B0609070205080204" pitchFamily="49" charset="-128"/>
                <a:ea typeface="ＭＳ ゴシック" panose="020B0609070205080204" pitchFamily="49" charset="-128"/>
              </a:rPr>
              <a:t>この写真は、津波が来た後の写真です。どうなっているかな？</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pPr defTabSz="914185">
              <a:defRPr/>
            </a:pP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a:solidFill>
                  <a:schemeClr val="tx1"/>
                </a:solidFill>
                <a:latin typeface="ＭＳ ゴシック" panose="020B0609070205080204" pitchFamily="49" charset="-128"/>
                <a:ea typeface="ＭＳ ゴシック" panose="020B0609070205080204" pitchFamily="49" charset="-128"/>
              </a:rPr>
              <a:t>海にあるはずの船が、津波に押し流されてきてしまいました。</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a:solidFill>
                  <a:schemeClr val="tx1"/>
                </a:solidFill>
                <a:latin typeface="ＭＳ ゴシック" panose="020B0609070205080204" pitchFamily="49" charset="-128"/>
                <a:ea typeface="ＭＳ ゴシック" panose="020B0609070205080204" pitchFamily="49" charset="-128"/>
              </a:rPr>
              <a:t>船で押されて、電柱も曲がっていますね。</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endParaRPr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rPr>
              <a:t>（補足：</a:t>
            </a:r>
            <a:r>
              <a:rPr lang="zh-TW" altLang="en-US" sz="1100">
                <a:solidFill>
                  <a:schemeClr val="tx1"/>
                </a:solidFill>
                <a:latin typeface="ＭＳ ゴシック" panose="020B0609070205080204" pitchFamily="49" charset="-128"/>
                <a:ea typeface="ＭＳ ゴシック" panose="020B0609070205080204" pitchFamily="49" charset="-128"/>
              </a:rPr>
              <a:t>福島県相馬市</a:t>
            </a:r>
            <a:r>
              <a:rPr lang="ja-JP" altLang="en-US" sz="1100">
                <a:solidFill>
                  <a:schemeClr val="tx1"/>
                </a:solidFill>
                <a:latin typeface="ＭＳ ゴシック" panose="020B0609070205080204" pitchFamily="49" charset="-128"/>
                <a:ea typeface="ＭＳ ゴシック" panose="020B0609070205080204" pitchFamily="49" charset="-128"/>
              </a:rPr>
              <a:t>の写真）</a:t>
            </a:r>
            <a:endParaRPr lang="en-US" altLang="zh-TW" sz="11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14185"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914185" fontAlgn="base">
                <a:spcBef>
                  <a:spcPct val="0"/>
                </a:spcBef>
                <a:spcAft>
                  <a:spcPct val="0"/>
                </a:spcAft>
                <a:defRPr/>
              </a:pPr>
              <a:t>11</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424227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t>2</a:t>
            </a:r>
            <a:r>
              <a:rPr kumimoji="1" lang="ja-JP" altLang="en-US" sz="1100"/>
              <a:t>分（</a:t>
            </a:r>
            <a:r>
              <a:rPr kumimoji="1" lang="en-US" altLang="ja-JP" sz="1100"/>
              <a:t>18</a:t>
            </a:r>
            <a:r>
              <a:rPr kumimoji="1" lang="ja-JP" altLang="en-US" sz="1100"/>
              <a:t>分）経過</a:t>
            </a:r>
            <a:endParaRPr kumimoji="1" lang="en-US" altLang="ja-JP" sz="1100"/>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これも、津波が来て去って行った後の写真です。何か気づいたことはありますか？</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pPr defTabSz="914185">
              <a:defRPr/>
            </a:pP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a:solidFill>
                  <a:schemeClr val="tx1"/>
                </a:solidFill>
                <a:latin typeface="ＭＳ ゴシック" panose="020B0609070205080204" pitchFamily="49" charset="-128"/>
                <a:ea typeface="ＭＳ ゴシック" panose="020B0609070205080204" pitchFamily="49" charset="-128"/>
              </a:rPr>
              <a:t>写真の右側では、建物が移動してきて電柱に引っかかっていますね。</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a:solidFill>
                  <a:schemeClr val="tx1"/>
                </a:solidFill>
                <a:latin typeface="ＭＳ ゴシック" panose="020B0609070205080204" pitchFamily="49" charset="-128"/>
                <a:ea typeface="ＭＳ ゴシック" panose="020B0609070205080204" pitchFamily="49" charset="-128"/>
              </a:rPr>
              <a:t>信号が歪んでいたり、車が流されてきたりと、街が大変なことになっています。</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a:solidFill>
                  <a:schemeClr val="tx1"/>
                </a:solidFill>
                <a:latin typeface="ＭＳ ゴシック" panose="020B0609070205080204" pitchFamily="49" charset="-128"/>
                <a:ea typeface="ＭＳ ゴシック" panose="020B0609070205080204" pitchFamily="49" charset="-128"/>
              </a:rPr>
              <a:t>津波はとっても力が強くて、建物も流されてしまうし、私たち人間だって簡単に流されてしまいます。皆さん、覚えておいてくださいね。</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185">
              <a:defRPr/>
            </a:pPr>
            <a:endParaRPr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cs typeface="+mn-cs"/>
              </a:rPr>
              <a:t>（補足：</a:t>
            </a:r>
            <a:r>
              <a:rPr lang="zh-TW" altLang="en-US" sz="110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宮城県石巻市</a:t>
            </a:r>
            <a:r>
              <a:rPr lang="ja-JP" altLang="en-US" sz="110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の写真）</a:t>
            </a:r>
            <a:endParaRPr lang="en-US" altLang="ja-JP" sz="11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14185"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914185" fontAlgn="base">
                <a:spcBef>
                  <a:spcPct val="0"/>
                </a:spcBef>
                <a:spcAft>
                  <a:spcPct val="0"/>
                </a:spcAft>
                <a:defRPr/>
              </a:pPr>
              <a:t>12</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95103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a:t>2</a:t>
            </a:r>
            <a:r>
              <a:rPr kumimoji="1" lang="ja-JP" altLang="en-US" sz="1100"/>
              <a:t>分（</a:t>
            </a:r>
            <a:r>
              <a:rPr kumimoji="1" lang="en-US" altLang="ja-JP" sz="1100"/>
              <a:t>20</a:t>
            </a:r>
            <a:r>
              <a:rPr kumimoji="1" lang="ja-JP" altLang="en-US" sz="1100"/>
              <a:t>分）経過</a:t>
            </a:r>
            <a:endParaRPr kumimoji="1" lang="en-US" altLang="ja-JP" sz="1100"/>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ところで、さきほどのウサギさんたちは流されそうでしたが、津波が来るとわかったとき、みなさんは流されないようにどうすればいいと思いますか？</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rPr>
              <a:t>海から離れ、高いところへ逃げましょう。</a:t>
            </a:r>
            <a:endParaRPr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rPr>
              <a:t>実は、津波はとっても速く進みます。海岸近くでは、陸上のオリンピック選手並みの速さで襲ってくるので津波が見えてから逃げるのでは遅いのです。</a:t>
            </a:r>
            <a:endParaRPr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rPr>
              <a:t>　「津波が来るかもしれない！」と思ったら逃げるようにしましょう。</a:t>
            </a:r>
            <a:endParaRPr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rPr>
              <a:t>では、どういうときに「津波が来そうだ！」と考えたら良いでしょうか。</a:t>
            </a:r>
            <a:endParaRPr lang="en-US" altLang="ja-JP" sz="11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13</a:t>
            </a:fld>
            <a:endParaRPr kumimoji="1" lang="ja-JP" altLang="en-US"/>
          </a:p>
        </p:txBody>
      </p:sp>
    </p:spTree>
    <p:extLst>
      <p:ext uri="{BB962C8B-B14F-4D97-AF65-F5344CB8AC3E}">
        <p14:creationId xmlns:p14="http://schemas.microsoft.com/office/powerpoint/2010/main" val="23974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100" dirty="0"/>
              <a:t>2</a:t>
            </a:r>
            <a:r>
              <a:rPr kumimoji="1" lang="ja-JP" altLang="en-US" sz="1100" dirty="0"/>
              <a:t>分（</a:t>
            </a:r>
            <a:r>
              <a:rPr kumimoji="1" lang="en-US" altLang="ja-JP" sz="1100" dirty="0"/>
              <a:t>22</a:t>
            </a:r>
            <a:r>
              <a:rPr kumimoji="1" lang="ja-JP" altLang="en-US" sz="1100" dirty="0"/>
              <a:t>分）経過</a:t>
            </a:r>
            <a:endParaRPr kumimoji="1" lang="en-US" altLang="ja-JP" sz="1100" dirty="0"/>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en-US" altLang="ja-JP" sz="1100" dirty="0">
                <a:solidFill>
                  <a:schemeClr val="tx1"/>
                </a:solidFill>
                <a:latin typeface="ＭＳ ゴシック" panose="020B0609070205080204" pitchFamily="49" charset="-128"/>
                <a:ea typeface="ＭＳ ゴシック" panose="020B0609070205080204" pitchFamily="49" charset="-128"/>
              </a:rPr>
              <a:t>1</a:t>
            </a:r>
            <a:r>
              <a:rPr lang="ja-JP" altLang="en-US" sz="1100" dirty="0">
                <a:solidFill>
                  <a:schemeClr val="tx1"/>
                </a:solidFill>
                <a:latin typeface="ＭＳ ゴシック" panose="020B0609070205080204" pitchFamily="49" charset="-128"/>
                <a:ea typeface="ＭＳ ゴシック" panose="020B0609070205080204" pitchFamily="49" charset="-128"/>
              </a:rPr>
              <a:t>つ目は、津波の警報を聞いた時です。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皆さん、「警報」という言葉を聞いたことがありますか？</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ちょっと難しい言葉ですが、危険が迫っていることをお知らせする情報です。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台風が近づいてきたときに強い風への警報が出ると、危ないので学校もお休みになったりします。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そして、津波でも、「警報」というのがあります。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a:solidFill>
                  <a:schemeClr val="tx1"/>
                </a:solidFill>
                <a:latin typeface="ＭＳ ゴシック"/>
                <a:ea typeface="ＭＳ ゴシック"/>
              </a:rPr>
              <a:t>街中で放送が流れたり、スマホやテレビでもお知らせされ</a:t>
            </a:r>
            <a:r>
              <a:rPr lang="ja-JP" altLang="en-US" sz="1100">
                <a:latin typeface="ＭＳ ゴシック"/>
                <a:ea typeface="ＭＳ ゴシック"/>
              </a:rPr>
              <a:t>たりす</a:t>
            </a:r>
            <a:r>
              <a:rPr kumimoji="1" lang="ja-JP" altLang="en-US" sz="1100">
                <a:solidFill>
                  <a:schemeClr val="tx1"/>
                </a:solidFill>
                <a:latin typeface="ＭＳ ゴシック"/>
                <a:ea typeface="ＭＳ ゴシック"/>
              </a:rPr>
              <a:t>るので、これを聞いたらすぐに海から遠く高いところへ逃げましょう。</a:t>
            </a:r>
            <a:endParaRPr kumimoji="1" lang="en-US" altLang="ja-JP" sz="1100">
              <a:solidFill>
                <a:schemeClr val="tx1"/>
              </a:solidFill>
              <a:latin typeface="ＭＳ ゴシック"/>
              <a:ea typeface="ＭＳ ゴシック"/>
            </a:endParaRPr>
          </a:p>
          <a:p>
            <a:pPr defTabSz="954563">
              <a:defRPr/>
            </a:pP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☆クリック</a:t>
            </a:r>
            <a:r>
              <a:rPr lang="en-US" altLang="ja-JP" sz="1100" dirty="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en-US" altLang="ja-JP" sz="1100" dirty="0">
                <a:solidFill>
                  <a:schemeClr val="tx1"/>
                </a:solidFill>
                <a:latin typeface="ＭＳ ゴシック" panose="020B0609070205080204" pitchFamily="49" charset="-128"/>
                <a:ea typeface="ＭＳ ゴシック" panose="020B0609070205080204" pitchFamily="49" charset="-128"/>
              </a:rPr>
              <a:t>2</a:t>
            </a:r>
            <a:r>
              <a:rPr kumimoji="1" lang="ja-JP" altLang="en-US" sz="1100" dirty="0">
                <a:solidFill>
                  <a:schemeClr val="tx1"/>
                </a:solidFill>
                <a:latin typeface="ＭＳ ゴシック" panose="020B0609070205080204" pitchFamily="49" charset="-128"/>
                <a:ea typeface="ＭＳ ゴシック" panose="020B0609070205080204" pitchFamily="49" charset="-128"/>
              </a:rPr>
              <a:t>つ目は、海の近くにいるときに揺れを感じた時です。揺れは逃げる合図です。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　「警報」というのをまだ聞いていなくても、海辺で揺れたらすぐに逃げてしまいましょう。</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では、みなさんで２つのヒントを読んでみましょう。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a:ea typeface="ＭＳ ゴシック"/>
              </a:rPr>
              <a:t>（補足：</a:t>
            </a:r>
            <a:r>
              <a:rPr lang="ja-JP" altLang="en-US" sz="1100" dirty="0">
                <a:solidFill>
                  <a:schemeClr val="tx1"/>
                </a:solidFill>
                <a:latin typeface="ＭＳ ゴシック"/>
                <a:ea typeface="ＭＳ ゴシック"/>
              </a:rPr>
              <a:t>地震が起こってから津波警報等が発表されるまでに、</a:t>
            </a:r>
            <a:r>
              <a:rPr lang="en-US" altLang="ja-JP" sz="1100" dirty="0">
                <a:solidFill>
                  <a:schemeClr val="tx1"/>
                </a:solidFill>
                <a:latin typeface="ＭＳ ゴシック"/>
                <a:ea typeface="ＭＳ ゴシック"/>
              </a:rPr>
              <a:t>3</a:t>
            </a:r>
            <a:r>
              <a:rPr lang="ja-JP" altLang="en-US" sz="1100" dirty="0">
                <a:solidFill>
                  <a:schemeClr val="tx1"/>
                </a:solidFill>
                <a:latin typeface="ＭＳ ゴシック"/>
                <a:ea typeface="ＭＳ ゴシック"/>
              </a:rPr>
              <a:t>分程度かかります。海辺では警報の発表を待たずに自分の判断で逃げることも大切です。</a:t>
            </a:r>
            <a:r>
              <a:rPr lang="ja-JP" altLang="en-US" sz="1100" dirty="0">
                <a:latin typeface="ＭＳ ゴシック"/>
                <a:ea typeface="ＭＳ ゴシック"/>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100" b="1">
                <a:solidFill>
                  <a:schemeClr val="tx1"/>
                </a:solidFill>
                <a:latin typeface="Tahoma" pitchFamily="34" charset="0"/>
                <a:ea typeface="ＭＳ Ｐゴシック" charset="-128"/>
              </a:defRPr>
            </a:lvl1pPr>
            <a:lvl2pPr marL="775457" indent="-298253" eaLnBrk="0" hangingPunct="0">
              <a:defRPr kumimoji="1" sz="2100" b="1">
                <a:solidFill>
                  <a:schemeClr val="tx1"/>
                </a:solidFill>
                <a:latin typeface="Tahoma" pitchFamily="34" charset="0"/>
                <a:ea typeface="ＭＳ Ｐゴシック" charset="-128"/>
              </a:defRPr>
            </a:lvl2pPr>
            <a:lvl3pPr marL="1193012" indent="-238603" eaLnBrk="0" hangingPunct="0">
              <a:defRPr kumimoji="1" sz="2100" b="1">
                <a:solidFill>
                  <a:schemeClr val="tx1"/>
                </a:solidFill>
                <a:latin typeface="Tahoma" pitchFamily="34" charset="0"/>
                <a:ea typeface="ＭＳ Ｐゴシック" charset="-128"/>
              </a:defRPr>
            </a:lvl3pPr>
            <a:lvl4pPr marL="1670215" indent="-238603" eaLnBrk="0" hangingPunct="0">
              <a:defRPr kumimoji="1" sz="2100" b="1">
                <a:solidFill>
                  <a:schemeClr val="tx1"/>
                </a:solidFill>
                <a:latin typeface="Tahoma" pitchFamily="34" charset="0"/>
                <a:ea typeface="ＭＳ Ｐゴシック" charset="-128"/>
              </a:defRPr>
            </a:lvl4pPr>
            <a:lvl5pPr marL="2147421" indent="-238603" eaLnBrk="0" hangingPunct="0">
              <a:defRPr kumimoji="1" sz="2100" b="1">
                <a:solidFill>
                  <a:schemeClr val="tx1"/>
                </a:solidFill>
                <a:latin typeface="Tahoma" pitchFamily="34" charset="0"/>
                <a:ea typeface="ＭＳ Ｐゴシック" charset="-128"/>
              </a:defRPr>
            </a:lvl5pPr>
            <a:lvl6pPr marL="2624624" indent="-238603" eaLnBrk="0" fontAlgn="base" hangingPunct="0">
              <a:spcBef>
                <a:spcPct val="0"/>
              </a:spcBef>
              <a:spcAft>
                <a:spcPct val="0"/>
              </a:spcAft>
              <a:defRPr kumimoji="1" sz="2100" b="1">
                <a:solidFill>
                  <a:schemeClr val="tx1"/>
                </a:solidFill>
                <a:latin typeface="Tahoma" pitchFamily="34" charset="0"/>
                <a:ea typeface="ＭＳ Ｐゴシック" charset="-128"/>
              </a:defRPr>
            </a:lvl6pPr>
            <a:lvl7pPr marL="3101829" indent="-238603" eaLnBrk="0" fontAlgn="base" hangingPunct="0">
              <a:spcBef>
                <a:spcPct val="0"/>
              </a:spcBef>
              <a:spcAft>
                <a:spcPct val="0"/>
              </a:spcAft>
              <a:defRPr kumimoji="1" sz="2100" b="1">
                <a:solidFill>
                  <a:schemeClr val="tx1"/>
                </a:solidFill>
                <a:latin typeface="Tahoma" pitchFamily="34" charset="0"/>
                <a:ea typeface="ＭＳ Ｐゴシック" charset="-128"/>
              </a:defRPr>
            </a:lvl7pPr>
            <a:lvl8pPr marL="3579034" indent="-238603" eaLnBrk="0" fontAlgn="base" hangingPunct="0">
              <a:spcBef>
                <a:spcPct val="0"/>
              </a:spcBef>
              <a:spcAft>
                <a:spcPct val="0"/>
              </a:spcAft>
              <a:defRPr kumimoji="1" sz="2100" b="1">
                <a:solidFill>
                  <a:schemeClr val="tx1"/>
                </a:solidFill>
                <a:latin typeface="Tahoma" pitchFamily="34" charset="0"/>
                <a:ea typeface="ＭＳ Ｐゴシック" charset="-128"/>
              </a:defRPr>
            </a:lvl8pPr>
            <a:lvl9pPr marL="4056239" indent="-238603" eaLnBrk="0" fontAlgn="base" hangingPunct="0">
              <a:spcBef>
                <a:spcPct val="0"/>
              </a:spcBef>
              <a:spcAft>
                <a:spcPct val="0"/>
              </a:spcAft>
              <a:defRPr kumimoji="1" sz="2100" b="1">
                <a:solidFill>
                  <a:schemeClr val="tx1"/>
                </a:solidFill>
                <a:latin typeface="Tahoma" pitchFamily="34" charset="0"/>
                <a:ea typeface="ＭＳ Ｐゴシック" charset="-128"/>
              </a:defRPr>
            </a:lvl9pPr>
          </a:lstStyle>
          <a:p>
            <a:pPr defTabSz="954563" eaLnBrk="1" hangingPunct="1">
              <a:defRPr/>
            </a:pPr>
            <a:fld id="{F7011D34-23AF-48C2-B5CF-3D447EB3916A}" type="slidenum">
              <a:rPr lang="ja-JP" altLang="en-US" sz="1300" b="0">
                <a:solidFill>
                  <a:prstClr val="black"/>
                </a:solidFill>
                <a:latin typeface="Arial" charset="0"/>
              </a:rPr>
              <a:pPr defTabSz="954563" eaLnBrk="1" hangingPunct="1">
                <a:defRPr/>
              </a:pPr>
              <a:t>14</a:t>
            </a:fld>
            <a:endParaRPr lang="en-US" altLang="ja-JP" sz="1300" b="0">
              <a:solidFill>
                <a:prstClr val="black"/>
              </a:solidFill>
              <a:latin typeface="Arial" charset="0"/>
            </a:endParaRPr>
          </a:p>
        </p:txBody>
      </p:sp>
    </p:spTree>
    <p:extLst>
      <p:ext uri="{BB962C8B-B14F-4D97-AF65-F5344CB8AC3E}">
        <p14:creationId xmlns:p14="http://schemas.microsoft.com/office/powerpoint/2010/main" val="3737519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a:t>2</a:t>
            </a:r>
            <a:r>
              <a:rPr kumimoji="1" lang="ja-JP" altLang="en-US" sz="1100"/>
              <a:t>分（</a:t>
            </a:r>
            <a:r>
              <a:rPr kumimoji="1" lang="en-US" altLang="ja-JP" sz="1100"/>
              <a:t>24</a:t>
            </a:r>
            <a:r>
              <a:rPr kumimoji="1" lang="ja-JP" altLang="en-US" sz="1100"/>
              <a:t>分）経過</a:t>
            </a:r>
            <a:endParaRPr kumimoji="1" lang="en-US" altLang="ja-JP" sz="1100"/>
          </a:p>
          <a:p>
            <a:endParaRPr lang="en-US" altLang="ja-JP" sz="1100">
              <a:solidFill>
                <a:schemeClr val="tx1"/>
              </a:solidFill>
            </a:endParaRPr>
          </a:p>
          <a:p>
            <a:r>
              <a:rPr lang="ja-JP" altLang="en-US" sz="1100">
                <a:solidFill>
                  <a:schemeClr val="tx1"/>
                </a:solidFill>
              </a:rPr>
              <a:t>悲しいことに、先ほどお話しした東日本大震災では、多くの人が津波に流されて亡くなってしまいました。</a:t>
            </a:r>
            <a:endParaRPr lang="en-US" altLang="ja-JP" sz="1100">
              <a:solidFill>
                <a:schemeClr val="tx1"/>
              </a:solidFill>
            </a:endParaRPr>
          </a:p>
          <a:p>
            <a:r>
              <a:rPr lang="ja-JP" altLang="en-US" sz="1100">
                <a:solidFill>
                  <a:schemeClr val="tx1"/>
                </a:solidFill>
              </a:rPr>
              <a:t>今でも街が元通りになっていないところもあります。</a:t>
            </a:r>
            <a:endParaRPr lang="en-US" altLang="ja-JP" sz="1100">
              <a:solidFill>
                <a:schemeClr val="tx1"/>
              </a:solidFill>
            </a:endParaRPr>
          </a:p>
          <a:p>
            <a:r>
              <a:rPr lang="ja-JP" altLang="en-US" sz="1100">
                <a:solidFill>
                  <a:schemeClr val="tx1"/>
                </a:solidFill>
              </a:rPr>
              <a:t>（先生方も体験を話していただければと思います。）</a:t>
            </a:r>
            <a:endParaRPr lang="en-US" altLang="ja-JP" sz="1100">
              <a:solidFill>
                <a:schemeClr val="tx1"/>
              </a:solidFill>
            </a:endParaRPr>
          </a:p>
          <a:p>
            <a:endParaRPr lang="en-US" altLang="ja-JP" sz="1100">
              <a:solidFill>
                <a:schemeClr val="tx1"/>
              </a:solidFill>
            </a:endParaRPr>
          </a:p>
          <a:p>
            <a:r>
              <a:rPr lang="ja-JP" altLang="en-US" sz="1100">
                <a:solidFill>
                  <a:schemeClr val="tx1"/>
                </a:solidFill>
              </a:rPr>
              <a:t>（☆クリック）</a:t>
            </a:r>
            <a:endParaRPr lang="en-US" altLang="ja-JP" sz="1100">
              <a:solidFill>
                <a:schemeClr val="tx1"/>
              </a:solidFill>
            </a:endParaRPr>
          </a:p>
          <a:p>
            <a:r>
              <a:rPr lang="ja-JP" altLang="en-US" sz="1100">
                <a:solidFill>
                  <a:schemeClr val="tx1"/>
                </a:solidFill>
              </a:rPr>
              <a:t>でも、津波から必死に逃げて助かった人たちも多くいます。</a:t>
            </a:r>
            <a:endParaRPr lang="en-US" altLang="ja-JP" sz="1100">
              <a:solidFill>
                <a:schemeClr val="tx1"/>
              </a:solidFill>
            </a:endParaRPr>
          </a:p>
          <a:p>
            <a:r>
              <a:rPr lang="ja-JP" altLang="en-US" sz="1100">
                <a:solidFill>
                  <a:schemeClr val="tx1"/>
                </a:solidFill>
              </a:rPr>
              <a:t>なぜ逃げられたかというと、普段から本気で避難訓練をしていたからです。</a:t>
            </a:r>
            <a:endParaRPr lang="en-US" altLang="ja-JP" sz="1100">
              <a:solidFill>
                <a:schemeClr val="tx1"/>
              </a:solidFill>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84209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1</a:t>
            </a:r>
            <a:r>
              <a:rPr kumimoji="1" lang="ja-JP" altLang="en-US" sz="1100" dirty="0"/>
              <a:t>分（</a:t>
            </a:r>
            <a:r>
              <a:rPr kumimoji="1" lang="en-US" altLang="ja-JP" sz="1100" dirty="0"/>
              <a:t>25</a:t>
            </a:r>
            <a:r>
              <a:rPr kumimoji="1" lang="ja-JP" altLang="en-US" sz="1100" dirty="0"/>
              <a:t>分）経過</a:t>
            </a:r>
            <a:endParaRPr kumimoji="1" lang="en-US" altLang="ja-JP" sz="1100" dirty="0"/>
          </a:p>
          <a:p>
            <a:endParaRPr lang="en-US" altLang="ja-JP" sz="1100" dirty="0">
              <a:solidFill>
                <a:schemeClr val="tx1"/>
              </a:solidFill>
            </a:endParaRPr>
          </a:p>
          <a:p>
            <a:r>
              <a:rPr lang="ja-JP" altLang="en-US" sz="1100">
                <a:solidFill>
                  <a:schemeClr val="tx1"/>
                </a:solidFill>
              </a:rPr>
              <a:t>地震が起こって</a:t>
            </a:r>
            <a:r>
              <a:rPr lang="ja-JP" altLang="en-US" sz="1100" dirty="0">
                <a:solidFill>
                  <a:schemeClr val="tx1"/>
                </a:solidFill>
              </a:rPr>
              <a:t>、揺れがおさまったら安全な場所へ避難します。例えば、学校の校庭など。</a:t>
            </a:r>
            <a:endParaRPr lang="en-US" altLang="ja-JP" sz="1100" dirty="0">
              <a:solidFill>
                <a:schemeClr val="tx1"/>
              </a:solidFill>
            </a:endParaRPr>
          </a:p>
          <a:p>
            <a:r>
              <a:rPr lang="ja-JP" altLang="en-US" sz="1100" dirty="0">
                <a:solidFill>
                  <a:schemeClr val="tx1"/>
                </a:solidFill>
              </a:rPr>
              <a:t>でも、安全な場所がどこなのか、安全な場所までどうやって行くのか、知っていないと避難することはできません。</a:t>
            </a:r>
            <a:endParaRPr lang="en-US" altLang="ja-JP" sz="1100" dirty="0">
              <a:solidFill>
                <a:schemeClr val="tx1"/>
              </a:solidFill>
            </a:endParaRPr>
          </a:p>
          <a:p>
            <a:r>
              <a:rPr lang="ja-JP" altLang="en-US" sz="1100" dirty="0">
                <a:solidFill>
                  <a:schemeClr val="tx1"/>
                </a:solidFill>
              </a:rPr>
              <a:t>さらに、避難場所やそこまでの行き方を知っていても、地震が起こった時に、すぐに行動できないと、避難が間に合わないかもしれません。</a:t>
            </a:r>
            <a:endParaRPr lang="en-US" altLang="ja-JP" sz="1100" dirty="0">
              <a:solidFill>
                <a:schemeClr val="tx1"/>
              </a:solidFill>
            </a:endParaRPr>
          </a:p>
          <a:p>
            <a:endParaRPr lang="en-US" altLang="ja-JP" sz="1100" dirty="0">
              <a:solidFill>
                <a:schemeClr val="tx1"/>
              </a:solidFill>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269319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分（</a:t>
            </a:r>
            <a:r>
              <a:rPr kumimoji="1" lang="en-US" altLang="ja-JP" sz="1200" dirty="0"/>
              <a:t>26</a:t>
            </a:r>
            <a:r>
              <a:rPr kumimoji="1" lang="ja-JP" altLang="en-US" sz="1200" dirty="0"/>
              <a:t>分）経過</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そこで、避難訓練が大切になってきます。</a:t>
            </a:r>
            <a:endParaRPr kumimoji="1" lang="en-US" altLang="ja-JP" sz="1200" dirty="0"/>
          </a:p>
          <a:p>
            <a:r>
              <a:rPr kumimoji="1" lang="ja-JP" altLang="en-US" sz="1200" kern="1200" dirty="0">
                <a:solidFill>
                  <a:schemeClr val="tx1"/>
                </a:solidFill>
                <a:effectLst/>
                <a:latin typeface="+mn-lt"/>
                <a:ea typeface="ＭＳ Ｐゴシック"/>
                <a:cs typeface="+mn-cs"/>
              </a:rPr>
              <a:t>地震が起こったときに、とっさに命を守る</a:t>
            </a:r>
            <a:r>
              <a:rPr kumimoji="1" lang="ja-JP" altLang="ja-JP" sz="1200" kern="1200" dirty="0">
                <a:solidFill>
                  <a:schemeClr val="tx1"/>
                </a:solidFill>
                <a:effectLst/>
                <a:latin typeface="+mn-lt"/>
                <a:ea typeface="ＭＳ Ｐゴシック"/>
                <a:cs typeface="+mn-cs"/>
              </a:rPr>
              <a:t>行動</a:t>
            </a:r>
            <a:r>
              <a:rPr lang="ja-JP" altLang="ja-JP" dirty="0">
                <a:ea typeface="ＭＳ Ｐゴシック"/>
              </a:rPr>
              <a:t>を</a:t>
            </a:r>
            <a:r>
              <a:rPr kumimoji="1" lang="ja-JP" altLang="ja-JP" sz="1200" kern="1200" dirty="0">
                <a:solidFill>
                  <a:schemeClr val="tx1"/>
                </a:solidFill>
                <a:effectLst/>
                <a:latin typeface="+mn-lt"/>
                <a:ea typeface="ＭＳ Ｐゴシック"/>
                <a:cs typeface="+mn-cs"/>
              </a:rPr>
              <a:t>するためには</a:t>
            </a:r>
            <a:r>
              <a:rPr kumimoji="1" lang="ja-JP" altLang="en-US" sz="1200" kern="1200" dirty="0">
                <a:solidFill>
                  <a:schemeClr val="tx1"/>
                </a:solidFill>
                <a:effectLst/>
                <a:latin typeface="+mn-lt"/>
                <a:ea typeface="ＭＳ Ｐゴシック"/>
                <a:cs typeface="+mn-cs"/>
              </a:rPr>
              <a:t>、スポーツと同じで、</a:t>
            </a:r>
            <a:r>
              <a:rPr kumimoji="1" lang="ja-JP" altLang="ja-JP" sz="1200" kern="1200" dirty="0">
                <a:solidFill>
                  <a:schemeClr val="tx1"/>
                </a:solidFill>
                <a:effectLst/>
                <a:latin typeface="+mn-lt"/>
                <a:ea typeface="ＭＳ Ｐゴシック"/>
                <a:cs typeface="+mn-cs"/>
              </a:rPr>
              <a:t>練習が必要</a:t>
            </a:r>
            <a:r>
              <a:rPr kumimoji="1" lang="ja-JP" altLang="en-US" sz="1200" kern="1200" dirty="0">
                <a:solidFill>
                  <a:schemeClr val="tx1"/>
                </a:solidFill>
                <a:effectLst/>
                <a:latin typeface="+mn-lt"/>
                <a:ea typeface="ＭＳ Ｐゴシック"/>
                <a:cs typeface="+mn-cs"/>
              </a:rPr>
              <a:t>です。</a:t>
            </a:r>
            <a:endParaRPr kumimoji="1" lang="en-US" altLang="ja-JP" sz="1200" kern="1200" dirty="0">
              <a:solidFill>
                <a:schemeClr val="tx1"/>
              </a:solidFill>
              <a:effectLst/>
              <a:latin typeface="+mn-lt"/>
              <a:ea typeface="ＭＳ Ｐゴシック"/>
              <a:cs typeface="+mn-cs"/>
            </a:endParaRPr>
          </a:p>
          <a:p>
            <a:r>
              <a:rPr kumimoji="1" lang="ja-JP" altLang="en-US" sz="1200" kern="1200" dirty="0">
                <a:solidFill>
                  <a:schemeClr val="tx1"/>
                </a:solidFill>
                <a:effectLst/>
                <a:latin typeface="+mn-lt"/>
                <a:ea typeface="+mn-ea"/>
                <a:cs typeface="+mn-cs"/>
              </a:rPr>
              <a:t>練習すると、本当に地震が起こったときにもできるようになります。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そのため</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避難</a:t>
            </a:r>
            <a:r>
              <a:rPr kumimoji="1" lang="ja-JP" altLang="ja-JP" sz="1200" kern="1200" dirty="0">
                <a:solidFill>
                  <a:schemeClr val="tx1"/>
                </a:solidFill>
                <a:effectLst/>
                <a:latin typeface="+mn-lt"/>
                <a:ea typeface="+mn-ea"/>
                <a:cs typeface="+mn-cs"/>
              </a:rPr>
              <a:t>訓練</a:t>
            </a:r>
            <a:r>
              <a:rPr kumimoji="1" lang="ja-JP" altLang="en-US" sz="1200" kern="1200" dirty="0">
                <a:solidFill>
                  <a:schemeClr val="tx1"/>
                </a:solidFill>
                <a:effectLst/>
                <a:latin typeface="+mn-lt"/>
                <a:ea typeface="+mn-ea"/>
                <a:cs typeface="+mn-cs"/>
              </a:rPr>
              <a:t>で練習</a:t>
            </a:r>
            <a:r>
              <a:rPr kumimoji="1" lang="ja-JP" altLang="ja-JP" sz="1200" kern="1200" dirty="0">
                <a:solidFill>
                  <a:schemeClr val="tx1"/>
                </a:solidFill>
                <a:effectLst/>
                <a:latin typeface="+mn-lt"/>
                <a:ea typeface="+mn-ea"/>
                <a:cs typeface="+mn-cs"/>
              </a:rPr>
              <a:t>すること</a:t>
            </a:r>
            <a:r>
              <a:rPr kumimoji="1" lang="ja-JP" altLang="en-US" sz="1200" kern="1200" dirty="0">
                <a:solidFill>
                  <a:schemeClr val="tx1"/>
                </a:solidFill>
                <a:effectLst/>
                <a:latin typeface="+mn-lt"/>
                <a:ea typeface="+mn-ea"/>
                <a:cs typeface="+mn-cs"/>
              </a:rPr>
              <a:t>はとても</a:t>
            </a:r>
            <a:r>
              <a:rPr kumimoji="1" lang="ja-JP" altLang="ja-JP" sz="1200" kern="1200" dirty="0">
                <a:solidFill>
                  <a:schemeClr val="tx1"/>
                </a:solidFill>
                <a:effectLst/>
                <a:latin typeface="+mn-lt"/>
                <a:ea typeface="+mn-ea"/>
                <a:cs typeface="+mn-cs"/>
              </a:rPr>
              <a:t>大事です。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17</a:t>
            </a:fld>
            <a:endParaRPr kumimoji="1" lang="ja-JP" altLang="en-US"/>
          </a:p>
        </p:txBody>
      </p:sp>
    </p:spTree>
    <p:extLst>
      <p:ext uri="{BB962C8B-B14F-4D97-AF65-F5344CB8AC3E}">
        <p14:creationId xmlns:p14="http://schemas.microsoft.com/office/powerpoint/2010/main" val="12554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defTabSz="954563" eaLnBrk="1" hangingPunct="1">
              <a:spcBef>
                <a:spcPct val="0"/>
              </a:spcBef>
              <a:defRPr/>
            </a:pPr>
            <a:fld id="{1B6F0356-E430-45EC-A761-FE714DDB7A45}" type="slidenum">
              <a:rPr lang="en-US" altLang="ja-JP">
                <a:solidFill>
                  <a:prstClr val="black"/>
                </a:solidFill>
              </a:rPr>
              <a:pPr defTabSz="954563" eaLnBrk="1" hangingPunct="1">
                <a:spcBef>
                  <a:spcPct val="0"/>
                </a:spcBef>
                <a:defRPr/>
              </a:pPr>
              <a:t>18</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a:t>1</a:t>
            </a:r>
            <a:r>
              <a:rPr kumimoji="1" lang="ja-JP" altLang="en-US" sz="1100"/>
              <a:t>分（</a:t>
            </a:r>
            <a:r>
              <a:rPr kumimoji="1" lang="en-US" altLang="ja-JP" sz="1100"/>
              <a:t>27</a:t>
            </a:r>
            <a:r>
              <a:rPr kumimoji="1" lang="ja-JP" altLang="en-US" sz="1100"/>
              <a:t>分）経過</a:t>
            </a:r>
            <a:endParaRPr kumimoji="1" lang="en-US" altLang="ja-JP" sz="1100"/>
          </a:p>
          <a:p>
            <a:pPr defTabSz="954563">
              <a:defRPr/>
            </a:pP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ja-JP" sz="1100">
                <a:solidFill>
                  <a:schemeClr val="tx1"/>
                </a:solidFill>
                <a:latin typeface="ＭＳ ゴシック" panose="020B0609070205080204" pitchFamily="49" charset="-128"/>
                <a:ea typeface="ＭＳ ゴシック" panose="020B0609070205080204" pitchFamily="49" charset="-128"/>
              </a:rPr>
              <a:t>では、今日のお話をみんなでまとめましょう。</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a:solidFill>
                  <a:schemeClr val="tx1"/>
                </a:solidFill>
                <a:latin typeface="ＭＳ ゴシック" panose="020B0609070205080204" pitchFamily="49" charset="-128"/>
                <a:ea typeface="ＭＳ ゴシック" panose="020B0609070205080204" pitchFamily="49" charset="-128"/>
              </a:rPr>
              <a:t>最初の質問をもう一度します。</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a:solidFill>
                  <a:schemeClr val="tx1"/>
                </a:solidFill>
                <a:latin typeface="ＭＳ ゴシック" panose="020B0609070205080204" pitchFamily="49" charset="-128"/>
                <a:ea typeface="ＭＳ ゴシック" panose="020B0609070205080204" pitchFamily="49" charset="-128"/>
              </a:rPr>
              <a:t>地震や津波から命を守るために、どうしたらいいかな？</a:t>
            </a:r>
            <a:endParaRPr lang="ja-JP" altLang="ja-JP" sz="110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ＭＳ ゴシック" panose="020B0609070205080204" pitchFamily="49" charset="-128"/>
                <a:ea typeface="ＭＳ ゴシック" panose="020B0609070205080204" pitchFamily="49" charset="-128"/>
              </a:rPr>
              <a:t>（☆クリック）</a:t>
            </a:r>
            <a:endParaRPr lang="en-US" altLang="ja-JP" sz="1100">
              <a:latin typeface="ＭＳ ゴシック" panose="020B0609070205080204" pitchFamily="49" charset="-128"/>
              <a:ea typeface="ＭＳ ゴシック" panose="020B0609070205080204" pitchFamily="49" charset="-128"/>
            </a:endParaRPr>
          </a:p>
          <a:p>
            <a:r>
              <a:rPr kumimoji="1" lang="ja-JP" altLang="en-US" sz="1100">
                <a:latin typeface="ＭＳ ゴシック" panose="020B0609070205080204" pitchFamily="49" charset="-128"/>
                <a:ea typeface="ＭＳ ゴシック" panose="020B0609070205080204" pitchFamily="49" charset="-128"/>
              </a:rPr>
              <a:t>そうですね、大きな揺れを感じたときは教室では机の下にもぐって机の脚をもち、倒れてきそうな物から体を守ってください。</a:t>
            </a:r>
            <a:endParaRPr kumimoji="1" lang="en-US" altLang="ja-JP" sz="1100">
              <a:latin typeface="ＭＳ ゴシック" panose="020B0609070205080204" pitchFamily="49" charset="-128"/>
              <a:ea typeface="ＭＳ ゴシック" panose="020B0609070205080204" pitchFamily="49" charset="-128"/>
            </a:endParaRPr>
          </a:p>
          <a:p>
            <a:r>
              <a:rPr kumimoji="1" lang="ja-JP" altLang="en-US" sz="1100">
                <a:latin typeface="ＭＳ ゴシック" panose="020B0609070205080204" pitchFamily="49" charset="-128"/>
                <a:ea typeface="ＭＳ ゴシック" panose="020B0609070205080204" pitchFamily="49" charset="-128"/>
              </a:rPr>
              <a:t>津波が発生したときは海から離れて高いところへ避難してください。</a:t>
            </a:r>
            <a:endParaRPr kumimoji="1" lang="en-US" altLang="ja-JP" sz="11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3310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defTabSz="954563" eaLnBrk="1" hangingPunct="1">
              <a:spcBef>
                <a:spcPct val="0"/>
              </a:spcBef>
              <a:defRPr/>
            </a:pPr>
            <a:fld id="{1B6F0356-E430-45EC-A761-FE714DDB7A45}" type="slidenum">
              <a:rPr lang="en-US" altLang="ja-JP">
                <a:solidFill>
                  <a:prstClr val="black"/>
                </a:solidFill>
              </a:rPr>
              <a:pPr defTabSz="954563" eaLnBrk="1" hangingPunct="1">
                <a:spcBef>
                  <a:spcPct val="0"/>
                </a:spcBef>
                <a:defRPr/>
              </a:pPr>
              <a:t>19</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a:t>1</a:t>
            </a:r>
            <a:r>
              <a:rPr kumimoji="1" lang="ja-JP" altLang="en-US" sz="1100" dirty="0"/>
              <a:t>分（</a:t>
            </a:r>
            <a:r>
              <a:rPr kumimoji="1" lang="en-US" altLang="ja-JP" sz="1100" dirty="0"/>
              <a:t>28</a:t>
            </a:r>
            <a:r>
              <a:rPr kumimoji="1" lang="ja-JP" altLang="en-US" sz="1100" dirty="0"/>
              <a:t>分）経過</a:t>
            </a:r>
            <a:endParaRPr kumimoji="1" lang="en-US" altLang="ja-JP" sz="1100" dirty="0"/>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ja-JP" sz="1100" dirty="0">
                <a:solidFill>
                  <a:schemeClr val="tx1"/>
                </a:solidFill>
                <a:latin typeface="ＭＳ ゴシック" panose="020B0609070205080204" pitchFamily="49" charset="-128"/>
                <a:ea typeface="ＭＳ ゴシック" panose="020B0609070205080204" pitchFamily="49" charset="-128"/>
              </a:rPr>
              <a:t>では、</a:t>
            </a:r>
            <a:r>
              <a:rPr lang="ja-JP" altLang="en-US" sz="1100" dirty="0">
                <a:solidFill>
                  <a:schemeClr val="tx1"/>
                </a:solidFill>
                <a:latin typeface="ＭＳ ゴシック" panose="020B0609070205080204" pitchFamily="49" charset="-128"/>
                <a:ea typeface="ＭＳ ゴシック" panose="020B0609070205080204" pitchFamily="49" charset="-128"/>
              </a:rPr>
              <a:t>どうして避難訓練をするのでしょう？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ＭＳ ゴシック" panose="020B0609070205080204" pitchFamily="49" charset="-128"/>
                <a:ea typeface="ＭＳ ゴシック" panose="020B0609070205080204" pitchFamily="49" charset="-128"/>
              </a:rPr>
              <a:t>（自由に答えてもらえればよい。）</a:t>
            </a:r>
            <a:endParaRPr lang="en-US" altLang="ja-JP" sz="1100" dirty="0">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（☆クリック）</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訓練をたくさんすることで、本番のときにもすぐ行動することができます。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みなさん、いつもしていないことは突然できませんよね。</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とくに、大きい地震が起こったら、だれもがどきどきしてしまうはずです。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そんな時でもすぐに逃げられるように、これからも一生懸命訓練をしましょう。</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0338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2</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a:t>2</a:t>
            </a:r>
            <a:r>
              <a:rPr kumimoji="1" lang="ja-JP" altLang="en-US" sz="1100" dirty="0"/>
              <a:t>分（</a:t>
            </a:r>
            <a:r>
              <a:rPr kumimoji="1" lang="en-US" altLang="ja-JP" sz="1100" dirty="0"/>
              <a:t>2</a:t>
            </a:r>
            <a:r>
              <a:rPr kumimoji="1" lang="ja-JP" altLang="en-US" sz="1100" dirty="0"/>
              <a:t>分）経過</a:t>
            </a:r>
            <a:endParaRPr kumimoji="1" lang="en-US" altLang="ja-JP" sz="1100" dirty="0"/>
          </a:p>
          <a:p>
            <a:pPr defTabSz="954563">
              <a:defRPr/>
            </a:pP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ja-JP" sz="1100" dirty="0">
                <a:solidFill>
                  <a:schemeClr val="tx1"/>
                </a:solidFill>
                <a:latin typeface="ＭＳ ゴシック" panose="020B0609070205080204" pitchFamily="49" charset="-128"/>
                <a:ea typeface="ＭＳ ゴシック" panose="020B0609070205080204" pitchFamily="49" charset="-128"/>
              </a:rPr>
              <a:t>今日、</a:t>
            </a:r>
            <a:r>
              <a:rPr lang="ja-JP" altLang="en-US" sz="1100" dirty="0">
                <a:solidFill>
                  <a:schemeClr val="tx1"/>
                </a:solidFill>
                <a:latin typeface="ＭＳ ゴシック" panose="020B0609070205080204" pitchFamily="49" charset="-128"/>
                <a:ea typeface="ＭＳ ゴシック" panose="020B0609070205080204" pitchFamily="49" charset="-128"/>
              </a:rPr>
              <a:t>先生</a:t>
            </a:r>
            <a:r>
              <a:rPr lang="ja-JP" altLang="ja-JP" sz="1100" dirty="0">
                <a:solidFill>
                  <a:schemeClr val="tx1"/>
                </a:solidFill>
                <a:latin typeface="ＭＳ ゴシック" panose="020B0609070205080204" pitchFamily="49" charset="-128"/>
                <a:ea typeface="ＭＳ ゴシック" panose="020B0609070205080204" pitchFamily="49" charset="-128"/>
              </a:rPr>
              <a:t>の話を聞くときに、２つのことに気をつけながら聞いてください。</a:t>
            </a:r>
          </a:p>
          <a:p>
            <a:r>
              <a:rPr lang="ja-JP" altLang="ja-JP" sz="1100" dirty="0">
                <a:solidFill>
                  <a:schemeClr val="tx1"/>
                </a:solidFill>
                <a:latin typeface="ＭＳ ゴシック" panose="020B0609070205080204" pitchFamily="49" charset="-128"/>
                <a:ea typeface="ＭＳ ゴシック" panose="020B0609070205080204" pitchFamily="49" charset="-128"/>
              </a:rPr>
              <a:t>だれか読んでくれる人はいますか？</a:t>
            </a: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学校では避難訓練がありますね。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ja-JP" sz="1100" dirty="0">
                <a:solidFill>
                  <a:schemeClr val="tx1"/>
                </a:solidFill>
                <a:latin typeface="ＭＳ ゴシック" panose="020B0609070205080204" pitchFamily="49" charset="-128"/>
                <a:ea typeface="ＭＳ ゴシック" panose="020B0609070205080204" pitchFamily="49" charset="-128"/>
              </a:rPr>
              <a:t>みなさん、訓練好きですか？こわいですか？めんどうですか？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なんで避難訓練をするのでしょう。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ja-JP"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ja-JP" sz="1100" dirty="0">
                <a:solidFill>
                  <a:schemeClr val="tx1"/>
                </a:solidFill>
                <a:latin typeface="ＭＳ ゴシック" panose="020B0609070205080204" pitchFamily="49" charset="-128"/>
                <a:ea typeface="ＭＳ ゴシック" panose="020B0609070205080204" pitchFamily="49" charset="-128"/>
              </a:rPr>
              <a:t>最後に</a:t>
            </a:r>
            <a:r>
              <a:rPr lang="ja-JP" altLang="en-US" sz="1100" dirty="0">
                <a:solidFill>
                  <a:schemeClr val="tx1"/>
                </a:solidFill>
                <a:latin typeface="ＭＳ ゴシック" panose="020B0609070205080204" pitchFamily="49" charset="-128"/>
                <a:ea typeface="ＭＳ ゴシック" panose="020B0609070205080204" pitchFamily="49" charset="-128"/>
              </a:rPr>
              <a:t>もう１回、この</a:t>
            </a:r>
            <a:r>
              <a:rPr lang="en-US" altLang="ja-JP" sz="1100" dirty="0">
                <a:solidFill>
                  <a:schemeClr val="tx1"/>
                </a:solidFill>
                <a:latin typeface="ＭＳ ゴシック" panose="020B0609070205080204" pitchFamily="49" charset="-128"/>
                <a:ea typeface="ＭＳ ゴシック" panose="020B0609070205080204" pitchFamily="49" charset="-128"/>
              </a:rPr>
              <a:t>2</a:t>
            </a:r>
            <a:r>
              <a:rPr lang="ja-JP" altLang="en-US" sz="1100" dirty="0">
                <a:solidFill>
                  <a:schemeClr val="tx1"/>
                </a:solidFill>
                <a:latin typeface="ＭＳ ゴシック" panose="020B0609070205080204" pitchFamily="49" charset="-128"/>
                <a:ea typeface="ＭＳ ゴシック" panose="020B0609070205080204" pitchFamily="49" charset="-128"/>
              </a:rPr>
              <a:t>つの</a:t>
            </a:r>
            <a:r>
              <a:rPr lang="ja-JP" altLang="ja-JP" sz="1100" dirty="0">
                <a:solidFill>
                  <a:schemeClr val="tx1"/>
                </a:solidFill>
                <a:latin typeface="ＭＳ ゴシック" panose="020B0609070205080204" pitchFamily="49" charset="-128"/>
                <a:ea typeface="ＭＳ ゴシック" panose="020B0609070205080204" pitchFamily="49" charset="-128"/>
              </a:rPr>
              <a:t>質問をします。</a:t>
            </a:r>
            <a:r>
              <a:rPr lang="ja-JP" altLang="en-US" sz="1100" dirty="0">
                <a:solidFill>
                  <a:schemeClr val="tx1"/>
                </a:solidFill>
                <a:latin typeface="ＭＳ ゴシック" panose="020B0609070205080204" pitchFamily="49" charset="-128"/>
                <a:ea typeface="ＭＳ ゴシック" panose="020B0609070205080204" pitchFamily="49" charset="-128"/>
              </a:rPr>
              <a:t>答えを考えながら今日のお話をきいてください。</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では、地震が起こるとどんなことが起こるか、写真で見てみましょう。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20</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a:t>2</a:t>
            </a:r>
            <a:r>
              <a:rPr kumimoji="1" lang="ja-JP" altLang="en-US" sz="1100" dirty="0"/>
              <a:t>分（</a:t>
            </a:r>
            <a:r>
              <a:rPr kumimoji="1" lang="en-US" altLang="ja-JP" sz="1100" dirty="0"/>
              <a:t>30</a:t>
            </a:r>
            <a:r>
              <a:rPr kumimoji="1" lang="ja-JP" altLang="en-US" sz="1100" dirty="0"/>
              <a:t>分）経過</a:t>
            </a:r>
            <a:endParaRPr kumimoji="1" lang="en-US" altLang="ja-JP" sz="1100" dirty="0"/>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そして最後に。</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ja-JP" sz="1100" dirty="0">
                <a:ea typeface="ＭＳ Ｐゴシック"/>
              </a:rPr>
              <a:t>学校</a:t>
            </a:r>
            <a:r>
              <a:rPr lang="ja-JP" altLang="ja-JP" sz="1100" dirty="0">
                <a:ea typeface="ＭＳ Ｐゴシック"/>
              </a:rPr>
              <a:t>にいるときに大きな地震</a:t>
            </a:r>
            <a:r>
              <a:rPr kumimoji="1" lang="ja-JP" altLang="en-US" sz="1100" dirty="0">
                <a:solidFill>
                  <a:schemeClr val="tx1"/>
                </a:solidFill>
                <a:latin typeface="ＭＳ ゴシック"/>
                <a:ea typeface="ＭＳ ゴシック"/>
              </a:rPr>
              <a:t>が起こったら、先生の言うことをよく聞いて避難しましょう。</a:t>
            </a:r>
            <a:endParaRPr lang="en-US" altLang="ja-JP" sz="1100" dirty="0">
              <a:solidFill>
                <a:schemeClr val="tx1"/>
              </a:solidFill>
              <a:latin typeface="ＭＳ ゴシック"/>
              <a:ea typeface="ＭＳ ゴシック"/>
            </a:endParaRPr>
          </a:p>
          <a:p>
            <a:r>
              <a:rPr kumimoji="1" lang="ja-JP" altLang="en-US" sz="1100" dirty="0">
                <a:solidFill>
                  <a:schemeClr val="tx1"/>
                </a:solidFill>
                <a:latin typeface="ＭＳ ゴシック"/>
                <a:ea typeface="ＭＳ ゴシック"/>
              </a:rPr>
              <a:t>本当に強くゆれたら、みんなどきどきしてしまうかもしれないけど、先生が話し始めたらすぐに静かになってよく聞いて、</a:t>
            </a:r>
            <a:r>
              <a:rPr lang="ja-JP" altLang="ja-JP" sz="1100" dirty="0"/>
              <a:t>自分の命</a:t>
            </a:r>
            <a:r>
              <a:rPr kumimoji="1" lang="ja-JP" altLang="ja-JP" sz="1100" dirty="0"/>
              <a:t>を守りましょう</a:t>
            </a:r>
            <a:r>
              <a:rPr kumimoji="1" lang="ja-JP" altLang="en-US" sz="1100" dirty="0">
                <a:solidFill>
                  <a:schemeClr val="tx1"/>
                </a:solidFill>
                <a:latin typeface="ＭＳ ゴシック"/>
                <a:ea typeface="ＭＳ ゴシック"/>
              </a:rPr>
              <a:t>。</a:t>
            </a:r>
            <a:endParaRPr kumimoji="1" lang="en-US" altLang="ja-JP" sz="1100" dirty="0">
              <a:solidFill>
                <a:schemeClr val="tx1"/>
              </a:solidFill>
              <a:latin typeface="ＭＳ ゴシック"/>
              <a:ea typeface="ＭＳ ゴシック"/>
            </a:endParaRPr>
          </a:p>
          <a:p>
            <a:pPr defTabSz="875721">
              <a:defRPr/>
            </a:pPr>
            <a:r>
              <a:rPr lang="ja-JP" altLang="en-US" sz="1100" dirty="0">
                <a:solidFill>
                  <a:schemeClr val="tx1"/>
                </a:solidFill>
                <a:latin typeface="ＭＳ ゴシック" panose="020B0609070205080204" pitchFamily="49" charset="-128"/>
                <a:ea typeface="ＭＳ ゴシック" panose="020B0609070205080204" pitchFamily="49" charset="-128"/>
              </a:rPr>
              <a:t>これでお話はおしまいです。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78525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a:t>2</a:t>
            </a:r>
            <a:r>
              <a:rPr kumimoji="1" lang="ja-JP" altLang="en-US" sz="1100"/>
              <a:t>分（</a:t>
            </a:r>
            <a:r>
              <a:rPr kumimoji="1" lang="en-US" altLang="ja-JP" sz="1100"/>
              <a:t>4</a:t>
            </a:r>
            <a:r>
              <a:rPr kumimoji="1" lang="ja-JP" altLang="en-US" sz="1100"/>
              <a:t>分）経過</a:t>
            </a:r>
            <a:endParaRPr kumimoji="1" lang="en-US" altLang="ja-JP" sz="1100"/>
          </a:p>
          <a:p>
            <a:pPr defTabSz="954563">
              <a:defRPr/>
            </a:pPr>
            <a:r>
              <a:rPr lang="ja-JP" altLang="en-US" sz="1100">
                <a:solidFill>
                  <a:schemeClr val="tx1"/>
                </a:solidFill>
                <a:latin typeface="ＭＳ ゴシック" panose="020B0609070205080204" pitchFamily="49" charset="-128"/>
                <a:ea typeface="ＭＳ ゴシック" panose="020B0609070205080204" pitchFamily="49" charset="-128"/>
              </a:rPr>
              <a:t>　</a:t>
            </a:r>
            <a:endParaRPr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これは大きな地震が起こった後の写真です。どうなっているかな？</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道が、割れてデコボコになっていますね。</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a:ea typeface="ＭＳ ゴシック"/>
              </a:rPr>
              <a:t>この写真は、阪神</a:t>
            </a:r>
            <a:r>
              <a:rPr lang="ja-JP" altLang="en-US" sz="1100">
                <a:latin typeface="ＭＳ ゴシック"/>
                <a:ea typeface="ＭＳ ゴシック"/>
              </a:rPr>
              <a:t>・</a:t>
            </a:r>
            <a:r>
              <a:rPr kumimoji="1" lang="ja-JP" altLang="en-US" sz="1100">
                <a:solidFill>
                  <a:schemeClr val="tx1"/>
                </a:solidFill>
                <a:latin typeface="ＭＳ ゴシック"/>
                <a:ea typeface="ＭＳ ゴシック"/>
              </a:rPr>
              <a:t>淡路大震災の様子を撮ったものです。　阪神</a:t>
            </a:r>
            <a:r>
              <a:rPr lang="ja-JP" altLang="en-US" sz="1100">
                <a:latin typeface="ＭＳ ゴシック"/>
                <a:ea typeface="ＭＳ ゴシック"/>
              </a:rPr>
              <a:t>・</a:t>
            </a:r>
            <a:r>
              <a:rPr kumimoji="1" lang="ja-JP" altLang="en-US" sz="1100">
                <a:solidFill>
                  <a:schemeClr val="tx1"/>
                </a:solidFill>
                <a:latin typeface="ＭＳ ゴシック"/>
                <a:ea typeface="ＭＳ ゴシック"/>
              </a:rPr>
              <a:t>淡路大震災、って聞いたことがある人は手を挙げてみてください。</a:t>
            </a:r>
            <a:endParaRPr kumimoji="1" lang="en-US" altLang="ja-JP" sz="1100">
              <a:solidFill>
                <a:schemeClr val="tx1"/>
              </a:solidFill>
              <a:latin typeface="ＭＳ ゴシック"/>
              <a:ea typeface="ＭＳ ゴシック"/>
            </a:endParaRPr>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みなさんが産まれるよりも前（</a:t>
            </a:r>
            <a:r>
              <a:rPr kumimoji="1" lang="en-US" altLang="ja-JP" sz="1100">
                <a:solidFill>
                  <a:schemeClr val="tx1"/>
                </a:solidFill>
                <a:latin typeface="ＭＳ ゴシック" panose="020B0609070205080204" pitchFamily="49" charset="-128"/>
                <a:ea typeface="ＭＳ ゴシック" panose="020B0609070205080204" pitchFamily="49" charset="-128"/>
              </a:rPr>
              <a:t>1995</a:t>
            </a:r>
            <a:r>
              <a:rPr kumimoji="1" lang="ja-JP" altLang="en-US" sz="1100">
                <a:solidFill>
                  <a:schemeClr val="tx1"/>
                </a:solidFill>
                <a:latin typeface="ＭＳ ゴシック" panose="020B0609070205080204" pitchFamily="49" charset="-128"/>
                <a:ea typeface="ＭＳ ゴシック" panose="020B0609070205080204" pitchFamily="49" charset="-128"/>
              </a:rPr>
              <a:t>年）ですが、大阪のお隣の兵庫で、大きな地震が起こりました。</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この写真に写っている「神戸」という街でも、たくさんの被害が出ました。</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神戸には遊びに行ったことがある人もいるかもしれませんね。とてもきれいな街です。</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地震の後にはこんなにぐちゃぐちゃになりましたが、そこからたくさんの人が頑張って、きれいに直したのですね。</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では、同じとき、大阪ではどんな様子だったのか見てみましょう。</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3</a:t>
            </a:fld>
            <a:endParaRPr kumimoji="1" lang="ja-JP" altLang="en-US"/>
          </a:p>
        </p:txBody>
      </p:sp>
    </p:spTree>
    <p:extLst>
      <p:ext uri="{BB962C8B-B14F-4D97-AF65-F5344CB8AC3E}">
        <p14:creationId xmlns:p14="http://schemas.microsoft.com/office/powerpoint/2010/main" val="388331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a:t>2</a:t>
            </a:r>
            <a:r>
              <a:rPr kumimoji="1" lang="ja-JP" altLang="en-US" sz="1100"/>
              <a:t>分（</a:t>
            </a:r>
            <a:r>
              <a:rPr kumimoji="1" lang="en-US" altLang="ja-JP" sz="1100"/>
              <a:t>6</a:t>
            </a:r>
            <a:r>
              <a:rPr kumimoji="1" lang="ja-JP" altLang="en-US" sz="1100"/>
              <a:t>分）経過</a:t>
            </a:r>
            <a:endParaRPr kumimoji="1" lang="en-US" altLang="ja-JP" sz="1100"/>
          </a:p>
          <a:p>
            <a:endParaRPr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大阪で撮影された写真です。どんなことが起こっていますか？</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endParaRPr lang="en-US" altLang="ja-JP" sz="1100">
              <a:latin typeface="ＭＳ ゴシック" panose="020B0609070205080204" pitchFamily="49" charset="-128"/>
              <a:ea typeface="ＭＳ ゴシック" panose="020B0609070205080204" pitchFamily="49" charset="-128"/>
            </a:endParaRPr>
          </a:p>
          <a:p>
            <a:r>
              <a:rPr lang="ja-JP" altLang="en-US" sz="1100">
                <a:latin typeface="ＭＳ ゴシック" panose="020B0609070205080204" pitchFamily="49" charset="-128"/>
                <a:ea typeface="ＭＳ ゴシック" panose="020B0609070205080204" pitchFamily="49" charset="-128"/>
              </a:rPr>
              <a:t>左の写真では、本棚が倒れて、本が散らばってしまっていますね。また、右の建物の写真では、（☆クリック）窓が割れてしまっています。</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kumimoji="1" lang="ja-JP" altLang="en-US" sz="1100">
                <a:solidFill>
                  <a:schemeClr val="tx1"/>
                </a:solidFill>
                <a:latin typeface="ＭＳ ゴシック" panose="020B0609070205080204" pitchFamily="49" charset="-128"/>
                <a:ea typeface="ＭＳ ゴシック" panose="020B0609070205080204" pitchFamily="49" charset="-128"/>
              </a:rPr>
              <a:t>本棚の横に人がいたら、危なかったかもしれないですね。</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a:solidFill>
                  <a:schemeClr val="tx1"/>
                </a:solidFill>
                <a:latin typeface="ＭＳ ゴシック" panose="020B0609070205080204" pitchFamily="49" charset="-128"/>
                <a:ea typeface="ＭＳ ゴシック" panose="020B0609070205080204" pitchFamily="49" charset="-128"/>
              </a:rPr>
              <a:t>それでは、みなさん、教室を見回してみてください。</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a:solidFill>
                  <a:schemeClr val="tx1"/>
                </a:solidFill>
                <a:latin typeface="ＭＳ ゴシック" panose="020B0609070205080204" pitchFamily="49" charset="-128"/>
                <a:ea typeface="ＭＳ ゴシック" panose="020B0609070205080204" pitchFamily="49" charset="-128"/>
              </a:rPr>
              <a:t>この教室でも、地震で物が落ちてきたり窓ガラスが割れたりするかもしれないですよね。</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a:solidFill>
                  <a:prstClr val="black"/>
                </a:solidFill>
                <a:latin typeface="Calibri"/>
                <a:ea typeface="ＭＳ Ｐゴシック" panose="020B0600070205080204" pitchFamily="50" charset="-128"/>
              </a:rPr>
              <a:pPr defTabSz="954563">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027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2</a:t>
            </a:r>
            <a:r>
              <a:rPr kumimoji="1" lang="ja-JP" altLang="en-US" sz="1100" dirty="0"/>
              <a:t>分（</a:t>
            </a:r>
            <a:r>
              <a:rPr kumimoji="1" lang="en-US" altLang="ja-JP" sz="1100" dirty="0"/>
              <a:t>8</a:t>
            </a:r>
            <a:r>
              <a:rPr kumimoji="1" lang="ja-JP" altLang="en-US" sz="1100" dirty="0"/>
              <a:t>分）経過</a:t>
            </a:r>
            <a:endParaRPr kumimoji="1" lang="en-US" altLang="ja-JP" sz="1100" dirty="0"/>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a:solidFill>
                  <a:schemeClr val="tx1"/>
                </a:solidFill>
                <a:latin typeface="ＭＳ ゴシック"/>
                <a:ea typeface="ＭＳ ゴシック"/>
              </a:rPr>
              <a:t>今この教室で、大きく揺れたり、地震が起こりますという放送が聞こえた</a:t>
            </a:r>
            <a:r>
              <a:rPr lang="ja-JP" altLang="en-US" sz="1100">
                <a:latin typeface="ＭＳ ゴシック"/>
                <a:ea typeface="ＭＳ ゴシック"/>
              </a:rPr>
              <a:t>りした</a:t>
            </a:r>
            <a:r>
              <a:rPr kumimoji="1" lang="ja-JP" altLang="en-US" sz="1100">
                <a:solidFill>
                  <a:schemeClr val="tx1"/>
                </a:solidFill>
                <a:latin typeface="ＭＳ ゴシック"/>
                <a:ea typeface="ＭＳ ゴシック"/>
              </a:rPr>
              <a:t>ら、どうしたらよいでしょう？</a:t>
            </a:r>
            <a:endParaRPr kumimoji="1" lang="en-US" altLang="ja-JP" sz="1100">
              <a:solidFill>
                <a:schemeClr val="tx1"/>
              </a:solidFill>
              <a:latin typeface="ＭＳ ゴシック"/>
              <a:ea typeface="ＭＳ ゴシック"/>
            </a:endParaRPr>
          </a:p>
          <a:p>
            <a:r>
              <a:rPr lang="ja-JP" altLang="en-US" sz="1100" dirty="0">
                <a:latin typeface="ＭＳ ゴシック" panose="020B0609070205080204" pitchFamily="49" charset="-128"/>
                <a:ea typeface="ＭＳ ゴシック" panose="020B0609070205080204" pitchFamily="49" charset="-128"/>
              </a:rPr>
              <a:t>（自由に答えてもらえればよい。）</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（☆クリック）</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a:lnSpc>
                <a:spcPct val="100000"/>
              </a:lnSpc>
              <a:spcBef>
                <a:spcPts val="0"/>
              </a:spcBef>
              <a:spcAft>
                <a:spcPts val="0"/>
              </a:spcAft>
              <a:buNone/>
              <a:tabLst/>
              <a:defRPr/>
            </a:pPr>
            <a:r>
              <a:rPr lang="ja-JP" dirty="0">
                <a:ea typeface="ＭＳ Ｐゴシック"/>
              </a:rPr>
              <a:t>倒れてきたり落ちてきたりする物</a:t>
            </a:r>
            <a:r>
              <a:rPr lang="ja-JP" altLang="en-US" sz="1100" dirty="0">
                <a:latin typeface="ＭＳ ゴシック"/>
                <a:ea typeface="ＭＳ ゴシック"/>
              </a:rPr>
              <a:t>から</a:t>
            </a:r>
            <a:r>
              <a:rPr lang="ja-JP" altLang="en-US" sz="1100" dirty="0">
                <a:solidFill>
                  <a:schemeClr val="tx1"/>
                </a:solidFill>
                <a:latin typeface="ＭＳ ゴシック"/>
                <a:ea typeface="ＭＳ ゴシック"/>
              </a:rPr>
              <a:t>、頭や体を守るようにしましょう。（☆クリック）</a:t>
            </a:r>
            <a:endParaRPr lang="en-US" altLang="ja-JP" sz="1100" dirty="0">
              <a:solidFill>
                <a:schemeClr val="tx1"/>
              </a:solidFill>
              <a:latin typeface="ＭＳ ゴシック"/>
              <a:ea typeface="ＭＳ ゴシック"/>
            </a:endParaRPr>
          </a:p>
          <a:p>
            <a:r>
              <a:rPr lang="ja-JP" altLang="en-US" sz="1100" dirty="0">
                <a:solidFill>
                  <a:schemeClr val="tx1"/>
                </a:solidFill>
                <a:latin typeface="ＭＳ ゴシック"/>
                <a:ea typeface="ＭＳ ゴシック"/>
              </a:rPr>
              <a:t>例えば、机の下に入れそうな場合は、このように机の下に入って、</a:t>
            </a:r>
            <a:r>
              <a:rPr lang="ja-JP" dirty="0">
                <a:ea typeface="ＭＳ Ｐゴシック"/>
              </a:rPr>
              <a:t>机が動いていってしまわないように</a:t>
            </a:r>
            <a:r>
              <a:rPr lang="ja-JP" dirty="0">
                <a:latin typeface="Calibri"/>
                <a:ea typeface="ＭＳ Ｐゴシック"/>
                <a:cs typeface="Calibri"/>
              </a:rPr>
              <a:t>、</a:t>
            </a:r>
            <a:r>
              <a:rPr lang="ja-JP" altLang="en-US" sz="1100" dirty="0">
                <a:solidFill>
                  <a:schemeClr val="tx1"/>
                </a:solidFill>
                <a:latin typeface="ＭＳ ゴシック"/>
                <a:ea typeface="ＭＳ ゴシック"/>
              </a:rPr>
              <a:t>机の脚をしっかり握ります。</a:t>
            </a:r>
            <a:endParaRPr lang="en-US" altLang="ja-JP" sz="1100" dirty="0">
              <a:solidFill>
                <a:schemeClr val="tx1"/>
              </a:solidFill>
              <a:latin typeface="ＭＳ ゴシック"/>
              <a:ea typeface="ＭＳ ゴシック"/>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もし机の下に隠れられない場合は</a:t>
            </a:r>
            <a:r>
              <a:rPr lang="en-US" altLang="ja-JP" sz="1100" dirty="0">
                <a:solidFill>
                  <a:schemeClr val="tx1"/>
                </a:solidFill>
                <a:latin typeface="ＭＳ ゴシック" panose="020B0609070205080204" pitchFamily="49" charset="-128"/>
                <a:ea typeface="ＭＳ ゴシック" panose="020B0609070205080204" pitchFamily="49" charset="-128"/>
              </a:rPr>
              <a:t>…</a:t>
            </a:r>
          </a:p>
          <a:p>
            <a:r>
              <a:rPr lang="ja-JP" altLang="en-US" sz="1100" dirty="0">
                <a:solidFill>
                  <a:schemeClr val="tx1"/>
                </a:solidFill>
                <a:latin typeface="ＭＳ ゴシック" panose="020B0609070205080204" pitchFamily="49" charset="-128"/>
                <a:ea typeface="ＭＳ ゴシック" panose="020B0609070205080204" pitchFamily="49" charset="-128"/>
              </a:rPr>
              <a:t>（☆クリック）</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本棚などの倒れやすいものから逃げて、ダンゴムシポーズになって、頭を守ります。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頭に防災頭巾やヘルメットをかぶったりできると、もっと良いですね。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立っていられないくらい大きく揺れた場合は、床に座り込んだりして、こけないように気を付けます。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sz="1400">
                <a:solidFill>
                  <a:prstClr val="black"/>
                </a:solidFill>
                <a:latin typeface="Calibri"/>
                <a:ea typeface="ＭＳ Ｐゴシック" panose="020B0600070205080204" pitchFamily="50" charset="-128"/>
              </a:rPr>
              <a:pPr defTabSz="954563">
                <a:defRPr/>
              </a:pPr>
              <a:t>5</a:t>
            </a:fld>
            <a:endParaRPr lang="ja-JP" altLang="en-US"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8585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a:t>
            </a:r>
            <a:r>
              <a:rPr kumimoji="1" lang="ja-JP" altLang="en-US" sz="1100" dirty="0"/>
              <a:t>分（</a:t>
            </a:r>
            <a:r>
              <a:rPr kumimoji="1" lang="en-US" altLang="ja-JP" sz="1100" dirty="0"/>
              <a:t>9</a:t>
            </a:r>
            <a:r>
              <a:rPr kumimoji="1" lang="ja-JP" altLang="en-US" sz="1100" dirty="0"/>
              <a:t>分）経過</a:t>
            </a:r>
            <a:endParaRPr kumimoji="1" lang="en-US" altLang="ja-JP" sz="1100" dirty="0"/>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a:solidFill>
                  <a:schemeClr val="tx1"/>
                </a:solidFill>
                <a:latin typeface="ＭＳ ゴシック"/>
                <a:ea typeface="ＭＳ ゴシック"/>
              </a:rPr>
              <a:t>さっきの阪神</a:t>
            </a:r>
            <a:r>
              <a:rPr lang="ja-JP" altLang="en-US" sz="1100" dirty="0">
                <a:latin typeface="ＭＳ ゴシック"/>
                <a:ea typeface="ＭＳ ゴシック"/>
              </a:rPr>
              <a:t>・</a:t>
            </a:r>
            <a:r>
              <a:rPr lang="ja-JP" altLang="en-US" sz="1100" dirty="0">
                <a:solidFill>
                  <a:schemeClr val="tx1"/>
                </a:solidFill>
                <a:latin typeface="ＭＳ ゴシック"/>
                <a:ea typeface="ＭＳ ゴシック"/>
              </a:rPr>
              <a:t>淡路大震災の写真では、大きな本棚が倒れかかっていましたね。</a:t>
            </a:r>
            <a:endParaRPr lang="en-US" altLang="ja-JP" sz="1100" dirty="0">
              <a:solidFill>
                <a:schemeClr val="tx1"/>
              </a:solidFill>
              <a:latin typeface="ＭＳ ゴシック"/>
              <a:ea typeface="ＭＳ ゴシック"/>
            </a:endParaRPr>
          </a:p>
          <a:p>
            <a:pPr defTabSz="954563">
              <a:defRPr/>
            </a:pPr>
            <a:r>
              <a:rPr lang="ja-JP" altLang="en-US" sz="1100" dirty="0">
                <a:solidFill>
                  <a:schemeClr val="tx1"/>
                </a:solidFill>
                <a:latin typeface="ＭＳ ゴシック" panose="020B0609070205080204" pitchFamily="49" charset="-128"/>
                <a:ea typeface="ＭＳ ゴシック" panose="020B0609070205080204" pitchFamily="49" charset="-128"/>
              </a:rPr>
              <a:t>例えば、お家で寝ているときにあんな大きな本棚が倒れてきたら、とっさに離れることができますか？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a:solidFill>
                  <a:schemeClr val="tx1"/>
                </a:solidFill>
                <a:latin typeface="ＭＳ ゴシック" panose="020B0609070205080204" pitchFamily="49" charset="-128"/>
                <a:ea typeface="ＭＳ ゴシック" panose="020B0609070205080204" pitchFamily="49" charset="-128"/>
              </a:rPr>
              <a:t>間に合わないかもしれないですね。どうすれば良いでしょう？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（自由に答えてもらえればよい。）</a:t>
            </a:r>
            <a:endParaRPr lang="en-US" altLang="ja-JP" sz="1100" dirty="0">
              <a:latin typeface="ＭＳ ゴシック" panose="020B0609070205080204" pitchFamily="49" charset="-128"/>
              <a:ea typeface="ＭＳ ゴシック" panose="020B0609070205080204" pitchFamily="49" charset="-128"/>
            </a:endParaRPr>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54563"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ＭＳ ゴシック"/>
                <a:ea typeface="ＭＳ ゴシック"/>
              </a:rPr>
              <a:t>そうですね。（☆クリック）倒れてこないように壁に引っ付けてしまったり、寝る部屋には大きい物や重い物は置かないように</a:t>
            </a:r>
            <a:r>
              <a:rPr lang="ja-JP" altLang="en-US" sz="1100">
                <a:latin typeface="ＭＳ ゴシック"/>
                <a:ea typeface="ＭＳ ゴシック"/>
              </a:rPr>
              <a:t>したり</a:t>
            </a:r>
            <a:r>
              <a:rPr lang="ja-JP" altLang="en-US" sz="1100">
                <a:solidFill>
                  <a:schemeClr val="tx1"/>
                </a:solidFill>
                <a:latin typeface="ＭＳ ゴシック"/>
                <a:ea typeface="ＭＳ ゴシック"/>
              </a:rPr>
              <a:t>すると良いですね。</a:t>
            </a:r>
            <a:endParaRPr lang="en-US" altLang="ja-JP" sz="1100">
              <a:solidFill>
                <a:schemeClr val="tx1"/>
              </a:solidFill>
              <a:latin typeface="ＭＳ ゴシック"/>
              <a:ea typeface="ＭＳ ゴシック"/>
            </a:endParaRPr>
          </a:p>
          <a:p>
            <a:pPr defTabSz="954563">
              <a:defRPr/>
            </a:pPr>
            <a:r>
              <a:rPr lang="ja-JP" altLang="en-US" sz="1100" dirty="0">
                <a:solidFill>
                  <a:schemeClr val="tx1"/>
                </a:solidFill>
                <a:latin typeface="ＭＳ ゴシック" panose="020B0609070205080204" pitchFamily="49" charset="-128"/>
                <a:ea typeface="ＭＳ ゴシック" panose="020B0609070205080204" pitchFamily="49" charset="-128"/>
              </a:rPr>
              <a:t>みなさん、今日はお家に帰ったら、自分が寝ている部屋にはどんなものがあるか、お家の人と一緒に確認してみてください。</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sz="1400">
                <a:solidFill>
                  <a:prstClr val="black"/>
                </a:solidFill>
                <a:latin typeface="Calibri"/>
                <a:ea typeface="ＭＳ Ｐゴシック" panose="020B0600070205080204" pitchFamily="50" charset="-128"/>
              </a:rPr>
              <a:pPr defTabSz="954563">
                <a:defRPr/>
              </a:pPr>
              <a:t>6</a:t>
            </a:fld>
            <a:endParaRPr lang="ja-JP" altLang="en-US"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978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a:t>2</a:t>
            </a:r>
            <a:r>
              <a:rPr kumimoji="1" lang="ja-JP" altLang="en-US" sz="1100"/>
              <a:t>分（</a:t>
            </a:r>
            <a:r>
              <a:rPr kumimoji="1" lang="en-US" altLang="ja-JP" sz="1100"/>
              <a:t>11</a:t>
            </a:r>
            <a:r>
              <a:rPr kumimoji="1" lang="ja-JP" altLang="en-US" sz="1100"/>
              <a:t>分）経過</a:t>
            </a:r>
            <a:endParaRPr kumimoji="1" lang="en-US" altLang="ja-JP" sz="1100"/>
          </a:p>
          <a:p>
            <a:endParaRPr lang="en-US" altLang="ja-JP" sz="1100">
              <a:solidFill>
                <a:schemeClr val="tx1"/>
              </a:solidFill>
              <a:latin typeface="ＭＳ ゴシック" panose="020B0609070205080204" pitchFamily="49" charset="-128"/>
              <a:ea typeface="ＭＳ ゴシック" panose="020B0609070205080204" pitchFamily="49" charset="-128"/>
            </a:endParaRPr>
          </a:p>
          <a:p>
            <a:pPr defTabSz="914253">
              <a:defRPr/>
            </a:pPr>
            <a:r>
              <a:rPr lang="ja-JP" altLang="en-US" sz="1100">
                <a:latin typeface="ＭＳ ゴシック" panose="020B0609070205080204" pitchFamily="49" charset="-128"/>
                <a:ea typeface="ＭＳ ゴシック" panose="020B0609070205080204" pitchFamily="49" charset="-128"/>
              </a:rPr>
              <a:t>では、もし海の近くにいる時だったら、次は何に気を付けたら良いでしょうか？</a:t>
            </a:r>
            <a:endParaRPr lang="en-US" altLang="ja-JP" sz="11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ＭＳ ゴシック" panose="020B0609070205080204" pitchFamily="49" charset="-128"/>
                <a:ea typeface="ＭＳ ゴシック" panose="020B0609070205080204" pitchFamily="49" charset="-128"/>
              </a:rPr>
              <a:t>（自由に答えてもらえればよい。）</a:t>
            </a:r>
            <a:endParaRPr lang="en-US" altLang="ja-JP" sz="1100">
              <a:latin typeface="ＭＳ ゴシック" panose="020B0609070205080204" pitchFamily="49" charset="-128"/>
              <a:ea typeface="ＭＳ ゴシック" panose="020B0609070205080204" pitchFamily="49" charset="-128"/>
            </a:endParaRPr>
          </a:p>
          <a:p>
            <a:endParaRPr kumimoji="1" lang="en-US" altLang="ja-JP" sz="1100">
              <a:solidFill>
                <a:schemeClr val="tx1"/>
              </a:solidFill>
              <a:latin typeface="ＭＳ ゴシック" panose="020B0609070205080204" pitchFamily="49" charset="-128"/>
              <a:ea typeface="ＭＳ ゴシック" panose="020B0609070205080204" pitchFamily="49" charset="-128"/>
            </a:endParaRPr>
          </a:p>
          <a:p>
            <a:r>
              <a:rPr lang="ja-JP" altLang="en-US" sz="1100">
                <a:solidFill>
                  <a:schemeClr val="tx1"/>
                </a:solidFill>
                <a:latin typeface="ＭＳ ゴシック" panose="020B0609070205080204" pitchFamily="49" charset="-128"/>
                <a:ea typeface="ＭＳ ゴシック" panose="020B0609070205080204" pitchFamily="49" charset="-128"/>
              </a:rPr>
              <a:t>大きな地震が海で起こると、どんなことが起こるか、これからお話しします。</a:t>
            </a:r>
            <a:endParaRPr kumimoji="1" lang="en-US" altLang="ja-JP" sz="11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5FD2A211-8C4D-44D7-A1B9-9549A587B875}" type="slidenum">
              <a:rPr lang="ja-JP" altLang="en-US">
                <a:solidFill>
                  <a:prstClr val="black"/>
                </a:solidFill>
                <a:latin typeface="Calibri"/>
                <a:ea typeface="ＭＳ Ｐゴシック" panose="020B0600070205080204" pitchFamily="50" charset="-128"/>
              </a:rPr>
              <a:pPr defTabSz="954563">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6810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a:t>
            </a:r>
            <a:r>
              <a:rPr kumimoji="1" lang="ja-JP" altLang="en-US" sz="1100" dirty="0"/>
              <a:t>分（</a:t>
            </a:r>
            <a:r>
              <a:rPr kumimoji="1" lang="en-US" altLang="ja-JP" sz="1100" dirty="0"/>
              <a:t>12</a:t>
            </a:r>
            <a:r>
              <a:rPr kumimoji="1" lang="ja-JP" altLang="en-US" sz="1100" dirty="0"/>
              <a:t>分）経過</a:t>
            </a:r>
            <a:endParaRPr kumimoji="1" lang="en-US" altLang="ja-JP" sz="1100" dirty="0"/>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a:ea typeface="ＭＳ ゴシック"/>
              </a:rPr>
              <a:t>みなさんは陸</a:t>
            </a:r>
            <a:r>
              <a:rPr lang="ja-JP" altLang="en-US" sz="1100" dirty="0">
                <a:latin typeface="ＭＳ ゴシック"/>
                <a:ea typeface="ＭＳ ゴシック"/>
              </a:rPr>
              <a:t>の上</a:t>
            </a:r>
            <a:r>
              <a:rPr lang="ja-JP" altLang="en-US" sz="1100" dirty="0">
                <a:solidFill>
                  <a:schemeClr val="tx1"/>
                </a:solidFill>
                <a:latin typeface="ＭＳ ゴシック"/>
                <a:ea typeface="ＭＳ ゴシック"/>
              </a:rPr>
              <a:t>に住んでいますね。青いところが海です。魚が泳いでいますね。</a:t>
            </a:r>
            <a:endParaRPr lang="en-US" altLang="ja-JP" sz="1100" dirty="0">
              <a:solidFill>
                <a:schemeClr val="tx1"/>
              </a:solidFill>
              <a:latin typeface="ＭＳ ゴシック"/>
              <a:ea typeface="ＭＳ ゴシック"/>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そして今、海の底で地震が起こったとします。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sz="1400">
                <a:solidFill>
                  <a:prstClr val="black"/>
                </a:solidFill>
                <a:latin typeface="Calibri"/>
                <a:ea typeface="ＭＳ Ｐゴシック" panose="020B0600070205080204" pitchFamily="50" charset="-128"/>
              </a:rPr>
              <a:pPr defTabSz="954563">
                <a:defRPr/>
              </a:pPr>
              <a:t>8</a:t>
            </a:fld>
            <a:endParaRPr lang="ja-JP" altLang="en-US"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157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a:t>
            </a:r>
            <a:r>
              <a:rPr kumimoji="1" lang="ja-JP" altLang="en-US"/>
              <a:t>分（</a:t>
            </a:r>
            <a:r>
              <a:rPr kumimoji="1" lang="en-US" altLang="ja-JP"/>
              <a:t>13</a:t>
            </a:r>
            <a:r>
              <a:rPr kumimoji="1" lang="ja-JP" altLang="en-US"/>
              <a:t>分）経過</a:t>
            </a:r>
            <a:endParaRPr kumimoji="1" lang="en-US" altLang="ja-JP"/>
          </a:p>
          <a:p>
            <a:endParaRPr kumimoji="1" lang="en-US" altLang="ja-JP">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a:solidFill>
                  <a:schemeClr val="tx1"/>
                </a:solidFill>
                <a:latin typeface="ＭＳ ゴシック" panose="020B0609070205080204" pitchFamily="49" charset="-128"/>
                <a:ea typeface="ＭＳ ゴシック" panose="020B0609070205080204" pitchFamily="49" charset="-128"/>
              </a:rPr>
              <a:t>地震で海の水が持ち上がって、高い波になりました。魚がびっくりしていますね。</a:t>
            </a:r>
            <a:endParaRPr kumimoji="1" lang="en-US" altLang="ja-JP">
              <a:solidFill>
                <a:schemeClr val="tx1"/>
              </a:solidFill>
              <a:latin typeface="ＭＳ ゴシック" panose="020B0609070205080204" pitchFamily="49" charset="-128"/>
              <a:ea typeface="ＭＳ ゴシック" panose="020B0609070205080204" pitchFamily="49" charset="-128"/>
            </a:endParaRPr>
          </a:p>
          <a:p>
            <a:r>
              <a:rPr kumimoji="1" lang="ja-JP" altLang="en-US">
                <a:solidFill>
                  <a:schemeClr val="tx1"/>
                </a:solidFill>
                <a:latin typeface="ＭＳ ゴシック" panose="020B0609070205080204" pitchFamily="49" charset="-128"/>
                <a:ea typeface="ＭＳ ゴシック" panose="020B0609070205080204" pitchFamily="49" charset="-128"/>
              </a:rPr>
              <a:t>（☆クリック）</a:t>
            </a:r>
            <a:endParaRPr kumimoji="1" lang="en-US" altLang="ja-JP">
              <a:solidFill>
                <a:schemeClr val="tx1"/>
              </a:solidFill>
              <a:latin typeface="ＭＳ ゴシック" panose="020B0609070205080204" pitchFamily="49" charset="-128"/>
              <a:ea typeface="ＭＳ ゴシック" panose="020B0609070205080204" pitchFamily="49" charset="-128"/>
            </a:endParaRPr>
          </a:p>
          <a:p>
            <a:r>
              <a:rPr kumimoji="1" lang="ja-JP" altLang="en-US">
                <a:solidFill>
                  <a:schemeClr val="tx1"/>
                </a:solidFill>
                <a:latin typeface="ＭＳ ゴシック" panose="020B0609070205080204" pitchFamily="49" charset="-128"/>
                <a:ea typeface="ＭＳ ゴシック" panose="020B0609070205080204" pitchFamily="49" charset="-128"/>
              </a:rPr>
              <a:t>この波を「津波」と言います。</a:t>
            </a:r>
            <a:endParaRPr kumimoji="1" lang="en-US" altLang="ja-JP">
              <a:solidFill>
                <a:schemeClr val="tx1"/>
              </a:solidFill>
              <a:latin typeface="ＭＳ ゴシック" panose="020B0609070205080204" pitchFamily="49" charset="-128"/>
              <a:ea typeface="ＭＳ ゴシック" panose="020B0609070205080204" pitchFamily="49" charset="-128"/>
            </a:endParaRPr>
          </a:p>
          <a:p>
            <a:r>
              <a:rPr kumimoji="1" lang="ja-JP" altLang="en-US">
                <a:solidFill>
                  <a:schemeClr val="tx1"/>
                </a:solidFill>
                <a:latin typeface="ＭＳ ゴシック" panose="020B0609070205080204" pitchFamily="49" charset="-128"/>
                <a:ea typeface="ＭＳ ゴシック" panose="020B0609070205080204" pitchFamily="49" charset="-128"/>
              </a:rPr>
              <a:t>津波は周りに広がっていき</a:t>
            </a:r>
            <a:r>
              <a:rPr kumimoji="1" lang="en-US" altLang="ja-JP">
                <a:solidFill>
                  <a:schemeClr val="tx1"/>
                </a:solidFill>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9</a:t>
            </a:fld>
            <a:endParaRPr kumimoji="1" lang="ja-JP" altLang="en-US"/>
          </a:p>
        </p:txBody>
      </p:sp>
    </p:spTree>
    <p:extLst>
      <p:ext uri="{BB962C8B-B14F-4D97-AF65-F5344CB8AC3E}">
        <p14:creationId xmlns:p14="http://schemas.microsoft.com/office/powerpoint/2010/main" val="255332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38285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5597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2231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0FBAF6C-D68C-4D04-9E2C-51F3F3C54C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525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FFF00"/>
                                            </p:clrVal>
                                          </p:val>
                                        </p:tav>
                                        <p:tav tm="50000">
                                          <p:val>
                                            <p:clrVal>
                                              <a:srgbClr val="FFFF00"/>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50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95667C7-48E3-418E-9F88-21E6B8C64153}"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3149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F88158A-FE61-470A-B441-18468EA07638}"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2610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FF5AF0-25D3-4B8B-967C-DFA44C4B4F7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6238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E0B5ED-FB25-4CA9-892E-E4ABC8D46A5E}"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82641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139FF0B-D832-4051-A48C-17C1E7DA535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507801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A87649-965F-411F-984B-265B755B2FB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8434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3C3FBD-080C-4B93-8754-E7D17EA7A2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6778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918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D3FF0A-D06F-41A7-9992-505273971CE2}"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90981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D8D6B-362E-4C2D-A6DC-04D606DC47DC}"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8355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AFC0FB5-2390-4D89-951B-23E3806B9A96}"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13399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6394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29902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83338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9201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1433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64100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67310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02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2553907-0251-4DD3-BBA6-A8B2F0858065}" type="slidenum">
              <a:rPr lang="en-US" altLang="ja-JP" smtClean="0">
                <a:solidFill>
                  <a:prstClr val="black">
                    <a:tint val="75000"/>
                  </a:prstClr>
                </a:solidFill>
                <a:latin typeface="Arial" charset="0"/>
              </a:rPr>
              <a:pPr fontAlgn="base">
                <a:spcBef>
                  <a:spcPct val="0"/>
                </a:spcBef>
                <a:spcAft>
                  <a:spcPct val="0"/>
                </a:spcAft>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3849465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1"/>
          <p:cNvSpPr txBox="1">
            <a:spLocks noChangeArrowheads="1"/>
          </p:cNvSpPr>
          <p:nvPr/>
        </p:nvSpPr>
        <p:spPr bwMode="auto">
          <a:xfrm>
            <a:off x="107504" y="1645116"/>
            <a:ext cx="87849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sz="5400" b="1">
                <a:solidFill>
                  <a:srgbClr val="FF0000"/>
                </a:solidFill>
                <a:latin typeface="メイリオ" panose="020B0604030504040204" pitchFamily="50" charset="-128"/>
                <a:ea typeface="メイリオ" panose="020B0604030504040204" pitchFamily="50" charset="-128"/>
              </a:rPr>
              <a:t>じしん</a:t>
            </a:r>
            <a:r>
              <a:rPr lang="ja-JP" altLang="en-US" sz="5400" b="1">
                <a:solidFill>
                  <a:prstClr val="black"/>
                </a:solidFill>
                <a:latin typeface="メイリオ" panose="020B0604030504040204" pitchFamily="50" charset="-128"/>
                <a:ea typeface="メイリオ" panose="020B0604030504040204" pitchFamily="50" charset="-128"/>
              </a:rPr>
              <a:t>や</a:t>
            </a:r>
            <a:r>
              <a:rPr lang="ja-JP" altLang="en-US" sz="5400" b="1">
                <a:solidFill>
                  <a:srgbClr val="00B0F0"/>
                </a:solidFill>
                <a:latin typeface="メイリオ" panose="020B0604030504040204" pitchFamily="50" charset="-128"/>
                <a:ea typeface="メイリオ" panose="020B0604030504040204" pitchFamily="50" charset="-128"/>
              </a:rPr>
              <a:t>つなみ</a:t>
            </a:r>
            <a:r>
              <a:rPr lang="ja-JP" altLang="en-US" sz="5400" b="1">
                <a:solidFill>
                  <a:prstClr val="black"/>
                </a:solidFill>
                <a:latin typeface="メイリオ" panose="020B0604030504040204" pitchFamily="50" charset="-128"/>
                <a:ea typeface="メイリオ" panose="020B0604030504040204" pitchFamily="50" charset="-128"/>
              </a:rPr>
              <a:t>から</a:t>
            </a:r>
            <a:endParaRPr lang="en-US" altLang="ja-JP" sz="5400" b="1">
              <a:solidFill>
                <a:prstClr val="black"/>
              </a:solidFill>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pPr>
            <a:r>
              <a:rPr lang="ja-JP" altLang="en-US" sz="5400" b="1">
                <a:solidFill>
                  <a:prstClr val="black"/>
                </a:solidFill>
                <a:latin typeface="メイリオ" panose="020B0604030504040204" pitchFamily="50" charset="-128"/>
                <a:ea typeface="メイリオ" panose="020B0604030504040204" pitchFamily="50" charset="-128"/>
              </a:rPr>
              <a:t>いのちをまもるために</a:t>
            </a:r>
          </a:p>
        </p:txBody>
      </p:sp>
      <p:sp>
        <p:nvSpPr>
          <p:cNvPr id="8" name="Rectangle 3"/>
          <p:cNvSpPr txBox="1">
            <a:spLocks noChangeArrowheads="1"/>
          </p:cNvSpPr>
          <p:nvPr/>
        </p:nvSpPr>
        <p:spPr>
          <a:xfrm>
            <a:off x="839349" y="3399442"/>
            <a:ext cx="7704856" cy="158417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4000">
                <a:solidFill>
                  <a:srgbClr val="9A0000"/>
                </a:solidFill>
                <a:latin typeface="メイリオ" panose="020B0604030504040204" pitchFamily="50" charset="-128"/>
                <a:ea typeface="メイリオ" panose="020B0604030504040204" pitchFamily="50" charset="-128"/>
              </a:rPr>
              <a:t>〇〇〇　小学校　</a:t>
            </a:r>
            <a:endParaRPr lang="en-US" altLang="ja-JP" sz="4000">
              <a:solidFill>
                <a:srgbClr val="9A0000"/>
              </a:solidFill>
              <a:latin typeface="メイリオ" panose="020B0604030504040204" pitchFamily="50" charset="-128"/>
              <a:ea typeface="メイリオ" panose="020B0604030504040204" pitchFamily="50" charset="-128"/>
            </a:endParaRPr>
          </a:p>
          <a:p>
            <a:r>
              <a:rPr lang="ja-JP" altLang="en-US" sz="4000">
                <a:solidFill>
                  <a:srgbClr val="9A0000"/>
                </a:solidFill>
                <a:latin typeface="メイリオ" panose="020B0604030504040204" pitchFamily="50" charset="-128"/>
                <a:ea typeface="メイリオ" panose="020B0604030504040204" pitchFamily="50" charset="-128"/>
              </a:rPr>
              <a:t>２年生</a:t>
            </a:r>
            <a:endParaRPr lang="ja-JP" altLang="ja-JP" sz="4000">
              <a:solidFill>
                <a:srgbClr val="9A000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01D0B5A9-57CF-C46A-9E8F-B3376C5656F0}"/>
              </a:ext>
            </a:extLst>
          </p:cNvPr>
          <p:cNvPicPr>
            <a:picLocks noChangeAspect="1"/>
          </p:cNvPicPr>
          <p:nvPr/>
        </p:nvPicPr>
        <p:blipFill>
          <a:blip r:embed="rId3"/>
          <a:stretch>
            <a:fillRect/>
          </a:stretch>
        </p:blipFill>
        <p:spPr>
          <a:xfrm>
            <a:off x="395536" y="4206879"/>
            <a:ext cx="2221731" cy="1924993"/>
          </a:xfrm>
          <a:prstGeom prst="rect">
            <a:avLst/>
          </a:prstGeom>
        </p:spPr>
      </p:pic>
      <p:sp>
        <p:nvSpPr>
          <p:cNvPr id="6" name="正方形/長方形 5">
            <a:extLst>
              <a:ext uri="{FF2B5EF4-FFF2-40B4-BE49-F238E27FC236}">
                <a16:creationId xmlns:a16="http://schemas.microsoft.com/office/drawing/2014/main" id="{27F3D6DF-5992-E379-C1C9-218A697B8109}"/>
              </a:ext>
            </a:extLst>
          </p:cNvPr>
          <p:cNvSpPr>
            <a:spLocks noChangeArrowheads="1"/>
          </p:cNvSpPr>
          <p:nvPr/>
        </p:nvSpPr>
        <p:spPr bwMode="auto">
          <a:xfrm>
            <a:off x="478612" y="6228658"/>
            <a:ext cx="24119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ja-JP" altLang="en-US" sz="1050" dirty="0">
                <a:solidFill>
                  <a:prstClr val="black"/>
                </a:solidFill>
                <a:latin typeface="メイリオ" panose="020B0604030504040204" pitchFamily="50" charset="-128"/>
                <a:ea typeface="メイリオ" panose="020B0604030504040204" pitchFamily="50" charset="-128"/>
              </a:rPr>
              <a:t>気象庁マスコットキャラクター</a:t>
            </a:r>
            <a:endParaRPr lang="en-US" altLang="ja-JP" sz="1050" dirty="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pPr>
            <a:r>
              <a:rPr lang="ja-JP" altLang="en-US" sz="1050" dirty="0">
                <a:solidFill>
                  <a:prstClr val="black"/>
                </a:solidFill>
                <a:latin typeface="メイリオ" panose="020B0604030504040204" pitchFamily="50" charset="-128"/>
                <a:ea typeface="メイリオ" panose="020B0604030504040204" pitchFamily="50" charset="-128"/>
              </a:rPr>
              <a:t>はれるん</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89B0C4A-97C5-88E2-2130-8EFB92F1E095}"/>
              </a:ext>
            </a:extLst>
          </p:cNvPr>
          <p:cNvSpPr txBox="1"/>
          <p:nvPr/>
        </p:nvSpPr>
        <p:spPr>
          <a:xfrm>
            <a:off x="478612" y="6134880"/>
            <a:ext cx="843501" cy="200055"/>
          </a:xfrm>
          <a:prstGeom prst="rect">
            <a:avLst/>
          </a:prstGeom>
          <a:noFill/>
        </p:spPr>
        <p:txBody>
          <a:bodyPr wrap="none" lIns="91440" tIns="45720" rIns="91440" bIns="45720" rtlCol="0" anchor="t">
            <a:spAutoFit/>
          </a:bodyPr>
          <a:lstStyle/>
          <a:p>
            <a:r>
              <a:rPr lang="ja-JP" altLang="en-US" sz="700" dirty="0">
                <a:latin typeface="メイリオ"/>
                <a:ea typeface="メイリオ"/>
              </a:rPr>
              <a:t> </a:t>
            </a:r>
            <a:r>
              <a:rPr kumimoji="1" lang="ja-JP" altLang="en-US" sz="700" dirty="0">
                <a:latin typeface="メイリオ"/>
                <a:ea typeface="メイリオ"/>
              </a:rPr>
              <a:t>きしょうちょう</a:t>
            </a:r>
          </a:p>
        </p:txBody>
      </p:sp>
      <p:sp>
        <p:nvSpPr>
          <p:cNvPr id="9" name="テキスト ボックス 8">
            <a:extLst>
              <a:ext uri="{FF2B5EF4-FFF2-40B4-BE49-F238E27FC236}">
                <a16:creationId xmlns:a16="http://schemas.microsoft.com/office/drawing/2014/main" id="{72DAB11E-98B5-D335-9727-D46617CBBE7C}"/>
              </a:ext>
            </a:extLst>
          </p:cNvPr>
          <p:cNvSpPr txBox="1"/>
          <p:nvPr/>
        </p:nvSpPr>
        <p:spPr>
          <a:xfrm>
            <a:off x="7519837" y="6429249"/>
            <a:ext cx="1624163" cy="215444"/>
          </a:xfrm>
          <a:prstGeom prst="rect">
            <a:avLst/>
          </a:prstGeom>
          <a:noFill/>
        </p:spPr>
        <p:txBody>
          <a:bodyPr wrap="none" lIns="91440" tIns="45720" rIns="91440" bIns="45720" rtlCol="0" anchor="t">
            <a:spAutoFit/>
          </a:bodyPr>
          <a:lstStyle/>
          <a:p>
            <a:r>
              <a:rPr lang="ja-JP" altLang="en-US" sz="800" dirty="0">
                <a:latin typeface="メイリオ"/>
                <a:ea typeface="メイリオ"/>
              </a:rPr>
              <a:t> </a:t>
            </a:r>
            <a:r>
              <a:rPr kumimoji="1" lang="ja-JP" altLang="en-US" sz="800" dirty="0">
                <a:latin typeface="メイリオ"/>
                <a:ea typeface="メイリオ"/>
              </a:rPr>
              <a:t>おおさかかんくきしょうだい </a:t>
            </a:r>
          </a:p>
        </p:txBody>
      </p:sp>
      <p:sp>
        <p:nvSpPr>
          <p:cNvPr id="10" name="テキスト ボックス 9">
            <a:extLst>
              <a:ext uri="{FF2B5EF4-FFF2-40B4-BE49-F238E27FC236}">
                <a16:creationId xmlns:a16="http://schemas.microsoft.com/office/drawing/2014/main" id="{9059C0DF-FF7E-7FAC-875A-C0F3F33B8AD7}"/>
              </a:ext>
            </a:extLst>
          </p:cNvPr>
          <p:cNvSpPr txBox="1"/>
          <p:nvPr/>
        </p:nvSpPr>
        <p:spPr>
          <a:xfrm>
            <a:off x="7026634" y="6550223"/>
            <a:ext cx="1980029" cy="307777"/>
          </a:xfrm>
          <a:prstGeom prst="rect">
            <a:avLst/>
          </a:prstGeom>
          <a:noFill/>
        </p:spPr>
        <p:txBody>
          <a:bodyPr wrap="none" rtlCol="0">
            <a:spAutoFit/>
          </a:bodyPr>
          <a:lstStyle/>
          <a:p>
            <a:r>
              <a:rPr lang="ja-JP" altLang="en-US" sz="1400" dirty="0">
                <a:latin typeface="メイリオ"/>
                <a:ea typeface="メイリオ"/>
              </a:rPr>
              <a:t>作成：大阪管区気象台</a:t>
            </a:r>
          </a:p>
        </p:txBody>
      </p:sp>
      <p:sp>
        <p:nvSpPr>
          <p:cNvPr id="13" name="テキスト ボックス 12">
            <a:extLst>
              <a:ext uri="{FF2B5EF4-FFF2-40B4-BE49-F238E27FC236}">
                <a16:creationId xmlns:a16="http://schemas.microsoft.com/office/drawing/2014/main" id="{CB882D5B-AA37-B28A-7C85-12A7A428412A}"/>
              </a:ext>
            </a:extLst>
          </p:cNvPr>
          <p:cNvSpPr txBox="1"/>
          <p:nvPr/>
        </p:nvSpPr>
        <p:spPr>
          <a:xfrm>
            <a:off x="6958085" y="6428181"/>
            <a:ext cx="630301" cy="215444"/>
          </a:xfrm>
          <a:prstGeom prst="rect">
            <a:avLst/>
          </a:prstGeom>
          <a:noFill/>
        </p:spPr>
        <p:txBody>
          <a:bodyPr wrap="none" lIns="91440" tIns="45720" rIns="91440" bIns="45720" rtlCol="0" anchor="t">
            <a:spAutoFit/>
          </a:bodyPr>
          <a:lstStyle/>
          <a:p>
            <a:r>
              <a:rPr lang="ja-JP" altLang="en-US" sz="800" dirty="0">
                <a:latin typeface="メイリオ"/>
                <a:ea typeface="メイリオ"/>
              </a:rPr>
              <a:t> </a:t>
            </a:r>
            <a:r>
              <a:rPr kumimoji="1" lang="ja-JP" altLang="en-US" sz="800" dirty="0">
                <a:latin typeface="メイリオ"/>
                <a:ea typeface="メイリオ"/>
              </a:rPr>
              <a:t>さくせい</a:t>
            </a:r>
          </a:p>
        </p:txBody>
      </p:sp>
    </p:spTree>
    <p:extLst>
      <p:ext uri="{BB962C8B-B14F-4D97-AF65-F5344CB8AC3E}">
        <p14:creationId xmlns:p14="http://schemas.microsoft.com/office/powerpoint/2010/main" val="81073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58638" y="845393"/>
            <a:ext cx="8705850" cy="5895975"/>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prstClr val="black"/>
                </a:solidFill>
                <a:latin typeface="メイリオ" panose="020B0604030504040204" pitchFamily="50" charset="-128"/>
                <a:ea typeface="メイリオ" panose="020B0604030504040204" pitchFamily="50" charset="-128"/>
              </a:rPr>
              <a:t>大</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きな　じしん　が　海でおこると？</a:t>
            </a:r>
          </a:p>
        </p:txBody>
      </p:sp>
      <p:sp>
        <p:nvSpPr>
          <p:cNvPr id="6" name="テキスト ボックス 5"/>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Tree>
    <p:extLst>
      <p:ext uri="{BB962C8B-B14F-4D97-AF65-F5344CB8AC3E}">
        <p14:creationId xmlns:p14="http://schemas.microsoft.com/office/powerpoint/2010/main" val="148069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948264" y="63813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white"/>
                </a:solidFill>
                <a:effectLst/>
                <a:uLnTx/>
                <a:uFillTx/>
                <a:latin typeface="Arial" charset="0"/>
                <a:ea typeface="ＭＳ Ｐゴシック"/>
                <a:cs typeface="+mn-cs"/>
              </a:rPr>
              <a:t>気象庁　提供</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8856984" cy="6642738"/>
          </a:xfrm>
          <a:prstGeom prst="rect">
            <a:avLst/>
          </a:prstGeom>
        </p:spPr>
      </p:pic>
      <p:sp>
        <p:nvSpPr>
          <p:cNvPr id="5" name="テキスト ボックス 4"/>
          <p:cNvSpPr txBox="1"/>
          <p:nvPr/>
        </p:nvSpPr>
        <p:spPr>
          <a:xfrm>
            <a:off x="7812360" y="6381328"/>
            <a:ext cx="877163"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気象庁　提供</a:t>
            </a:r>
          </a:p>
        </p:txBody>
      </p:sp>
    </p:spTree>
    <p:extLst>
      <p:ext uri="{BB962C8B-B14F-4D97-AF65-F5344CB8AC3E}">
        <p14:creationId xmlns:p14="http://schemas.microsoft.com/office/powerpoint/2010/main" val="64628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8784976" cy="6588732"/>
          </a:xfrm>
          <a:prstGeom prst="rect">
            <a:avLst/>
          </a:prstGeom>
        </p:spPr>
      </p:pic>
      <p:sp>
        <p:nvSpPr>
          <p:cNvPr id="3" name="テキスト ボックス 2">
            <a:extLst>
              <a:ext uri="{FF2B5EF4-FFF2-40B4-BE49-F238E27FC236}">
                <a16:creationId xmlns:a16="http://schemas.microsoft.com/office/drawing/2014/main" id="{93B4AE14-9121-2DDB-248C-EF82A461A492}"/>
              </a:ext>
            </a:extLst>
          </p:cNvPr>
          <p:cNvSpPr txBox="1"/>
          <p:nvPr/>
        </p:nvSpPr>
        <p:spPr>
          <a:xfrm>
            <a:off x="7812360" y="6381328"/>
            <a:ext cx="877163"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気象庁　提供</a:t>
            </a:r>
          </a:p>
        </p:txBody>
      </p:sp>
    </p:spTree>
    <p:extLst>
      <p:ext uri="{BB962C8B-B14F-4D97-AF65-F5344CB8AC3E}">
        <p14:creationId xmlns:p14="http://schemas.microsoft.com/office/powerpoint/2010/main" val="375446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58638" y="845393"/>
            <a:ext cx="8705850" cy="5895975"/>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prstClr val="black"/>
                </a:solidFill>
                <a:latin typeface="メイリオ" panose="020B0604030504040204" pitchFamily="50" charset="-128"/>
                <a:ea typeface="メイリオ" panose="020B0604030504040204" pitchFamily="50" charset="-128"/>
              </a:rPr>
              <a:t>大</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きな　じしん　が　海でおこると？</a:t>
            </a:r>
          </a:p>
        </p:txBody>
      </p:sp>
      <p:sp>
        <p:nvSpPr>
          <p:cNvPr id="6" name="テキスト ボックス 5"/>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Tree>
    <p:extLst>
      <p:ext uri="{BB962C8B-B14F-4D97-AF65-F5344CB8AC3E}">
        <p14:creationId xmlns:p14="http://schemas.microsoft.com/office/powerpoint/2010/main" val="8108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txBox="1">
            <a:spLocks noChangeArrowheads="1"/>
          </p:cNvSpPr>
          <p:nvPr/>
        </p:nvSpPr>
        <p:spPr bwMode="auto">
          <a:xfrm>
            <a:off x="0" y="6069"/>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つなみが来ることがわかる　てがかり</a:t>
            </a:r>
          </a:p>
        </p:txBody>
      </p:sp>
      <p:pic>
        <p:nvPicPr>
          <p:cNvPr id="16" name="図 15"/>
          <p:cNvPicPr>
            <a:picLocks noChangeAspect="1"/>
          </p:cNvPicPr>
          <p:nvPr/>
        </p:nvPicPr>
        <p:blipFill>
          <a:blip r:embed="rId3"/>
          <a:stretch>
            <a:fillRect/>
          </a:stretch>
        </p:blipFill>
        <p:spPr>
          <a:xfrm>
            <a:off x="179512" y="2575175"/>
            <a:ext cx="5654780" cy="3950169"/>
          </a:xfrm>
          <a:prstGeom prst="rect">
            <a:avLst/>
          </a:prstGeom>
        </p:spPr>
      </p:pic>
      <p:sp>
        <p:nvSpPr>
          <p:cNvPr id="17" name="テキスト ボックス 16"/>
          <p:cNvSpPr txBox="1"/>
          <p:nvPr/>
        </p:nvSpPr>
        <p:spPr>
          <a:xfrm>
            <a:off x="251520" y="6381908"/>
            <a:ext cx="2031325" cy="215444"/>
          </a:xfrm>
          <a:prstGeom prst="rect">
            <a:avLst/>
          </a:prstGeom>
          <a:noFill/>
        </p:spPr>
        <p:txBody>
          <a:bodyPr wrap="none" rtlCol="0">
            <a:spAutoFit/>
          </a:bodyPr>
          <a:lstStyle/>
          <a:p>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円形吹き出し 1"/>
          <p:cNvSpPr/>
          <p:nvPr/>
        </p:nvSpPr>
        <p:spPr>
          <a:xfrm>
            <a:off x="5583002" y="4149080"/>
            <a:ext cx="3493669" cy="1712580"/>
          </a:xfrm>
          <a:prstGeom prst="wedgeEllipseCallout">
            <a:avLst>
              <a:gd name="adj1" fmla="val -61717"/>
              <a:gd name="adj2" fmla="val 261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7030A0"/>
                </a:solidFill>
                <a:latin typeface="メイリオ" panose="020B0604030504040204" pitchFamily="50" charset="-128"/>
                <a:ea typeface="メイリオ" panose="020B0604030504040204" pitchFamily="50" charset="-128"/>
              </a:rPr>
              <a:t>つなみからにげます！</a:t>
            </a:r>
          </a:p>
        </p:txBody>
      </p:sp>
      <p:sp>
        <p:nvSpPr>
          <p:cNvPr id="5" name="テキスト ボックス 4"/>
          <p:cNvSpPr txBox="1"/>
          <p:nvPr/>
        </p:nvSpPr>
        <p:spPr>
          <a:xfrm>
            <a:off x="107504" y="954594"/>
            <a:ext cx="8966277" cy="1754326"/>
          </a:xfrm>
          <a:prstGeom prst="rect">
            <a:avLst/>
          </a:prstGeom>
          <a:noFill/>
        </p:spPr>
        <p:txBody>
          <a:bodyPr vert="horz" wrap="square" rtlCol="0">
            <a:spAutoFit/>
          </a:bodyPr>
          <a:lstStyle/>
          <a:p>
            <a:pPr fontAlgn="base">
              <a:lnSpc>
                <a:spcPct val="150000"/>
              </a:lnSpc>
              <a:spcBef>
                <a:spcPct val="0"/>
              </a:spcBef>
              <a:spcAft>
                <a:spcPct val="0"/>
              </a:spcAft>
              <a:defRPr/>
            </a:pPr>
            <a:r>
              <a:rPr lang="ja-JP" altLang="en-US" sz="3600" b="1" dirty="0">
                <a:solidFill>
                  <a:srgbClr val="000000"/>
                </a:solidFill>
                <a:latin typeface="メイリオ" panose="020B0604030504040204" pitchFamily="50" charset="-128"/>
                <a:ea typeface="メイリオ" panose="020B0604030504040204" pitchFamily="50" charset="-128"/>
              </a:rPr>
              <a:t>つなみのけいほうを聞いたら！</a:t>
            </a:r>
            <a:endParaRPr lang="en-US" altLang="ja-JP" sz="3600" b="1" dirty="0">
              <a:solidFill>
                <a:srgbClr val="000000"/>
              </a:solidFill>
              <a:latin typeface="メイリオ" panose="020B0604030504040204" pitchFamily="50" charset="-128"/>
              <a:ea typeface="メイリオ" panose="020B0604030504040204" pitchFamily="50" charset="-128"/>
            </a:endParaRPr>
          </a:p>
          <a:p>
            <a:pPr lvl="0" fontAlgn="base">
              <a:lnSpc>
                <a:spcPct val="150000"/>
              </a:lnSpc>
              <a:spcBef>
                <a:spcPct val="0"/>
              </a:spcBef>
              <a:spcAft>
                <a:spcPct val="0"/>
              </a:spcAft>
              <a:defRPr/>
            </a:pPr>
            <a:r>
              <a:rPr lang="ja-JP" altLang="en-US" sz="3600" b="1" dirty="0">
                <a:solidFill>
                  <a:srgbClr val="000000"/>
                </a:solidFill>
                <a:latin typeface="メイリオ" panose="020B0604030504040204" pitchFamily="50" charset="-128"/>
                <a:ea typeface="メイリオ" panose="020B0604030504040204" pitchFamily="50" charset="-128"/>
              </a:rPr>
              <a:t>海の近くにいるときにゆれ</a:t>
            </a:r>
            <a:r>
              <a:rPr kumimoji="1" lang="ja-JP" altLang="en-US" sz="3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をかんじたら！</a:t>
            </a:r>
            <a:endParaRPr kumimoji="1" lang="en-US" altLang="ja-JP" sz="3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A47968A8-89C0-44E7-80EA-575DD2F0AF7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57" b="98715" l="0" r="99213"/>
                    </a14:imgEffect>
                  </a14:imgLayer>
                </a14:imgProps>
              </a:ext>
            </a:extLst>
          </a:blip>
          <a:srcRect l="6932" t="5060" r="5151"/>
          <a:stretch/>
        </p:blipFill>
        <p:spPr>
          <a:xfrm>
            <a:off x="4983494" y="2991636"/>
            <a:ext cx="1642178" cy="1357941"/>
          </a:xfrm>
          <a:prstGeom prst="rect">
            <a:avLst/>
          </a:prstGeom>
        </p:spPr>
      </p:pic>
    </p:spTree>
    <p:extLst>
      <p:ext uri="{BB962C8B-B14F-4D97-AF65-F5344CB8AC3E}">
        <p14:creationId xmlns:p14="http://schemas.microsoft.com/office/powerpoint/2010/main" val="8559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8806" y="445334"/>
            <a:ext cx="8990419" cy="6047926"/>
          </a:xfrm>
          <a:prstGeom prst="rect">
            <a:avLst/>
          </a:prstGeom>
        </p:spPr>
      </p:pic>
      <p:pic>
        <p:nvPicPr>
          <p:cNvPr id="5" name="図 4"/>
          <p:cNvPicPr>
            <a:picLocks noChangeAspect="1"/>
          </p:cNvPicPr>
          <p:nvPr/>
        </p:nvPicPr>
        <p:blipFill>
          <a:blip r:embed="rId4"/>
          <a:stretch>
            <a:fillRect/>
          </a:stretch>
        </p:blipFill>
        <p:spPr>
          <a:xfrm>
            <a:off x="48806" y="623743"/>
            <a:ext cx="9038545" cy="5869517"/>
          </a:xfrm>
          <a:prstGeom prst="rect">
            <a:avLst/>
          </a:prstGeom>
        </p:spPr>
      </p:pic>
      <p:sp>
        <p:nvSpPr>
          <p:cNvPr id="3" name="テキスト ボックス 2"/>
          <p:cNvSpPr txBox="1"/>
          <p:nvPr/>
        </p:nvSpPr>
        <p:spPr>
          <a:xfrm>
            <a:off x="7007900" y="692696"/>
            <a:ext cx="2031325" cy="215444"/>
          </a:xfrm>
          <a:prstGeom prst="rect">
            <a:avLst/>
          </a:prstGeom>
          <a:noFill/>
        </p:spPr>
        <p:txBody>
          <a:bodyPr wrap="none" rtlCol="0">
            <a:spAutoFit/>
          </a:bodyPr>
          <a:lstStyle/>
          <a:p>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64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51520" y="4887855"/>
            <a:ext cx="4248472" cy="113343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34079" y="627075"/>
            <a:ext cx="3089849" cy="527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95536" y="1916832"/>
            <a:ext cx="3868957" cy="22322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3698" y="716392"/>
            <a:ext cx="2592632" cy="461665"/>
          </a:xfrm>
          <a:prstGeom prst="rect">
            <a:avLst/>
          </a:prstGeom>
          <a:noFill/>
        </p:spPr>
        <p:txBody>
          <a:bodyPr wrap="square" rtlCol="0">
            <a:spAutoFit/>
          </a:bodyPr>
          <a:lstStyle/>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じしん が おこる</a:t>
            </a:r>
          </a:p>
        </p:txBody>
      </p:sp>
      <p:sp>
        <p:nvSpPr>
          <p:cNvPr id="8" name="テキスト ボックス 7"/>
          <p:cNvSpPr txBox="1"/>
          <p:nvPr/>
        </p:nvSpPr>
        <p:spPr>
          <a:xfrm>
            <a:off x="575557" y="2126034"/>
            <a:ext cx="3456384" cy="461665"/>
          </a:xfrm>
          <a:prstGeom prst="rect">
            <a:avLst/>
          </a:prstGeom>
          <a:noFill/>
        </p:spPr>
        <p:txBody>
          <a:bodyPr wrap="square" rtlCol="0">
            <a:spAutoFit/>
          </a:bodyPr>
          <a:lstStyle/>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自分の身をまもる</a:t>
            </a:r>
          </a:p>
        </p:txBody>
      </p:sp>
      <p:pic>
        <p:nvPicPr>
          <p:cNvPr id="18" name="図 17"/>
          <p:cNvPicPr>
            <a:picLocks noChangeAspect="1"/>
          </p:cNvPicPr>
          <p:nvPr/>
        </p:nvPicPr>
        <p:blipFill>
          <a:blip r:embed="rId3"/>
          <a:stretch>
            <a:fillRect/>
          </a:stretch>
        </p:blipFill>
        <p:spPr>
          <a:xfrm>
            <a:off x="755576" y="2622867"/>
            <a:ext cx="3197861" cy="1499949"/>
          </a:xfrm>
          <a:prstGeom prst="rect">
            <a:avLst/>
          </a:prstGeom>
        </p:spPr>
      </p:pic>
      <p:sp>
        <p:nvSpPr>
          <p:cNvPr id="19" name="下矢印 18"/>
          <p:cNvSpPr/>
          <p:nvPr/>
        </p:nvSpPr>
        <p:spPr>
          <a:xfrm>
            <a:off x="2149994" y="1370385"/>
            <a:ext cx="360040" cy="330423"/>
          </a:xfrm>
          <a:prstGeom prst="downArrow">
            <a:avLst/>
          </a:prstGeom>
          <a:solidFill>
            <a:srgbClr val="FEF1E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2149994" y="4365104"/>
            <a:ext cx="360040" cy="330423"/>
          </a:xfrm>
          <a:prstGeom prst="downArrow">
            <a:avLst/>
          </a:prstGeom>
          <a:solidFill>
            <a:srgbClr val="FEF1E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5536" y="5487615"/>
            <a:ext cx="3960440" cy="461665"/>
          </a:xfrm>
          <a:prstGeom prst="rect">
            <a:avLst/>
          </a:prstGeom>
          <a:noFill/>
        </p:spPr>
        <p:txBody>
          <a:bodyPr wrap="square" rtlCol="0">
            <a:spAutoFit/>
          </a:bodyPr>
          <a:lstStyle/>
          <a:p>
            <a:pPr algn="ctr"/>
            <a:r>
              <a:rPr lang="ja-JP" altLang="en-US" sz="2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あんぜん な 場所 へ ひなん</a:t>
            </a:r>
          </a:p>
        </p:txBody>
      </p:sp>
      <p:sp>
        <p:nvSpPr>
          <p:cNvPr id="23" name="正方形/長方形 22"/>
          <p:cNvSpPr/>
          <p:nvPr/>
        </p:nvSpPr>
        <p:spPr>
          <a:xfrm>
            <a:off x="975967" y="5014102"/>
            <a:ext cx="2973891" cy="461665"/>
          </a:xfrm>
          <a:prstGeom prst="rect">
            <a:avLst/>
          </a:prstGeom>
        </p:spPr>
        <p:txBody>
          <a:bodyPr wrap="none">
            <a:spAutoFit/>
          </a:bodyPr>
          <a:lstStyle/>
          <a:p>
            <a:r>
              <a:rPr lang="ja-JP" altLang="en-US" sz="20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ゆれ が おさまったら</a:t>
            </a:r>
            <a:r>
              <a:rPr lang="ja-JP" altLang="en-US" sz="2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2474670" y="5343019"/>
            <a:ext cx="441146" cy="246221"/>
          </a:xfrm>
          <a:prstGeom prst="rect">
            <a:avLst/>
          </a:prstGeom>
        </p:spPr>
        <p:txBody>
          <a:bodyPr wrap="none">
            <a:spAutoFit/>
          </a:bodyPr>
          <a:lstStyle/>
          <a:p>
            <a:r>
              <a:rPr lang="ja-JP" altLang="en-US"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しょ</a:t>
            </a:r>
            <a:endParaRPr lang="en-US" altLang="ja-JP"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吹き出し 28"/>
          <p:cNvSpPr/>
          <p:nvPr/>
        </p:nvSpPr>
        <p:spPr>
          <a:xfrm>
            <a:off x="4572000" y="1484784"/>
            <a:ext cx="4392487" cy="3600400"/>
          </a:xfrm>
          <a:prstGeom prst="wedgeRoundRectCallout">
            <a:avLst>
              <a:gd name="adj1" fmla="val -43901"/>
              <a:gd name="adj2" fmla="val 60843"/>
              <a:gd name="adj3" fmla="val 16667"/>
            </a:avLst>
          </a:prstGeom>
          <a:solidFill>
            <a:srgbClr val="FEF1E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775044" y="2676889"/>
            <a:ext cx="4045428" cy="400110"/>
          </a:xfrm>
          <a:prstGeom prst="rect">
            <a:avLst/>
          </a:prstGeom>
          <a:noFill/>
        </p:spPr>
        <p:txBody>
          <a:bodyPr wrap="square" rtlCol="0">
            <a:spAutoFit/>
          </a:bodyPr>
          <a:lstStyle/>
          <a:p>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知っていないと、</a:t>
            </a:r>
            <a:r>
              <a:rPr lang="ja-JP" altLang="en-US" sz="2000" b="1"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ひ</a:t>
            </a:r>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なんできない</a:t>
            </a:r>
          </a:p>
        </p:txBody>
      </p:sp>
      <p:sp>
        <p:nvSpPr>
          <p:cNvPr id="31" name="テキスト ボックス 30"/>
          <p:cNvSpPr txBox="1"/>
          <p:nvPr/>
        </p:nvSpPr>
        <p:spPr>
          <a:xfrm>
            <a:off x="4486958" y="3772119"/>
            <a:ext cx="4582595" cy="1138773"/>
          </a:xfrm>
          <a:prstGeom prst="rect">
            <a:avLst/>
          </a:prstGeom>
          <a:noFill/>
        </p:spPr>
        <p:txBody>
          <a:bodyPr wrap="square" rtlCol="0">
            <a:spAutoFit/>
          </a:bodyPr>
          <a:lstStyle/>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知っていても、じしんがおこった時に</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こう どう</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すぐに行動できないとひなんが</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間に合わないかも</a:t>
            </a:r>
          </a:p>
        </p:txBody>
      </p:sp>
      <p:sp>
        <p:nvSpPr>
          <p:cNvPr id="33" name="加算 32"/>
          <p:cNvSpPr/>
          <p:nvPr/>
        </p:nvSpPr>
        <p:spPr>
          <a:xfrm>
            <a:off x="6552219" y="3236786"/>
            <a:ext cx="432048" cy="408238"/>
          </a:xfrm>
          <a:prstGeom prst="mathPlus">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4873292" y="1781742"/>
            <a:ext cx="3809928" cy="841125"/>
            <a:chOff x="4775045" y="2359657"/>
            <a:chExt cx="3809928" cy="841125"/>
          </a:xfrm>
        </p:grpSpPr>
        <p:sp>
          <p:nvSpPr>
            <p:cNvPr id="27" name="テキスト ボックス 26"/>
            <p:cNvSpPr txBox="1"/>
            <p:nvPr/>
          </p:nvSpPr>
          <p:spPr>
            <a:xfrm>
              <a:off x="4775045" y="2492896"/>
              <a:ext cx="3809928" cy="707886"/>
            </a:xfrm>
            <a:prstGeom prst="rect">
              <a:avLst/>
            </a:prstGeom>
            <a:noFill/>
          </p:spPr>
          <p:txBody>
            <a:bodyPr wrap="square" rtlCol="0">
              <a:spAutoFit/>
            </a:bodyPr>
            <a:lstStyle/>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・あんぜんな場所ってどこ？</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・そこまでどうやって行くの？</a:t>
              </a:r>
            </a:p>
          </p:txBody>
        </p:sp>
        <p:sp>
          <p:nvSpPr>
            <p:cNvPr id="34" name="正方形/長方形 33"/>
            <p:cNvSpPr/>
            <p:nvPr/>
          </p:nvSpPr>
          <p:spPr>
            <a:xfrm>
              <a:off x="6566375" y="2359657"/>
              <a:ext cx="441146" cy="246221"/>
            </a:xfrm>
            <a:prstGeom prst="rect">
              <a:avLst/>
            </a:prstGeom>
          </p:spPr>
          <p:txBody>
            <a:bodyPr wrap="none">
              <a:spAutoFit/>
            </a:bodyPr>
            <a:lstStyle/>
            <a:p>
              <a:r>
                <a:rPr lang="ja-JP" altLang="en-US"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しょ</a:t>
              </a:r>
              <a:endParaRPr lang="en-US" altLang="ja-JP"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124808">
            <a:off x="499443" y="371021"/>
            <a:ext cx="512108" cy="512108"/>
          </a:xfrm>
          <a:prstGeom prst="rect">
            <a:avLst/>
          </a:prstGeom>
        </p:spPr>
      </p:pic>
      <p:pic>
        <p:nvPicPr>
          <p:cNvPr id="39" name="図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73243">
            <a:off x="3746574" y="919699"/>
            <a:ext cx="512108" cy="512108"/>
          </a:xfrm>
          <a:prstGeom prst="rect">
            <a:avLst/>
          </a:prstGeom>
        </p:spPr>
      </p:pic>
      <p:sp>
        <p:nvSpPr>
          <p:cNvPr id="42" name="正方形/長方形 41"/>
          <p:cNvSpPr/>
          <p:nvPr/>
        </p:nvSpPr>
        <p:spPr>
          <a:xfrm>
            <a:off x="1993541" y="1976659"/>
            <a:ext cx="312906" cy="246221"/>
          </a:xfrm>
          <a:prstGeom prst="rect">
            <a:avLst/>
          </a:prstGeom>
        </p:spPr>
        <p:txBody>
          <a:bodyPr wrap="none">
            <a:spAutoFit/>
          </a:bodyPr>
          <a:lstStyle/>
          <a:p>
            <a:r>
              <a:rPr lang="ja-JP" altLang="en-US"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み</a:t>
            </a:r>
            <a:endParaRPr lang="en-US" altLang="ja-JP"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339F6E04-8698-CFE2-D00E-5213635009CF}"/>
              </a:ext>
            </a:extLst>
          </p:cNvPr>
          <p:cNvPicPr>
            <a:picLocks noChangeAspect="1"/>
          </p:cNvPicPr>
          <p:nvPr/>
        </p:nvPicPr>
        <p:blipFill>
          <a:blip r:embed="rId5"/>
          <a:stretch>
            <a:fillRect/>
          </a:stretch>
        </p:blipFill>
        <p:spPr>
          <a:xfrm>
            <a:off x="6334156" y="4763145"/>
            <a:ext cx="2486316" cy="1934354"/>
          </a:xfrm>
          <a:prstGeom prst="rect">
            <a:avLst/>
          </a:prstGeom>
        </p:spPr>
      </p:pic>
    </p:spTree>
    <p:extLst>
      <p:ext uri="{BB962C8B-B14F-4D97-AF65-F5344CB8AC3E}">
        <p14:creationId xmlns:p14="http://schemas.microsoft.com/office/powerpoint/2010/main" val="25162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691680" y="1772816"/>
            <a:ext cx="5760640" cy="1728192"/>
            <a:chOff x="1542546" y="2348880"/>
            <a:chExt cx="5760640" cy="1728192"/>
          </a:xfrm>
          <a:solidFill>
            <a:srgbClr val="FFFF97"/>
          </a:solidFill>
        </p:grpSpPr>
        <p:sp>
          <p:nvSpPr>
            <p:cNvPr id="2" name="正方形/長方形 1"/>
            <p:cNvSpPr/>
            <p:nvPr/>
          </p:nvSpPr>
          <p:spPr>
            <a:xfrm>
              <a:off x="1542546" y="2348880"/>
              <a:ext cx="5760640" cy="1728192"/>
            </a:xfrm>
            <a:prstGeom prst="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62451" y="2565828"/>
              <a:ext cx="5509984" cy="1384995"/>
            </a:xfrm>
            <a:prstGeom prst="rect">
              <a:avLst/>
            </a:prstGeom>
            <a:grpFill/>
          </p:spPr>
          <p:txBody>
            <a:bodyPr wrap="square" rtlCol="0">
              <a:spAutoFit/>
            </a:bodyPr>
            <a:lstStyle/>
            <a:p>
              <a:pPr algn="ctr"/>
              <a:r>
                <a:rPr lang="ja-JP" altLang="en-US"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ひなんくんれん で </a:t>
              </a:r>
              <a:endParaRPr lang="en-US" altLang="ja-JP"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まじめに れんしゅう していれば</a:t>
              </a:r>
              <a:endParaRPr lang="en-US" altLang="ja-JP"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本番でもできる！</a:t>
              </a:r>
            </a:p>
          </p:txBody>
        </p:sp>
      </p:grpSp>
      <p:grpSp>
        <p:nvGrpSpPr>
          <p:cNvPr id="5" name="グループ化 4"/>
          <p:cNvGrpSpPr/>
          <p:nvPr/>
        </p:nvGrpSpPr>
        <p:grpSpPr>
          <a:xfrm>
            <a:off x="251520" y="4365104"/>
            <a:ext cx="3367036" cy="2007552"/>
            <a:chOff x="4628907" y="961424"/>
            <a:chExt cx="4137610" cy="2466996"/>
          </a:xfrm>
        </p:grpSpPr>
        <p:pic>
          <p:nvPicPr>
            <p:cNvPr id="6" name="図 5">
              <a:extLst>
                <a:ext uri="{FF2B5EF4-FFF2-40B4-BE49-F238E27FC236}">
                  <a16:creationId xmlns:a16="http://schemas.microsoft.com/office/drawing/2014/main" id="{03E82041-34CF-4AEE-948E-F0F2DF1E8AE6}"/>
                </a:ext>
              </a:extLst>
            </p:cNvPr>
            <p:cNvPicPr>
              <a:picLocks noChangeAspect="1"/>
            </p:cNvPicPr>
            <p:nvPr/>
          </p:nvPicPr>
          <p:blipFill rotWithShape="1">
            <a:blip r:embed="rId3"/>
            <a:srcRect t="12706"/>
            <a:stretch/>
          </p:blipFill>
          <p:spPr>
            <a:xfrm>
              <a:off x="4788024" y="961424"/>
              <a:ext cx="3978493" cy="2426072"/>
            </a:xfrm>
            <a:prstGeom prst="rect">
              <a:avLst/>
            </a:prstGeom>
          </p:spPr>
        </p:pic>
        <p:sp>
          <p:nvSpPr>
            <p:cNvPr id="7" name="テキスト ボックス 6"/>
            <p:cNvSpPr txBox="1"/>
            <p:nvPr/>
          </p:nvSpPr>
          <p:spPr>
            <a:xfrm>
              <a:off x="4628907" y="3212976"/>
              <a:ext cx="2031325" cy="21544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grpSp>
      <p:pic>
        <p:nvPicPr>
          <p:cNvPr id="8" name="Picture 7"/>
          <p:cNvPicPr>
            <a:picLocks noChangeAspect="1" noChangeArrowheads="1"/>
          </p:cNvPicPr>
          <p:nvPr/>
        </p:nvPicPr>
        <p:blipFill>
          <a:blip r:embed="rId4" cstate="print"/>
          <a:srcRect/>
          <a:stretch>
            <a:fillRect/>
          </a:stretch>
        </p:blipFill>
        <p:spPr bwMode="auto">
          <a:xfrm>
            <a:off x="6219160" y="4365104"/>
            <a:ext cx="2322304" cy="1981040"/>
          </a:xfrm>
          <a:prstGeom prst="rect">
            <a:avLst/>
          </a:prstGeom>
          <a:noFill/>
          <a:ln w="9525">
            <a:noFill/>
            <a:miter lim="800000"/>
            <a:headEnd/>
            <a:tailEnd/>
          </a:ln>
          <a:effectLst/>
        </p:spPr>
      </p:pic>
    </p:spTree>
    <p:extLst>
      <p:ext uri="{BB962C8B-B14F-4D97-AF65-F5344CB8AC3E}">
        <p14:creationId xmlns:p14="http://schemas.microsoft.com/office/powerpoint/2010/main" val="289678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さいしょのしつもんの　答えは？</a:t>
            </a:r>
          </a:p>
        </p:txBody>
      </p:sp>
      <p:sp>
        <p:nvSpPr>
          <p:cNvPr id="18" name="正方形/長方形 17"/>
          <p:cNvSpPr/>
          <p:nvPr/>
        </p:nvSpPr>
        <p:spPr>
          <a:xfrm>
            <a:off x="4889915" y="1919456"/>
            <a:ext cx="3877985" cy="1915909"/>
          </a:xfrm>
          <a:prstGeom prst="rect">
            <a:avLst/>
          </a:prstGeom>
        </p:spPr>
        <p:txBody>
          <a:bodyPr wrap="none">
            <a:spAutoFit/>
          </a:bodyPr>
          <a:lstStyle/>
          <a:p>
            <a:pPr algn="ctr">
              <a:defRPr/>
            </a:pPr>
            <a:r>
              <a:rPr lang="ja-JP" altLang="en-US" sz="3600" kern="0">
                <a:solidFill>
                  <a:prstClr val="black"/>
                </a:solidFill>
                <a:latin typeface="メイリオ" panose="020B0604030504040204" pitchFamily="50" charset="-128"/>
                <a:ea typeface="メイリオ" panose="020B0604030504040204" pitchFamily="50" charset="-128"/>
              </a:rPr>
              <a:t>あたまや体を</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まもる</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endParaRPr lang="en-US" altLang="ja-JP" sz="105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つなみからにげる</a:t>
            </a:r>
            <a:endParaRPr lang="en-US" altLang="ja-JP" sz="3600" kern="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662533" y="1592864"/>
            <a:ext cx="3416321" cy="2308324"/>
          </a:xfrm>
          <a:prstGeom prst="rect">
            <a:avLst/>
          </a:prstGeom>
        </p:spPr>
        <p:txBody>
          <a:bodyPr wrap="none">
            <a:spAutoFit/>
          </a:bodyPr>
          <a:lstStyle/>
          <a:p>
            <a:pPr algn="ctr">
              <a:defRPr/>
            </a:pPr>
            <a:r>
              <a:rPr lang="ja-JP" altLang="en-US" sz="3600" kern="0">
                <a:solidFill>
                  <a:prstClr val="black"/>
                </a:solidFill>
                <a:latin typeface="メイリオ" panose="020B0604030504040204" pitchFamily="50" charset="-128"/>
                <a:ea typeface="メイリオ" panose="020B0604030504040204" pitchFamily="50" charset="-128"/>
              </a:rPr>
              <a:t>いのちをまもる</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ために</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どうしたら</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  いいのかな？</a:t>
            </a:r>
            <a:endParaRPr lang="en-US" altLang="ja-JP" sz="3600" kern="0">
              <a:solidFill>
                <a:prstClr val="black"/>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555" y="4509120"/>
            <a:ext cx="1440160" cy="2138638"/>
          </a:xfrm>
          <a:prstGeom prst="rect">
            <a:avLst/>
          </a:prstGeom>
        </p:spPr>
      </p:pic>
      <p:grpSp>
        <p:nvGrpSpPr>
          <p:cNvPr id="22" name="グループ化 21"/>
          <p:cNvGrpSpPr/>
          <p:nvPr/>
        </p:nvGrpSpPr>
        <p:grpSpPr>
          <a:xfrm>
            <a:off x="4693328" y="1233195"/>
            <a:ext cx="4271160" cy="4050137"/>
            <a:chOff x="4693328" y="1415554"/>
            <a:chExt cx="4271160" cy="4050137"/>
          </a:xfrm>
        </p:grpSpPr>
        <p:sp>
          <p:nvSpPr>
            <p:cNvPr id="23" name="楕円 22">
              <a:extLst>
                <a:ext uri="{FF2B5EF4-FFF2-40B4-BE49-F238E27FC236}">
                  <a16:creationId xmlns:a16="http://schemas.microsoft.com/office/drawing/2014/main" id="{9E2B2466-2885-309E-792C-B45E449611B2}"/>
                </a:ext>
              </a:extLst>
            </p:cNvPr>
            <p:cNvSpPr/>
            <p:nvPr/>
          </p:nvSpPr>
          <p:spPr>
            <a:xfrm>
              <a:off x="5817569" y="5236294"/>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1D791965-EA0F-7CDF-619D-CED98A19F276}"/>
                </a:ext>
              </a:extLst>
            </p:cNvPr>
            <p:cNvSpPr/>
            <p:nvPr/>
          </p:nvSpPr>
          <p:spPr>
            <a:xfrm>
              <a:off x="6127769" y="4852531"/>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a:extLst>
                <a:ext uri="{FF2B5EF4-FFF2-40B4-BE49-F238E27FC236}">
                  <a16:creationId xmlns:a16="http://schemas.microsoft.com/office/drawing/2014/main" id="{CE9ACBC7-ED30-B1F0-5494-1C9AE92AC327}"/>
                </a:ext>
              </a:extLst>
            </p:cNvPr>
            <p:cNvSpPr/>
            <p:nvPr/>
          </p:nvSpPr>
          <p:spPr>
            <a:xfrm>
              <a:off x="4693328" y="1415554"/>
              <a:ext cx="4271160" cy="3438452"/>
            </a:xfrm>
            <a:custGeom>
              <a:avLst/>
              <a:gdLst>
                <a:gd name="connsiteX0" fmla="*/ 521679 w 4271160"/>
                <a:gd name="connsiteY0" fmla="*/ 0 h 3438452"/>
                <a:gd name="connsiteX1" fmla="*/ 3749481 w 4271160"/>
                <a:gd name="connsiteY1" fmla="*/ 0 h 3438452"/>
                <a:gd name="connsiteX2" fmla="*/ 4271160 w 4271160"/>
                <a:gd name="connsiteY2" fmla="*/ 521679 h 3438452"/>
                <a:gd name="connsiteX3" fmla="*/ 4271160 w 4271160"/>
                <a:gd name="connsiteY3" fmla="*/ 2608330 h 3438452"/>
                <a:gd name="connsiteX4" fmla="*/ 3749481 w 4271160"/>
                <a:gd name="connsiteY4" fmla="*/ 3130009 h 3438452"/>
                <a:gd name="connsiteX5" fmla="*/ 2544822 w 4271160"/>
                <a:gd name="connsiteY5" fmla="*/ 3130009 h 3438452"/>
                <a:gd name="connsiteX6" fmla="*/ 2541489 w 4271160"/>
                <a:gd name="connsiteY6" fmla="*/ 3163073 h 3438452"/>
                <a:gd name="connsiteX7" fmla="*/ 2203610 w 4271160"/>
                <a:gd name="connsiteY7" fmla="*/ 3438452 h 3438452"/>
                <a:gd name="connsiteX8" fmla="*/ 1865731 w 4271160"/>
                <a:gd name="connsiteY8" fmla="*/ 3163073 h 3438452"/>
                <a:gd name="connsiteX9" fmla="*/ 1862398 w 4271160"/>
                <a:gd name="connsiteY9" fmla="*/ 3130009 h 3438452"/>
                <a:gd name="connsiteX10" fmla="*/ 521679 w 4271160"/>
                <a:gd name="connsiteY10" fmla="*/ 3130009 h 3438452"/>
                <a:gd name="connsiteX11" fmla="*/ 0 w 4271160"/>
                <a:gd name="connsiteY11" fmla="*/ 2608330 h 3438452"/>
                <a:gd name="connsiteX12" fmla="*/ 0 w 4271160"/>
                <a:gd name="connsiteY12" fmla="*/ 521679 h 3438452"/>
                <a:gd name="connsiteX13" fmla="*/ 521679 w 4271160"/>
                <a:gd name="connsiteY13" fmla="*/ 0 h 34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1160" h="3438452">
                  <a:moveTo>
                    <a:pt x="521679" y="0"/>
                  </a:moveTo>
                  <a:lnTo>
                    <a:pt x="3749481" y="0"/>
                  </a:lnTo>
                  <a:cubicBezTo>
                    <a:pt x="4037596" y="0"/>
                    <a:pt x="4271160" y="233564"/>
                    <a:pt x="4271160" y="521679"/>
                  </a:cubicBezTo>
                  <a:lnTo>
                    <a:pt x="4271160" y="2608330"/>
                  </a:lnTo>
                  <a:cubicBezTo>
                    <a:pt x="4271160" y="2896445"/>
                    <a:pt x="4037596" y="3130009"/>
                    <a:pt x="3749481" y="3130009"/>
                  </a:cubicBezTo>
                  <a:lnTo>
                    <a:pt x="2544822" y="3130009"/>
                  </a:lnTo>
                  <a:lnTo>
                    <a:pt x="2541489" y="3163073"/>
                  </a:lnTo>
                  <a:cubicBezTo>
                    <a:pt x="2509330" y="3320231"/>
                    <a:pt x="2370276" y="3438452"/>
                    <a:pt x="2203610" y="3438452"/>
                  </a:cubicBezTo>
                  <a:cubicBezTo>
                    <a:pt x="2036945" y="3438452"/>
                    <a:pt x="1897891" y="3320231"/>
                    <a:pt x="1865731" y="3163073"/>
                  </a:cubicBezTo>
                  <a:lnTo>
                    <a:pt x="1862398" y="3130009"/>
                  </a:ln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26" name="グループ化 25"/>
          <p:cNvGrpSpPr/>
          <p:nvPr/>
        </p:nvGrpSpPr>
        <p:grpSpPr>
          <a:xfrm>
            <a:off x="323528" y="1196752"/>
            <a:ext cx="4094333" cy="4017142"/>
            <a:chOff x="323528" y="1379111"/>
            <a:chExt cx="4094333" cy="4017142"/>
          </a:xfrm>
        </p:grpSpPr>
        <p:sp>
          <p:nvSpPr>
            <p:cNvPr id="27" name="楕円 26">
              <a:extLst>
                <a:ext uri="{FF2B5EF4-FFF2-40B4-BE49-F238E27FC236}">
                  <a16:creationId xmlns:a16="http://schemas.microsoft.com/office/drawing/2014/main" id="{67B3753C-6160-DA2F-2137-F4CDE638C678}"/>
                </a:ext>
              </a:extLst>
            </p:cNvPr>
            <p:cNvSpPr/>
            <p:nvPr/>
          </p:nvSpPr>
          <p:spPr>
            <a:xfrm>
              <a:off x="3864830" y="5166856"/>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CE9ACBC7-ED30-B1F0-5494-1C9AE92AC327}"/>
                </a:ext>
              </a:extLst>
            </p:cNvPr>
            <p:cNvSpPr/>
            <p:nvPr/>
          </p:nvSpPr>
          <p:spPr>
            <a:xfrm>
              <a:off x="3426081" y="4789026"/>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a:extLst>
                <a:ext uri="{FF2B5EF4-FFF2-40B4-BE49-F238E27FC236}">
                  <a16:creationId xmlns:a16="http://schemas.microsoft.com/office/drawing/2014/main" id="{CE9ACBC7-ED30-B1F0-5494-1C9AE92AC327}"/>
                </a:ext>
              </a:extLst>
            </p:cNvPr>
            <p:cNvSpPr/>
            <p:nvPr/>
          </p:nvSpPr>
          <p:spPr>
            <a:xfrm>
              <a:off x="323528" y="1379111"/>
              <a:ext cx="4094333" cy="3474895"/>
            </a:xfrm>
            <a:custGeom>
              <a:avLst/>
              <a:gdLst>
                <a:gd name="connsiteX0" fmla="*/ 521679 w 4094333"/>
                <a:gd name="connsiteY0" fmla="*/ 0 h 3474895"/>
                <a:gd name="connsiteX1" fmla="*/ 3572654 w 4094333"/>
                <a:gd name="connsiteY1" fmla="*/ 0 h 3474895"/>
                <a:gd name="connsiteX2" fmla="*/ 4094333 w 4094333"/>
                <a:gd name="connsiteY2" fmla="*/ 521679 h 3474895"/>
                <a:gd name="connsiteX3" fmla="*/ 4094333 w 4094333"/>
                <a:gd name="connsiteY3" fmla="*/ 2608330 h 3474895"/>
                <a:gd name="connsiteX4" fmla="*/ 3572654 w 4094333"/>
                <a:gd name="connsiteY4" fmla="*/ 3130009 h 3474895"/>
                <a:gd name="connsiteX5" fmla="*/ 3071097 w 4094333"/>
                <a:gd name="connsiteY5" fmla="*/ 3130009 h 3474895"/>
                <a:gd name="connsiteX6" fmla="*/ 2726211 w 4094333"/>
                <a:gd name="connsiteY6" fmla="*/ 3474895 h 3474895"/>
                <a:gd name="connsiteX7" fmla="*/ 2381325 w 4094333"/>
                <a:gd name="connsiteY7" fmla="*/ 3130009 h 3474895"/>
                <a:gd name="connsiteX8" fmla="*/ 521679 w 4094333"/>
                <a:gd name="connsiteY8" fmla="*/ 3130009 h 3474895"/>
                <a:gd name="connsiteX9" fmla="*/ 0 w 4094333"/>
                <a:gd name="connsiteY9" fmla="*/ 2608330 h 3474895"/>
                <a:gd name="connsiteX10" fmla="*/ 0 w 4094333"/>
                <a:gd name="connsiteY10" fmla="*/ 521679 h 3474895"/>
                <a:gd name="connsiteX11" fmla="*/ 521679 w 4094333"/>
                <a:gd name="connsiteY11" fmla="*/ 0 h 34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3" h="3474895">
                  <a:moveTo>
                    <a:pt x="521679" y="0"/>
                  </a:moveTo>
                  <a:lnTo>
                    <a:pt x="3572654" y="0"/>
                  </a:lnTo>
                  <a:cubicBezTo>
                    <a:pt x="3860769" y="0"/>
                    <a:pt x="4094333" y="233564"/>
                    <a:pt x="4094333" y="521679"/>
                  </a:cubicBezTo>
                  <a:lnTo>
                    <a:pt x="4094333" y="2608330"/>
                  </a:lnTo>
                  <a:cubicBezTo>
                    <a:pt x="4094333" y="2896445"/>
                    <a:pt x="3860769" y="3130009"/>
                    <a:pt x="3572654" y="3130009"/>
                  </a:cubicBezTo>
                  <a:lnTo>
                    <a:pt x="3071097" y="3130009"/>
                  </a:lnTo>
                  <a:cubicBezTo>
                    <a:pt x="3071097" y="3320484"/>
                    <a:pt x="2916686" y="3474895"/>
                    <a:pt x="2726211" y="3474895"/>
                  </a:cubicBezTo>
                  <a:cubicBezTo>
                    <a:pt x="2535736" y="3474895"/>
                    <a:pt x="2381325" y="3320484"/>
                    <a:pt x="2381325" y="3130009"/>
                  </a:cubicBez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22246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さいしょのしつもんの　答えは？</a:t>
            </a:r>
          </a:p>
        </p:txBody>
      </p:sp>
      <p:sp>
        <p:nvSpPr>
          <p:cNvPr id="23" name="正方形/長方形 22"/>
          <p:cNvSpPr/>
          <p:nvPr/>
        </p:nvSpPr>
        <p:spPr>
          <a:xfrm>
            <a:off x="4888255" y="1698774"/>
            <a:ext cx="3877985" cy="2308324"/>
          </a:xfrm>
          <a:prstGeom prst="rect">
            <a:avLst/>
          </a:prstGeom>
          <a:noFill/>
        </p:spPr>
        <p:txBody>
          <a:bodyPr wrap="none">
            <a:spAutoFit/>
          </a:bodyPr>
          <a:lstStyle/>
          <a:p>
            <a:pPr algn="ctr">
              <a:defRPr/>
            </a:pPr>
            <a:r>
              <a:rPr lang="ja-JP" altLang="en-US" sz="3600" kern="0">
                <a:solidFill>
                  <a:prstClr val="black"/>
                </a:solidFill>
                <a:latin typeface="メイリオ" panose="020B0604030504040204" pitchFamily="50" charset="-128"/>
                <a:ea typeface="メイリオ" panose="020B0604030504040204" pitchFamily="50" charset="-128"/>
              </a:rPr>
              <a:t>いつも</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していないことは</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とつぜん</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できない！</a:t>
            </a:r>
            <a:endParaRPr lang="en-US" altLang="ja-JP" sz="3600" kern="0">
              <a:solidFill>
                <a:prstClr val="black"/>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555" y="4509120"/>
            <a:ext cx="1440160" cy="2138638"/>
          </a:xfrm>
          <a:prstGeom prst="rect">
            <a:avLst/>
          </a:prstGeom>
        </p:spPr>
      </p:pic>
      <p:sp>
        <p:nvSpPr>
          <p:cNvPr id="16" name="正方形/長方形 15">
            <a:extLst>
              <a:ext uri="{FF2B5EF4-FFF2-40B4-BE49-F238E27FC236}">
                <a16:creationId xmlns:a16="http://schemas.microsoft.com/office/drawing/2014/main" id="{130BF30A-6F66-7BB7-4619-80C8F9FF6284}"/>
              </a:ext>
            </a:extLst>
          </p:cNvPr>
          <p:cNvSpPr/>
          <p:nvPr/>
        </p:nvSpPr>
        <p:spPr>
          <a:xfrm>
            <a:off x="431701" y="1396936"/>
            <a:ext cx="3877986" cy="2516073"/>
          </a:xfrm>
          <a:prstGeom prst="rect">
            <a:avLst/>
          </a:prstGeom>
        </p:spPr>
        <p:txBody>
          <a:bodyPr wrap="none">
            <a:spAutoFit/>
          </a:bodyPr>
          <a:lstStyle/>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どうして</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ひなんくんれんを</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するのかな？</a:t>
            </a:r>
            <a:endParaRPr lang="en-US" altLang="ja-JP" sz="3600" kern="0">
              <a:solidFill>
                <a:prstClr val="black"/>
              </a:solidFill>
              <a:latin typeface="メイリオ" panose="020B0604030504040204" pitchFamily="50" charset="-128"/>
              <a:ea typeface="メイリオ" panose="020B0604030504040204" pitchFamily="50" charset="-128"/>
            </a:endParaRPr>
          </a:p>
        </p:txBody>
      </p:sp>
      <p:grpSp>
        <p:nvGrpSpPr>
          <p:cNvPr id="17" name="グループ化 16"/>
          <p:cNvGrpSpPr/>
          <p:nvPr/>
        </p:nvGrpSpPr>
        <p:grpSpPr>
          <a:xfrm>
            <a:off x="4693328" y="1233195"/>
            <a:ext cx="4271160" cy="4050137"/>
            <a:chOff x="4693328" y="1415554"/>
            <a:chExt cx="4271160" cy="4050137"/>
          </a:xfrm>
        </p:grpSpPr>
        <p:sp>
          <p:nvSpPr>
            <p:cNvPr id="18" name="楕円 17">
              <a:extLst>
                <a:ext uri="{FF2B5EF4-FFF2-40B4-BE49-F238E27FC236}">
                  <a16:creationId xmlns:a16="http://schemas.microsoft.com/office/drawing/2014/main" id="{9E2B2466-2885-309E-792C-B45E449611B2}"/>
                </a:ext>
              </a:extLst>
            </p:cNvPr>
            <p:cNvSpPr/>
            <p:nvPr/>
          </p:nvSpPr>
          <p:spPr>
            <a:xfrm>
              <a:off x="5817569" y="5236294"/>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1D791965-EA0F-7CDF-619D-CED98A19F276}"/>
                </a:ext>
              </a:extLst>
            </p:cNvPr>
            <p:cNvSpPr/>
            <p:nvPr/>
          </p:nvSpPr>
          <p:spPr>
            <a:xfrm>
              <a:off x="6127769" y="4852531"/>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a:extLst>
                <a:ext uri="{FF2B5EF4-FFF2-40B4-BE49-F238E27FC236}">
                  <a16:creationId xmlns:a16="http://schemas.microsoft.com/office/drawing/2014/main" id="{CE9ACBC7-ED30-B1F0-5494-1C9AE92AC327}"/>
                </a:ext>
              </a:extLst>
            </p:cNvPr>
            <p:cNvSpPr/>
            <p:nvPr/>
          </p:nvSpPr>
          <p:spPr>
            <a:xfrm>
              <a:off x="4693328" y="1415554"/>
              <a:ext cx="4271160" cy="3438452"/>
            </a:xfrm>
            <a:custGeom>
              <a:avLst/>
              <a:gdLst>
                <a:gd name="connsiteX0" fmla="*/ 521679 w 4271160"/>
                <a:gd name="connsiteY0" fmla="*/ 0 h 3438452"/>
                <a:gd name="connsiteX1" fmla="*/ 3749481 w 4271160"/>
                <a:gd name="connsiteY1" fmla="*/ 0 h 3438452"/>
                <a:gd name="connsiteX2" fmla="*/ 4271160 w 4271160"/>
                <a:gd name="connsiteY2" fmla="*/ 521679 h 3438452"/>
                <a:gd name="connsiteX3" fmla="*/ 4271160 w 4271160"/>
                <a:gd name="connsiteY3" fmla="*/ 2608330 h 3438452"/>
                <a:gd name="connsiteX4" fmla="*/ 3749481 w 4271160"/>
                <a:gd name="connsiteY4" fmla="*/ 3130009 h 3438452"/>
                <a:gd name="connsiteX5" fmla="*/ 2544822 w 4271160"/>
                <a:gd name="connsiteY5" fmla="*/ 3130009 h 3438452"/>
                <a:gd name="connsiteX6" fmla="*/ 2541489 w 4271160"/>
                <a:gd name="connsiteY6" fmla="*/ 3163073 h 3438452"/>
                <a:gd name="connsiteX7" fmla="*/ 2203610 w 4271160"/>
                <a:gd name="connsiteY7" fmla="*/ 3438452 h 3438452"/>
                <a:gd name="connsiteX8" fmla="*/ 1865731 w 4271160"/>
                <a:gd name="connsiteY8" fmla="*/ 3163073 h 3438452"/>
                <a:gd name="connsiteX9" fmla="*/ 1862398 w 4271160"/>
                <a:gd name="connsiteY9" fmla="*/ 3130009 h 3438452"/>
                <a:gd name="connsiteX10" fmla="*/ 521679 w 4271160"/>
                <a:gd name="connsiteY10" fmla="*/ 3130009 h 3438452"/>
                <a:gd name="connsiteX11" fmla="*/ 0 w 4271160"/>
                <a:gd name="connsiteY11" fmla="*/ 2608330 h 3438452"/>
                <a:gd name="connsiteX12" fmla="*/ 0 w 4271160"/>
                <a:gd name="connsiteY12" fmla="*/ 521679 h 3438452"/>
                <a:gd name="connsiteX13" fmla="*/ 521679 w 4271160"/>
                <a:gd name="connsiteY13" fmla="*/ 0 h 34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1160" h="3438452">
                  <a:moveTo>
                    <a:pt x="521679" y="0"/>
                  </a:moveTo>
                  <a:lnTo>
                    <a:pt x="3749481" y="0"/>
                  </a:lnTo>
                  <a:cubicBezTo>
                    <a:pt x="4037596" y="0"/>
                    <a:pt x="4271160" y="233564"/>
                    <a:pt x="4271160" y="521679"/>
                  </a:cubicBezTo>
                  <a:lnTo>
                    <a:pt x="4271160" y="2608330"/>
                  </a:lnTo>
                  <a:cubicBezTo>
                    <a:pt x="4271160" y="2896445"/>
                    <a:pt x="4037596" y="3130009"/>
                    <a:pt x="3749481" y="3130009"/>
                  </a:cubicBezTo>
                  <a:lnTo>
                    <a:pt x="2544822" y="3130009"/>
                  </a:lnTo>
                  <a:lnTo>
                    <a:pt x="2541489" y="3163073"/>
                  </a:lnTo>
                  <a:cubicBezTo>
                    <a:pt x="2509330" y="3320231"/>
                    <a:pt x="2370276" y="3438452"/>
                    <a:pt x="2203610" y="3438452"/>
                  </a:cubicBezTo>
                  <a:cubicBezTo>
                    <a:pt x="2036945" y="3438452"/>
                    <a:pt x="1897891" y="3320231"/>
                    <a:pt x="1865731" y="3163073"/>
                  </a:cubicBezTo>
                  <a:lnTo>
                    <a:pt x="1862398" y="3130009"/>
                  </a:ln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24" name="グループ化 23"/>
          <p:cNvGrpSpPr/>
          <p:nvPr/>
        </p:nvGrpSpPr>
        <p:grpSpPr>
          <a:xfrm>
            <a:off x="323528" y="1196752"/>
            <a:ext cx="4094333" cy="4017142"/>
            <a:chOff x="323528" y="1379111"/>
            <a:chExt cx="4094333" cy="4017142"/>
          </a:xfrm>
        </p:grpSpPr>
        <p:sp>
          <p:nvSpPr>
            <p:cNvPr id="25" name="楕円 24">
              <a:extLst>
                <a:ext uri="{FF2B5EF4-FFF2-40B4-BE49-F238E27FC236}">
                  <a16:creationId xmlns:a16="http://schemas.microsoft.com/office/drawing/2014/main" id="{67B3753C-6160-DA2F-2137-F4CDE638C678}"/>
                </a:ext>
              </a:extLst>
            </p:cNvPr>
            <p:cNvSpPr/>
            <p:nvPr/>
          </p:nvSpPr>
          <p:spPr>
            <a:xfrm>
              <a:off x="3864830" y="5166856"/>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CE9ACBC7-ED30-B1F0-5494-1C9AE92AC327}"/>
                </a:ext>
              </a:extLst>
            </p:cNvPr>
            <p:cNvSpPr/>
            <p:nvPr/>
          </p:nvSpPr>
          <p:spPr>
            <a:xfrm>
              <a:off x="3426081" y="4789026"/>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a:extLst>
                <a:ext uri="{FF2B5EF4-FFF2-40B4-BE49-F238E27FC236}">
                  <a16:creationId xmlns:a16="http://schemas.microsoft.com/office/drawing/2014/main" id="{CE9ACBC7-ED30-B1F0-5494-1C9AE92AC327}"/>
                </a:ext>
              </a:extLst>
            </p:cNvPr>
            <p:cNvSpPr/>
            <p:nvPr/>
          </p:nvSpPr>
          <p:spPr>
            <a:xfrm>
              <a:off x="323528" y="1379111"/>
              <a:ext cx="4094333" cy="3474895"/>
            </a:xfrm>
            <a:custGeom>
              <a:avLst/>
              <a:gdLst>
                <a:gd name="connsiteX0" fmla="*/ 521679 w 4094333"/>
                <a:gd name="connsiteY0" fmla="*/ 0 h 3474895"/>
                <a:gd name="connsiteX1" fmla="*/ 3572654 w 4094333"/>
                <a:gd name="connsiteY1" fmla="*/ 0 h 3474895"/>
                <a:gd name="connsiteX2" fmla="*/ 4094333 w 4094333"/>
                <a:gd name="connsiteY2" fmla="*/ 521679 h 3474895"/>
                <a:gd name="connsiteX3" fmla="*/ 4094333 w 4094333"/>
                <a:gd name="connsiteY3" fmla="*/ 2608330 h 3474895"/>
                <a:gd name="connsiteX4" fmla="*/ 3572654 w 4094333"/>
                <a:gd name="connsiteY4" fmla="*/ 3130009 h 3474895"/>
                <a:gd name="connsiteX5" fmla="*/ 3071097 w 4094333"/>
                <a:gd name="connsiteY5" fmla="*/ 3130009 h 3474895"/>
                <a:gd name="connsiteX6" fmla="*/ 2726211 w 4094333"/>
                <a:gd name="connsiteY6" fmla="*/ 3474895 h 3474895"/>
                <a:gd name="connsiteX7" fmla="*/ 2381325 w 4094333"/>
                <a:gd name="connsiteY7" fmla="*/ 3130009 h 3474895"/>
                <a:gd name="connsiteX8" fmla="*/ 521679 w 4094333"/>
                <a:gd name="connsiteY8" fmla="*/ 3130009 h 3474895"/>
                <a:gd name="connsiteX9" fmla="*/ 0 w 4094333"/>
                <a:gd name="connsiteY9" fmla="*/ 2608330 h 3474895"/>
                <a:gd name="connsiteX10" fmla="*/ 0 w 4094333"/>
                <a:gd name="connsiteY10" fmla="*/ 521679 h 3474895"/>
                <a:gd name="connsiteX11" fmla="*/ 521679 w 4094333"/>
                <a:gd name="connsiteY11" fmla="*/ 0 h 34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3" h="3474895">
                  <a:moveTo>
                    <a:pt x="521679" y="0"/>
                  </a:moveTo>
                  <a:lnTo>
                    <a:pt x="3572654" y="0"/>
                  </a:lnTo>
                  <a:cubicBezTo>
                    <a:pt x="3860769" y="0"/>
                    <a:pt x="4094333" y="233564"/>
                    <a:pt x="4094333" y="521679"/>
                  </a:cubicBezTo>
                  <a:lnTo>
                    <a:pt x="4094333" y="2608330"/>
                  </a:lnTo>
                  <a:cubicBezTo>
                    <a:pt x="4094333" y="2896445"/>
                    <a:pt x="3860769" y="3130009"/>
                    <a:pt x="3572654" y="3130009"/>
                  </a:cubicBezTo>
                  <a:lnTo>
                    <a:pt x="3071097" y="3130009"/>
                  </a:lnTo>
                  <a:cubicBezTo>
                    <a:pt x="3071097" y="3320484"/>
                    <a:pt x="2916686" y="3474895"/>
                    <a:pt x="2726211" y="3474895"/>
                  </a:cubicBezTo>
                  <a:cubicBezTo>
                    <a:pt x="2535736" y="3474895"/>
                    <a:pt x="2381325" y="3320484"/>
                    <a:pt x="2381325" y="3130009"/>
                  </a:cubicBez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6335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a:solidFill>
                  <a:prstClr val="black"/>
                </a:solidFill>
                <a:latin typeface="メイリオ" panose="020B0604030504040204" pitchFamily="50" charset="-128"/>
                <a:ea typeface="メイリオ" panose="020B0604030504040204" pitchFamily="50" charset="-128"/>
              </a:rPr>
              <a:t>この</a:t>
            </a:r>
            <a:r>
              <a:rPr lang="en-US" altLang="ja-JP" sz="3600">
                <a:solidFill>
                  <a:prstClr val="black"/>
                </a:solidFill>
                <a:latin typeface="メイリオ" panose="020B0604030504040204" pitchFamily="50" charset="-128"/>
                <a:ea typeface="メイリオ" panose="020B0604030504040204" pitchFamily="50" charset="-128"/>
              </a:rPr>
              <a:t>2</a:t>
            </a:r>
            <a:r>
              <a:rPr lang="ja-JP" altLang="en-US" sz="3600" err="1">
                <a:solidFill>
                  <a:prstClr val="black"/>
                </a:solidFill>
                <a:latin typeface="メイリオ" panose="020B0604030504040204" pitchFamily="50" charset="-128"/>
                <a:ea typeface="メイリオ" panose="020B0604030504040204" pitchFamily="50" charset="-128"/>
              </a:rPr>
              <a:t>つを</a:t>
            </a:r>
            <a:r>
              <a:rPr lang="ja-JP" altLang="en-US" sz="3600">
                <a:solidFill>
                  <a:prstClr val="black"/>
                </a:solidFill>
                <a:latin typeface="メイリオ" panose="020B0604030504040204" pitchFamily="50" charset="-128"/>
                <a:ea typeface="メイリオ" panose="020B0604030504040204" pitchFamily="50" charset="-128"/>
              </a:rPr>
              <a:t>かんがえよう</a:t>
            </a:r>
          </a:p>
        </p:txBody>
      </p:sp>
      <p:sp>
        <p:nvSpPr>
          <p:cNvPr id="30" name="正方形/長方形 29"/>
          <p:cNvSpPr/>
          <p:nvPr/>
        </p:nvSpPr>
        <p:spPr>
          <a:xfrm>
            <a:off x="662533" y="1592864"/>
            <a:ext cx="3416321" cy="2308324"/>
          </a:xfrm>
          <a:prstGeom prst="rect">
            <a:avLst/>
          </a:prstGeom>
        </p:spPr>
        <p:txBody>
          <a:bodyPr wrap="none">
            <a:spAutoFit/>
          </a:bodyPr>
          <a:lstStyle/>
          <a:p>
            <a:pPr algn="ctr">
              <a:defRPr/>
            </a:pPr>
            <a:r>
              <a:rPr lang="ja-JP" altLang="en-US" sz="3600" kern="0">
                <a:solidFill>
                  <a:prstClr val="black"/>
                </a:solidFill>
                <a:latin typeface="メイリオ" panose="020B0604030504040204" pitchFamily="50" charset="-128"/>
                <a:ea typeface="メイリオ" panose="020B0604030504040204" pitchFamily="50" charset="-128"/>
              </a:rPr>
              <a:t>いのちをまもる</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ために</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どうしたら</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3600" kern="0">
                <a:solidFill>
                  <a:prstClr val="black"/>
                </a:solidFill>
                <a:latin typeface="メイリオ" panose="020B0604030504040204" pitchFamily="50" charset="-128"/>
                <a:ea typeface="メイリオ" panose="020B0604030504040204" pitchFamily="50" charset="-128"/>
              </a:rPr>
              <a:t>  いいのかな？</a:t>
            </a:r>
            <a:endParaRPr lang="en-US" altLang="ja-JP" sz="3600" kern="0">
              <a:solidFill>
                <a:prstClr val="black"/>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555" y="4509120"/>
            <a:ext cx="1440160" cy="2138638"/>
          </a:xfrm>
          <a:prstGeom prst="rect">
            <a:avLst/>
          </a:prstGeom>
        </p:spPr>
      </p:pic>
      <p:sp>
        <p:nvSpPr>
          <p:cNvPr id="14" name="正方形/長方形 13">
            <a:extLst>
              <a:ext uri="{FF2B5EF4-FFF2-40B4-BE49-F238E27FC236}">
                <a16:creationId xmlns:a16="http://schemas.microsoft.com/office/drawing/2014/main" id="{130BF30A-6F66-7BB7-4619-80C8F9FF6284}"/>
              </a:ext>
            </a:extLst>
          </p:cNvPr>
          <p:cNvSpPr/>
          <p:nvPr/>
        </p:nvSpPr>
        <p:spPr>
          <a:xfrm>
            <a:off x="4932040" y="1488990"/>
            <a:ext cx="3877986" cy="2516073"/>
          </a:xfrm>
          <a:prstGeom prst="rect">
            <a:avLst/>
          </a:prstGeom>
        </p:spPr>
        <p:txBody>
          <a:bodyPr wrap="none">
            <a:spAutoFit/>
          </a:bodyPr>
          <a:lstStyle/>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どうして</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ひなんくんれんを</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するのかな？</a:t>
            </a:r>
            <a:endParaRPr lang="en-US" altLang="ja-JP" sz="3600" kern="0">
              <a:solidFill>
                <a:prstClr val="black"/>
              </a:solidFill>
              <a:latin typeface="メイリオ" panose="020B0604030504040204" pitchFamily="50" charset="-128"/>
              <a:ea typeface="メイリオ" panose="020B0604030504040204" pitchFamily="50" charset="-128"/>
            </a:endParaRPr>
          </a:p>
        </p:txBody>
      </p:sp>
      <p:grpSp>
        <p:nvGrpSpPr>
          <p:cNvPr id="15" name="グループ化 14"/>
          <p:cNvGrpSpPr/>
          <p:nvPr/>
        </p:nvGrpSpPr>
        <p:grpSpPr>
          <a:xfrm>
            <a:off x="4693328" y="1233195"/>
            <a:ext cx="4271160" cy="4050137"/>
            <a:chOff x="4693328" y="1415554"/>
            <a:chExt cx="4271160" cy="4050137"/>
          </a:xfrm>
        </p:grpSpPr>
        <p:sp>
          <p:nvSpPr>
            <p:cNvPr id="16" name="楕円 15">
              <a:extLst>
                <a:ext uri="{FF2B5EF4-FFF2-40B4-BE49-F238E27FC236}">
                  <a16:creationId xmlns:a16="http://schemas.microsoft.com/office/drawing/2014/main" id="{9E2B2466-2885-309E-792C-B45E449611B2}"/>
                </a:ext>
              </a:extLst>
            </p:cNvPr>
            <p:cNvSpPr/>
            <p:nvPr/>
          </p:nvSpPr>
          <p:spPr>
            <a:xfrm>
              <a:off x="5817569" y="5236294"/>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1D791965-EA0F-7CDF-619D-CED98A19F276}"/>
                </a:ext>
              </a:extLst>
            </p:cNvPr>
            <p:cNvSpPr/>
            <p:nvPr/>
          </p:nvSpPr>
          <p:spPr>
            <a:xfrm>
              <a:off x="6127769" y="4852531"/>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a:extLst>
                <a:ext uri="{FF2B5EF4-FFF2-40B4-BE49-F238E27FC236}">
                  <a16:creationId xmlns:a16="http://schemas.microsoft.com/office/drawing/2014/main" id="{CE9ACBC7-ED30-B1F0-5494-1C9AE92AC327}"/>
                </a:ext>
              </a:extLst>
            </p:cNvPr>
            <p:cNvSpPr/>
            <p:nvPr/>
          </p:nvSpPr>
          <p:spPr>
            <a:xfrm>
              <a:off x="4693328" y="1415554"/>
              <a:ext cx="4271160" cy="3438452"/>
            </a:xfrm>
            <a:custGeom>
              <a:avLst/>
              <a:gdLst>
                <a:gd name="connsiteX0" fmla="*/ 521679 w 4271160"/>
                <a:gd name="connsiteY0" fmla="*/ 0 h 3438452"/>
                <a:gd name="connsiteX1" fmla="*/ 3749481 w 4271160"/>
                <a:gd name="connsiteY1" fmla="*/ 0 h 3438452"/>
                <a:gd name="connsiteX2" fmla="*/ 4271160 w 4271160"/>
                <a:gd name="connsiteY2" fmla="*/ 521679 h 3438452"/>
                <a:gd name="connsiteX3" fmla="*/ 4271160 w 4271160"/>
                <a:gd name="connsiteY3" fmla="*/ 2608330 h 3438452"/>
                <a:gd name="connsiteX4" fmla="*/ 3749481 w 4271160"/>
                <a:gd name="connsiteY4" fmla="*/ 3130009 h 3438452"/>
                <a:gd name="connsiteX5" fmla="*/ 2544822 w 4271160"/>
                <a:gd name="connsiteY5" fmla="*/ 3130009 h 3438452"/>
                <a:gd name="connsiteX6" fmla="*/ 2541489 w 4271160"/>
                <a:gd name="connsiteY6" fmla="*/ 3163073 h 3438452"/>
                <a:gd name="connsiteX7" fmla="*/ 2203610 w 4271160"/>
                <a:gd name="connsiteY7" fmla="*/ 3438452 h 3438452"/>
                <a:gd name="connsiteX8" fmla="*/ 1865731 w 4271160"/>
                <a:gd name="connsiteY8" fmla="*/ 3163073 h 3438452"/>
                <a:gd name="connsiteX9" fmla="*/ 1862398 w 4271160"/>
                <a:gd name="connsiteY9" fmla="*/ 3130009 h 3438452"/>
                <a:gd name="connsiteX10" fmla="*/ 521679 w 4271160"/>
                <a:gd name="connsiteY10" fmla="*/ 3130009 h 3438452"/>
                <a:gd name="connsiteX11" fmla="*/ 0 w 4271160"/>
                <a:gd name="connsiteY11" fmla="*/ 2608330 h 3438452"/>
                <a:gd name="connsiteX12" fmla="*/ 0 w 4271160"/>
                <a:gd name="connsiteY12" fmla="*/ 521679 h 3438452"/>
                <a:gd name="connsiteX13" fmla="*/ 521679 w 4271160"/>
                <a:gd name="connsiteY13" fmla="*/ 0 h 34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1160" h="3438452">
                  <a:moveTo>
                    <a:pt x="521679" y="0"/>
                  </a:moveTo>
                  <a:lnTo>
                    <a:pt x="3749481" y="0"/>
                  </a:lnTo>
                  <a:cubicBezTo>
                    <a:pt x="4037596" y="0"/>
                    <a:pt x="4271160" y="233564"/>
                    <a:pt x="4271160" y="521679"/>
                  </a:cubicBezTo>
                  <a:lnTo>
                    <a:pt x="4271160" y="2608330"/>
                  </a:lnTo>
                  <a:cubicBezTo>
                    <a:pt x="4271160" y="2896445"/>
                    <a:pt x="4037596" y="3130009"/>
                    <a:pt x="3749481" y="3130009"/>
                  </a:cubicBezTo>
                  <a:lnTo>
                    <a:pt x="2544822" y="3130009"/>
                  </a:lnTo>
                  <a:lnTo>
                    <a:pt x="2541489" y="3163073"/>
                  </a:lnTo>
                  <a:cubicBezTo>
                    <a:pt x="2509330" y="3320231"/>
                    <a:pt x="2370276" y="3438452"/>
                    <a:pt x="2203610" y="3438452"/>
                  </a:cubicBezTo>
                  <a:cubicBezTo>
                    <a:pt x="2036945" y="3438452"/>
                    <a:pt x="1897891" y="3320231"/>
                    <a:pt x="1865731" y="3163073"/>
                  </a:cubicBezTo>
                  <a:lnTo>
                    <a:pt x="1862398" y="3130009"/>
                  </a:ln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19" name="グループ化 18"/>
          <p:cNvGrpSpPr/>
          <p:nvPr/>
        </p:nvGrpSpPr>
        <p:grpSpPr>
          <a:xfrm>
            <a:off x="323528" y="1196752"/>
            <a:ext cx="4094333" cy="4017142"/>
            <a:chOff x="323528" y="1379111"/>
            <a:chExt cx="4094333" cy="4017142"/>
          </a:xfrm>
        </p:grpSpPr>
        <p:sp>
          <p:nvSpPr>
            <p:cNvPr id="20" name="楕円 19">
              <a:extLst>
                <a:ext uri="{FF2B5EF4-FFF2-40B4-BE49-F238E27FC236}">
                  <a16:creationId xmlns:a16="http://schemas.microsoft.com/office/drawing/2014/main" id="{67B3753C-6160-DA2F-2137-F4CDE638C678}"/>
                </a:ext>
              </a:extLst>
            </p:cNvPr>
            <p:cNvSpPr/>
            <p:nvPr/>
          </p:nvSpPr>
          <p:spPr>
            <a:xfrm>
              <a:off x="3864830" y="5166856"/>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E9ACBC7-ED30-B1F0-5494-1C9AE92AC327}"/>
                </a:ext>
              </a:extLst>
            </p:cNvPr>
            <p:cNvSpPr/>
            <p:nvPr/>
          </p:nvSpPr>
          <p:spPr>
            <a:xfrm>
              <a:off x="3426081" y="4789026"/>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a:extLst>
                <a:ext uri="{FF2B5EF4-FFF2-40B4-BE49-F238E27FC236}">
                  <a16:creationId xmlns:a16="http://schemas.microsoft.com/office/drawing/2014/main" id="{CE9ACBC7-ED30-B1F0-5494-1C9AE92AC327}"/>
                </a:ext>
              </a:extLst>
            </p:cNvPr>
            <p:cNvSpPr/>
            <p:nvPr/>
          </p:nvSpPr>
          <p:spPr>
            <a:xfrm>
              <a:off x="323528" y="1379111"/>
              <a:ext cx="4094333" cy="3474895"/>
            </a:xfrm>
            <a:custGeom>
              <a:avLst/>
              <a:gdLst>
                <a:gd name="connsiteX0" fmla="*/ 521679 w 4094333"/>
                <a:gd name="connsiteY0" fmla="*/ 0 h 3474895"/>
                <a:gd name="connsiteX1" fmla="*/ 3572654 w 4094333"/>
                <a:gd name="connsiteY1" fmla="*/ 0 h 3474895"/>
                <a:gd name="connsiteX2" fmla="*/ 4094333 w 4094333"/>
                <a:gd name="connsiteY2" fmla="*/ 521679 h 3474895"/>
                <a:gd name="connsiteX3" fmla="*/ 4094333 w 4094333"/>
                <a:gd name="connsiteY3" fmla="*/ 2608330 h 3474895"/>
                <a:gd name="connsiteX4" fmla="*/ 3572654 w 4094333"/>
                <a:gd name="connsiteY4" fmla="*/ 3130009 h 3474895"/>
                <a:gd name="connsiteX5" fmla="*/ 3071097 w 4094333"/>
                <a:gd name="connsiteY5" fmla="*/ 3130009 h 3474895"/>
                <a:gd name="connsiteX6" fmla="*/ 2726211 w 4094333"/>
                <a:gd name="connsiteY6" fmla="*/ 3474895 h 3474895"/>
                <a:gd name="connsiteX7" fmla="*/ 2381325 w 4094333"/>
                <a:gd name="connsiteY7" fmla="*/ 3130009 h 3474895"/>
                <a:gd name="connsiteX8" fmla="*/ 521679 w 4094333"/>
                <a:gd name="connsiteY8" fmla="*/ 3130009 h 3474895"/>
                <a:gd name="connsiteX9" fmla="*/ 0 w 4094333"/>
                <a:gd name="connsiteY9" fmla="*/ 2608330 h 3474895"/>
                <a:gd name="connsiteX10" fmla="*/ 0 w 4094333"/>
                <a:gd name="connsiteY10" fmla="*/ 521679 h 3474895"/>
                <a:gd name="connsiteX11" fmla="*/ 521679 w 4094333"/>
                <a:gd name="connsiteY11" fmla="*/ 0 h 34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3" h="3474895">
                  <a:moveTo>
                    <a:pt x="521679" y="0"/>
                  </a:moveTo>
                  <a:lnTo>
                    <a:pt x="3572654" y="0"/>
                  </a:lnTo>
                  <a:cubicBezTo>
                    <a:pt x="3860769" y="0"/>
                    <a:pt x="4094333" y="233564"/>
                    <a:pt x="4094333" y="521679"/>
                  </a:cubicBezTo>
                  <a:lnTo>
                    <a:pt x="4094333" y="2608330"/>
                  </a:lnTo>
                  <a:cubicBezTo>
                    <a:pt x="4094333" y="2896445"/>
                    <a:pt x="3860769" y="3130009"/>
                    <a:pt x="3572654" y="3130009"/>
                  </a:cubicBezTo>
                  <a:lnTo>
                    <a:pt x="3071097" y="3130009"/>
                  </a:lnTo>
                  <a:cubicBezTo>
                    <a:pt x="3071097" y="3320484"/>
                    <a:pt x="2916686" y="3474895"/>
                    <a:pt x="2726211" y="3474895"/>
                  </a:cubicBezTo>
                  <a:cubicBezTo>
                    <a:pt x="2535736" y="3474895"/>
                    <a:pt x="2381325" y="3320484"/>
                    <a:pt x="2381325" y="3130009"/>
                  </a:cubicBez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401120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a:solidFill>
                  <a:prstClr val="black"/>
                </a:solidFill>
                <a:latin typeface="メイリオ" panose="020B0604030504040204" pitchFamily="50" charset="-128"/>
                <a:ea typeface="メイリオ" panose="020B0604030504040204" pitchFamily="50" charset="-128"/>
              </a:rPr>
              <a:t>さいごに</a:t>
            </a:r>
          </a:p>
        </p:txBody>
      </p:sp>
      <p:sp>
        <p:nvSpPr>
          <p:cNvPr id="7" name="テキスト ボックス 6"/>
          <p:cNvSpPr txBox="1"/>
          <p:nvPr/>
        </p:nvSpPr>
        <p:spPr>
          <a:xfrm>
            <a:off x="8172400" y="6469588"/>
            <a:ext cx="748923" cy="261610"/>
          </a:xfrm>
          <a:prstGeom prst="rect">
            <a:avLst/>
          </a:prstGeom>
          <a:noFill/>
        </p:spPr>
        <p:txBody>
          <a:bodyPr wrap="none" rtlCol="0">
            <a:spAutoFit/>
          </a:bodyPr>
          <a:lstStyle/>
          <a:p>
            <a:r>
              <a:rPr lang="ja-JP" altLang="en-US" sz="1100">
                <a:latin typeface="メイリオ" panose="020B0604030504040204" pitchFamily="50" charset="-128"/>
                <a:ea typeface="メイリオ" panose="020B0604030504040204" pitchFamily="50" charset="-128"/>
                <a:cs typeface="メイリオ" panose="020B0604030504040204" pitchFamily="50" charset="-128"/>
              </a:rPr>
              <a:t>おしまい</a:t>
            </a:r>
          </a:p>
        </p:txBody>
      </p:sp>
      <p:sp>
        <p:nvSpPr>
          <p:cNvPr id="8" name="正方形/長方形 7"/>
          <p:cNvSpPr/>
          <p:nvPr/>
        </p:nvSpPr>
        <p:spPr>
          <a:xfrm>
            <a:off x="1479695" y="1129968"/>
            <a:ext cx="6340198" cy="1938992"/>
          </a:xfrm>
          <a:prstGeom prst="rect">
            <a:avLst/>
          </a:prstGeom>
        </p:spPr>
        <p:txBody>
          <a:bodyPr wrap="none">
            <a:spAutoFit/>
          </a:bodyPr>
          <a:lstStyle/>
          <a:p>
            <a:pPr algn="ctr">
              <a:defRPr/>
            </a:pPr>
            <a:r>
              <a:rPr lang="ja-JP" altLang="en-US" sz="6000" kern="0">
                <a:solidFill>
                  <a:prstClr val="black"/>
                </a:solidFill>
                <a:latin typeface="メイリオ" panose="020B0604030504040204" pitchFamily="50" charset="-128"/>
                <a:ea typeface="メイリオ" panose="020B0604030504040204" pitchFamily="50" charset="-128"/>
              </a:rPr>
              <a:t>おちついて</a:t>
            </a:r>
            <a:endParaRPr lang="en-US" altLang="ja-JP" sz="6000" kern="0">
              <a:solidFill>
                <a:prstClr val="black"/>
              </a:solidFill>
              <a:latin typeface="メイリオ" panose="020B0604030504040204" pitchFamily="50" charset="-128"/>
              <a:ea typeface="メイリオ" panose="020B0604030504040204" pitchFamily="50" charset="-128"/>
            </a:endParaRPr>
          </a:p>
          <a:p>
            <a:pPr algn="ctr">
              <a:defRPr/>
            </a:pPr>
            <a:r>
              <a:rPr lang="ja-JP" altLang="en-US" sz="6000" kern="0">
                <a:solidFill>
                  <a:prstClr val="black"/>
                </a:solidFill>
                <a:latin typeface="メイリオ" panose="020B0604030504040204" pitchFamily="50" charset="-128"/>
                <a:ea typeface="メイリオ" panose="020B0604030504040204" pitchFamily="50" charset="-128"/>
              </a:rPr>
              <a:t>じぶんをまもろう</a:t>
            </a:r>
            <a:endParaRPr lang="en-US" altLang="ja-JP" sz="6000" kern="0">
              <a:solidFill>
                <a:prstClr val="black"/>
              </a:solidFill>
              <a:latin typeface="メイリオ" panose="020B0604030504040204" pitchFamily="50" charset="-128"/>
              <a:ea typeface="メイリオ"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89" y="3362216"/>
            <a:ext cx="2813868" cy="302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431" y="4873582"/>
            <a:ext cx="2368873" cy="170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2951929" y="5176559"/>
            <a:ext cx="576063"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先生</a:t>
            </a:r>
          </a:p>
        </p:txBody>
      </p:sp>
      <p:sp>
        <p:nvSpPr>
          <p:cNvPr id="14" name="テキスト ボックス 13"/>
          <p:cNvSpPr txBox="1"/>
          <p:nvPr/>
        </p:nvSpPr>
        <p:spPr>
          <a:xfrm>
            <a:off x="2951929" y="6384949"/>
            <a:ext cx="2031325" cy="215444"/>
          </a:xfrm>
          <a:prstGeom prst="rect">
            <a:avLst/>
          </a:prstGeom>
          <a:noFill/>
        </p:spPr>
        <p:txBody>
          <a:bodyPr wrap="none" rtlCol="0">
            <a:spAutoFit/>
          </a:bodyPr>
          <a:lstStyle/>
          <a:p>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0137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 y="2555186"/>
            <a:ext cx="888840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43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6" y="415166"/>
            <a:ext cx="9020498" cy="623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じしん　による　</a:t>
            </a:r>
            <a:r>
              <a:rPr lang="ja-JP" altLang="en-US" sz="3600">
                <a:solidFill>
                  <a:prstClr val="black"/>
                </a:solidFill>
                <a:latin typeface="メイリオ" panose="020B0604030504040204" pitchFamily="50" charset="-128"/>
                <a:ea typeface="メイリオ" panose="020B0604030504040204" pitchFamily="50" charset="-128"/>
              </a:rPr>
              <a:t>強</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い　ゆれ　</a:t>
            </a:r>
          </a:p>
        </p:txBody>
      </p:sp>
      <p:sp>
        <p:nvSpPr>
          <p:cNvPr id="3" name="テキスト ボックス 2">
            <a:extLst>
              <a:ext uri="{FF2B5EF4-FFF2-40B4-BE49-F238E27FC236}">
                <a16:creationId xmlns:a16="http://schemas.microsoft.com/office/drawing/2014/main" id="{57787D31-6B3A-635A-AF1C-F44E7FABBCD5}"/>
              </a:ext>
            </a:extLst>
          </p:cNvPr>
          <p:cNvSpPr txBox="1"/>
          <p:nvPr/>
        </p:nvSpPr>
        <p:spPr>
          <a:xfrm>
            <a:off x="0" y="6650193"/>
            <a:ext cx="7899483" cy="230832"/>
          </a:xfrm>
          <a:prstGeom prst="rect">
            <a:avLst/>
          </a:prstGeom>
          <a:noFill/>
        </p:spPr>
        <p:txBody>
          <a:bodyPr wrap="square" rtlCol="0">
            <a:spAutoFit/>
          </a:bodyPr>
          <a:lstStyle/>
          <a:p>
            <a:pPr fontAlgn="auto">
              <a:spcBef>
                <a:spcPts val="0"/>
              </a:spcBef>
              <a:spcAft>
                <a:spcPts val="0"/>
              </a:spcAft>
            </a:pPr>
            <a:r>
              <a:rPr lang="ja-JP" altLang="en-US" sz="900" dirty="0">
                <a:latin typeface="メイリオ" panose="020B0604030504040204" pitchFamily="50" charset="-128"/>
                <a:ea typeface="メイリオ" panose="020B0604030504040204" pitchFamily="50" charset="-128"/>
              </a:rPr>
              <a:t>気象庁ホームページ（</a:t>
            </a:r>
            <a:r>
              <a:rPr lang="en-US" altLang="ja-JP" sz="900" dirty="0">
                <a:latin typeface="メイリオ" panose="020B0604030504040204" pitchFamily="50" charset="-128"/>
                <a:ea typeface="メイリオ" panose="020B0604030504040204" pitchFamily="50" charset="-128"/>
              </a:rPr>
              <a:t>https://www.data.jma.go.jp/eqev/data/1995_01_17_hyogonanbu/album.html</a:t>
            </a:r>
            <a:r>
              <a:rPr lang="ja-JP" altLang="en-US" sz="900" dirty="0">
                <a:latin typeface="メイリオ" panose="020B0604030504040204" pitchFamily="50" charset="-128"/>
                <a:ea typeface="メイリオ" panose="020B0604030504040204" pitchFamily="50" charset="-128"/>
              </a:rPr>
              <a:t>）の図版を掲載</a:t>
            </a:r>
          </a:p>
        </p:txBody>
      </p:sp>
    </p:spTree>
    <p:extLst>
      <p:ext uri="{BB962C8B-B14F-4D97-AF65-F5344CB8AC3E}">
        <p14:creationId xmlns:p14="http://schemas.microsoft.com/office/powerpoint/2010/main" val="286905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じしん　による　強い　ゆれ　</a:t>
            </a:r>
          </a:p>
        </p:txBody>
      </p:sp>
      <p:pic>
        <p:nvPicPr>
          <p:cNvPr id="16" name="図 15"/>
          <p:cNvPicPr>
            <a:picLocks noChangeAspect="1"/>
          </p:cNvPicPr>
          <p:nvPr/>
        </p:nvPicPr>
        <p:blipFill>
          <a:blip r:embed="rId3"/>
          <a:stretch>
            <a:fillRect/>
          </a:stretch>
        </p:blipFill>
        <p:spPr>
          <a:xfrm>
            <a:off x="825129" y="928096"/>
            <a:ext cx="3872394" cy="285824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29" y="3871131"/>
            <a:ext cx="3872394" cy="2619560"/>
          </a:xfrm>
          <a:prstGeom prst="rect">
            <a:avLst/>
          </a:prstGeom>
        </p:spPr>
      </p:pic>
      <p:sp>
        <p:nvSpPr>
          <p:cNvPr id="36" name="テキスト ボックス 35"/>
          <p:cNvSpPr txBox="1"/>
          <p:nvPr/>
        </p:nvSpPr>
        <p:spPr>
          <a:xfrm>
            <a:off x="768834" y="3871131"/>
            <a:ext cx="1391019"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rPr>
              <a:t>写真提供：気象庁</a:t>
            </a:r>
            <a:endParaRPr kumimoji="1" lang="ja-JP" altLang="en-US" sz="100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928095"/>
            <a:ext cx="3550525" cy="5562595"/>
          </a:xfrm>
          <a:prstGeom prst="rect">
            <a:avLst/>
          </a:prstGeom>
        </p:spPr>
      </p:pic>
      <p:sp>
        <p:nvSpPr>
          <p:cNvPr id="37" name="テキスト ボックス 36"/>
          <p:cNvSpPr txBox="1"/>
          <p:nvPr/>
        </p:nvSpPr>
        <p:spPr>
          <a:xfrm>
            <a:off x="4860032" y="928095"/>
            <a:ext cx="1391019"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rPr>
              <a:t>写真提供：豊中市</a:t>
            </a:r>
            <a:endParaRPr kumimoji="1" lang="ja-JP" altLang="en-US" sz="100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rot="20901266">
            <a:off x="5188249" y="2159154"/>
            <a:ext cx="1226476" cy="523220"/>
          </a:xfrm>
          <a:prstGeom prst="rect">
            <a:avLst/>
          </a:prstGeom>
          <a:solidFill>
            <a:schemeClr val="bg1"/>
          </a:solidFill>
          <a:ln>
            <a:noFill/>
          </a:ln>
        </p:spPr>
        <p:txBody>
          <a:bodyPr wrap="square" rtlCol="0">
            <a:spAutoFit/>
          </a:bodyPr>
          <a:lstStyle/>
          <a:p>
            <a:pPr algn="ctr"/>
            <a:r>
              <a:rPr lang="ja-JP" altLang="en-US" sz="1400">
                <a:latin typeface="メイリオ" panose="020B0604030504040204" pitchFamily="50" charset="-128"/>
                <a:ea typeface="メイリオ" panose="020B0604030504040204" pitchFamily="50" charset="-128"/>
              </a:rPr>
              <a:t>わ</a:t>
            </a:r>
            <a:r>
              <a:rPr kumimoji="1" lang="ja-JP" altLang="en-US" sz="1400">
                <a:latin typeface="メイリオ" panose="020B0604030504040204" pitchFamily="50" charset="-128"/>
                <a:ea typeface="メイリオ" panose="020B0604030504040204" pitchFamily="50" charset="-128"/>
              </a:rPr>
              <a:t>れた</a:t>
            </a:r>
            <a:endParaRPr kumimoji="1" lang="en-US" altLang="ja-JP" sz="1400">
              <a:latin typeface="メイリオ" panose="020B0604030504040204" pitchFamily="50" charset="-128"/>
              <a:ea typeface="メイリオ" panose="020B0604030504040204" pitchFamily="50" charset="-128"/>
            </a:endParaRPr>
          </a:p>
          <a:p>
            <a:pPr algn="ctr"/>
            <a:r>
              <a:rPr kumimoji="1" lang="ja-JP" altLang="en-US" sz="1400">
                <a:latin typeface="メイリオ" panose="020B0604030504040204" pitchFamily="50" charset="-128"/>
                <a:ea typeface="メイリオ" panose="020B0604030504040204" pitchFamily="50" charset="-128"/>
              </a:rPr>
              <a:t>まどガラス</a:t>
            </a:r>
          </a:p>
        </p:txBody>
      </p:sp>
      <p:cxnSp>
        <p:nvCxnSpPr>
          <p:cNvPr id="39" name="直線矢印コネクタ 38"/>
          <p:cNvCxnSpPr/>
          <p:nvPr/>
        </p:nvCxnSpPr>
        <p:spPr>
          <a:xfrm>
            <a:off x="5904148" y="2623967"/>
            <a:ext cx="346903" cy="4753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41285-A605-BDCD-6883-7BED174C20A4}"/>
              </a:ext>
            </a:extLst>
          </p:cNvPr>
          <p:cNvSpPr txBox="1"/>
          <p:nvPr/>
        </p:nvSpPr>
        <p:spPr>
          <a:xfrm>
            <a:off x="0" y="6616141"/>
            <a:ext cx="8129392" cy="230832"/>
          </a:xfrm>
          <a:prstGeom prst="rect">
            <a:avLst/>
          </a:prstGeom>
          <a:noFill/>
        </p:spPr>
        <p:txBody>
          <a:bodyPr wrap="squar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大阪管区気象台ホームページ（</a:t>
            </a:r>
            <a:r>
              <a:rPr lang="en-US" altLang="ja-JP" sz="900" dirty="0">
                <a:solidFill>
                  <a:prstClr val="black"/>
                </a:solidFill>
                <a:latin typeface="メイリオ" panose="020B0604030504040204" pitchFamily="50" charset="-128"/>
                <a:ea typeface="メイリオ" panose="020B0604030504040204" pitchFamily="50" charset="-128"/>
              </a:rPr>
              <a:t>https://www.data.jma.go.jp/osaka/jishinkazan/19950117_hanshinawaji/photo.html</a:t>
            </a:r>
            <a:r>
              <a:rPr lang="ja-JP" altLang="en-US" sz="900" dirty="0">
                <a:solidFill>
                  <a:prstClr val="black"/>
                </a:solidFill>
                <a:latin typeface="メイリオ" panose="020B0604030504040204" pitchFamily="50" charset="-128"/>
                <a:ea typeface="メイリオ" panose="020B0604030504040204" pitchFamily="50" charset="-128"/>
              </a:rPr>
              <a:t>）の図版を掲載</a:t>
            </a:r>
          </a:p>
        </p:txBody>
      </p:sp>
    </p:spTree>
    <p:extLst>
      <p:ext uri="{BB962C8B-B14F-4D97-AF65-F5344CB8AC3E}">
        <p14:creationId xmlns:p14="http://schemas.microsoft.com/office/powerpoint/2010/main" val="41317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70363" y="1007315"/>
            <a:ext cx="4176464" cy="646331"/>
          </a:xfrm>
          <a:prstGeom prst="rect">
            <a:avLst/>
          </a:prstGeom>
          <a:noFill/>
          <a:ln w="9525">
            <a:noFill/>
          </a:ln>
        </p:spPr>
        <p:txBody>
          <a:bodyPr wrap="square" rtlCol="0">
            <a:spAutoFit/>
          </a:bodyPr>
          <a:lstStyle/>
          <a:p>
            <a:r>
              <a:rPr lang="ja-JP" altLang="en-US" sz="3600" b="1" dirty="0">
                <a:ln w="22225">
                  <a:solidFill>
                    <a:schemeClr val="accent6"/>
                  </a:solidFill>
                </a:ln>
                <a:solidFill>
                  <a:schemeClr val="accent6">
                    <a:lumMod val="20000"/>
                    <a:lumOff val="80000"/>
                  </a:schemeClr>
                </a:solidFill>
                <a:latin typeface="メイリオ" panose="020B0604030504040204" pitchFamily="50" charset="-128"/>
                <a:ea typeface="メイリオ" panose="020B0604030504040204" pitchFamily="50" charset="-128"/>
                <a:cs typeface="メイリオ" panose="020B0604030504040204" pitchFamily="50" charset="-128"/>
              </a:rPr>
              <a:t>あたま を まもる！</a:t>
            </a:r>
          </a:p>
        </p:txBody>
      </p:sp>
      <p:sp>
        <p:nvSpPr>
          <p:cNvPr id="13" name="テキスト ボックス 12"/>
          <p:cNvSpPr txBox="1"/>
          <p:nvPr/>
        </p:nvSpPr>
        <p:spPr>
          <a:xfrm>
            <a:off x="971600" y="5213295"/>
            <a:ext cx="2800288" cy="461665"/>
          </a:xfrm>
          <a:prstGeom prst="rect">
            <a:avLst/>
          </a:prstGeom>
          <a:noFill/>
        </p:spPr>
        <p:txBody>
          <a:bodyPr wrap="square" rtlCol="0">
            <a:spAutoFit/>
          </a:bodyPr>
          <a:lstStyle/>
          <a:p>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「サル」のポーズ</a:t>
            </a:r>
          </a:p>
        </p:txBody>
      </p:sp>
      <p:sp>
        <p:nvSpPr>
          <p:cNvPr id="14" name="テキスト ボックス 13"/>
          <p:cNvSpPr txBox="1"/>
          <p:nvPr/>
        </p:nvSpPr>
        <p:spPr>
          <a:xfrm>
            <a:off x="4740317" y="5213295"/>
            <a:ext cx="3816424" cy="461665"/>
          </a:xfrm>
          <a:prstGeom prst="rect">
            <a:avLst/>
          </a:prstGeom>
          <a:noFill/>
        </p:spPr>
        <p:txBody>
          <a:bodyPr wrap="square" rtlCol="0">
            <a:spAutoFit/>
          </a:bodyPr>
          <a:lstStyle/>
          <a:p>
            <a:r>
              <a:rPr lang="ja-JP" altLang="en-US" sz="24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「ダンゴムシ」のポーズ</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1600" y="2204864"/>
            <a:ext cx="3118297" cy="2837610"/>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781" y="2482012"/>
            <a:ext cx="4211960" cy="2560462"/>
          </a:xfrm>
          <a:prstGeom prst="rect">
            <a:avLst/>
          </a:prstGeom>
        </p:spPr>
      </p:pic>
      <p:sp>
        <p:nvSpPr>
          <p:cNvPr id="4" name="Rectangle 9">
            <a:extLst>
              <a:ext uri="{FF2B5EF4-FFF2-40B4-BE49-F238E27FC236}">
                <a16:creationId xmlns:a16="http://schemas.microsoft.com/office/drawing/2014/main" id="{9C6FF59F-F196-8462-E903-3E1EBD63EF66}"/>
              </a:ext>
            </a:extLst>
          </p:cNvPr>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メイリオ"/>
                <a:ea typeface="メイリオ"/>
              </a:rPr>
              <a:t>じしん</a:t>
            </a:r>
            <a:r>
              <a:rPr lang="ja-JP" altLang="en-US">
                <a:solidFill>
                  <a:prstClr val="black"/>
                </a:solidFill>
                <a:latin typeface="メイリオ"/>
                <a:ea typeface="メイリオ"/>
              </a:rPr>
              <a:t>の</a:t>
            </a:r>
            <a:r>
              <a:rPr kumimoji="1" lang="ja-JP" altLang="en-US" b="0" i="0" u="none" strike="noStrike" kern="1200" cap="none" spc="0" normalizeH="0" baseline="0" noProof="0">
                <a:ln>
                  <a:noFill/>
                </a:ln>
                <a:solidFill>
                  <a:prstClr val="black"/>
                </a:solidFill>
                <a:effectLst/>
                <a:uLnTx/>
                <a:uFillTx/>
                <a:latin typeface="メイリオ"/>
                <a:ea typeface="メイリオ"/>
              </a:rPr>
              <a:t>　強いゆれ　</a:t>
            </a:r>
            <a:r>
              <a:rPr lang="ja-JP" altLang="en-US">
                <a:solidFill>
                  <a:prstClr val="black"/>
                </a:solidFill>
                <a:latin typeface="メイリオ"/>
                <a:ea typeface="メイリオ"/>
              </a:rPr>
              <a:t>に</a:t>
            </a:r>
            <a:r>
              <a:rPr kumimoji="1" lang="ja-JP" altLang="en-US" b="0" i="0" u="none" strike="noStrike" kern="1200" cap="none" spc="0" normalizeH="0" baseline="0" noProof="0">
                <a:ln>
                  <a:noFill/>
                </a:ln>
                <a:solidFill>
                  <a:prstClr val="black"/>
                </a:solidFill>
                <a:effectLst/>
                <a:uLnTx/>
                <a:uFillTx/>
                <a:latin typeface="メイリオ"/>
                <a:ea typeface="メイリオ"/>
              </a:rPr>
              <a:t>あったらどうする？</a:t>
            </a:r>
          </a:p>
        </p:txBody>
      </p:sp>
    </p:spTree>
    <p:extLst>
      <p:ext uri="{BB962C8B-B14F-4D97-AF65-F5344CB8AC3E}">
        <p14:creationId xmlns:p14="http://schemas.microsoft.com/office/powerpoint/2010/main" val="56191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メイリオ"/>
                <a:ea typeface="メイリオ"/>
              </a:rPr>
              <a:t>じしん</a:t>
            </a:r>
            <a:r>
              <a:rPr lang="ja-JP" altLang="en-US">
                <a:solidFill>
                  <a:prstClr val="black"/>
                </a:solidFill>
                <a:latin typeface="メイリオ"/>
                <a:ea typeface="メイリオ"/>
              </a:rPr>
              <a:t>の</a:t>
            </a:r>
            <a:r>
              <a:rPr kumimoji="1" lang="ja-JP" altLang="en-US" b="0" i="0" u="none" strike="noStrike" kern="1200" cap="none" spc="0" normalizeH="0" baseline="0" noProof="0">
                <a:ln>
                  <a:noFill/>
                </a:ln>
                <a:solidFill>
                  <a:prstClr val="black"/>
                </a:solidFill>
                <a:effectLst/>
                <a:uLnTx/>
                <a:uFillTx/>
                <a:latin typeface="メイリオ"/>
                <a:ea typeface="メイリオ"/>
              </a:rPr>
              <a:t>　強いゆれ　</a:t>
            </a:r>
            <a:r>
              <a:rPr lang="ja-JP" altLang="en-US">
                <a:solidFill>
                  <a:prstClr val="black"/>
                </a:solidFill>
                <a:latin typeface="メイリオ"/>
                <a:ea typeface="メイリオ"/>
              </a:rPr>
              <a:t>に</a:t>
            </a:r>
            <a:r>
              <a:rPr kumimoji="1" lang="ja-JP" altLang="en-US" b="0" i="0" u="none" strike="noStrike" kern="1200" cap="none" spc="0" normalizeH="0" baseline="0" noProof="0">
                <a:ln>
                  <a:noFill/>
                </a:ln>
                <a:solidFill>
                  <a:prstClr val="black"/>
                </a:solidFill>
                <a:effectLst/>
                <a:uLnTx/>
                <a:uFillTx/>
                <a:latin typeface="メイリオ"/>
                <a:ea typeface="メイリオ"/>
              </a:rPr>
              <a:t>あったらどうする？</a:t>
            </a:r>
          </a:p>
        </p:txBody>
      </p:sp>
      <p:pic>
        <p:nvPicPr>
          <p:cNvPr id="15" name="Picture 5"/>
          <p:cNvPicPr>
            <a:picLocks noChangeAspect="1" noChangeArrowheads="1"/>
          </p:cNvPicPr>
          <p:nvPr/>
        </p:nvPicPr>
        <p:blipFill>
          <a:blip r:embed="rId3" cstate="print"/>
          <a:srcRect/>
          <a:stretch>
            <a:fillRect/>
          </a:stretch>
        </p:blipFill>
        <p:spPr bwMode="auto">
          <a:xfrm>
            <a:off x="4716016" y="2348880"/>
            <a:ext cx="4104455" cy="4104456"/>
          </a:xfrm>
          <a:prstGeom prst="rect">
            <a:avLst/>
          </a:prstGeom>
          <a:noFill/>
          <a:ln w="9525">
            <a:noFill/>
            <a:miter lim="800000"/>
            <a:headEnd/>
            <a:tailEnd/>
          </a:ln>
          <a:effectLst/>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347267"/>
            <a:ext cx="3872394" cy="2619560"/>
          </a:xfrm>
          <a:prstGeom prst="rect">
            <a:avLst/>
          </a:prstGeom>
        </p:spPr>
      </p:pic>
      <p:sp>
        <p:nvSpPr>
          <p:cNvPr id="16" name="テキスト ボックス 15"/>
          <p:cNvSpPr txBox="1"/>
          <p:nvPr/>
        </p:nvSpPr>
        <p:spPr>
          <a:xfrm>
            <a:off x="123217" y="1347267"/>
            <a:ext cx="1391019"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rPr>
              <a:t>写真提供：気象庁</a:t>
            </a:r>
            <a:endParaRPr kumimoji="1" lang="ja-JP" altLang="en-US" sz="1000">
              <a:latin typeface="メイリオ" panose="020B0604030504040204" pitchFamily="50" charset="-128"/>
              <a:ea typeface="メイリオ" panose="020B0604030504040204" pitchFamily="50" charset="-128"/>
            </a:endParaRPr>
          </a:p>
        </p:txBody>
      </p:sp>
      <p:sp>
        <p:nvSpPr>
          <p:cNvPr id="4" name="屈折矢印 3"/>
          <p:cNvSpPr/>
          <p:nvPr/>
        </p:nvSpPr>
        <p:spPr>
          <a:xfrm rot="5400000">
            <a:off x="3401231" y="4018634"/>
            <a:ext cx="1112331" cy="1229207"/>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31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0" y="1628800"/>
            <a:ext cx="9144000" cy="3384376"/>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7200" dirty="0">
                <a:solidFill>
                  <a:prstClr val="black"/>
                </a:solidFill>
                <a:latin typeface="メイリオ" panose="020B0604030504040204" pitchFamily="50" charset="-128"/>
                <a:ea typeface="メイリオ" panose="020B0604030504040204" pitchFamily="50" charset="-128"/>
              </a:rPr>
              <a:t>じしんの後は何に</a:t>
            </a:r>
            <a:endParaRPr kumimoji="1" lang="en-US" altLang="ja-JP" sz="7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7200" dirty="0">
                <a:solidFill>
                  <a:prstClr val="black"/>
                </a:solidFill>
                <a:latin typeface="メイリオ" panose="020B0604030504040204" pitchFamily="50" charset="-128"/>
                <a:ea typeface="メイリオ" panose="020B0604030504040204" pitchFamily="50" charset="-128"/>
              </a:rPr>
              <a:t>気をつける</a:t>
            </a:r>
            <a:r>
              <a:rPr kumimoji="1" lang="ja-JP" altLang="en-US" sz="7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Tree>
    <p:extLst>
      <p:ext uri="{BB962C8B-B14F-4D97-AF65-F5344CB8AC3E}">
        <p14:creationId xmlns:p14="http://schemas.microsoft.com/office/powerpoint/2010/main" val="193766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5250" y="438150"/>
            <a:ext cx="8953500" cy="5981700"/>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a:solidFill>
                  <a:prstClr val="black"/>
                </a:solidFill>
                <a:latin typeface="メイリオ" panose="020B0604030504040204" pitchFamily="50" charset="-128"/>
                <a:ea typeface="メイリオ" panose="020B0604030504040204" pitchFamily="50" charset="-128"/>
              </a:rPr>
              <a:t>大</a:t>
            </a: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きな　じしん　が　海でおこると？</a:t>
            </a:r>
          </a:p>
        </p:txBody>
      </p:sp>
      <p:sp>
        <p:nvSpPr>
          <p:cNvPr id="4" name="テキスト ボックス 3"/>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Tree>
    <p:extLst>
      <p:ext uri="{BB962C8B-B14F-4D97-AF65-F5344CB8AC3E}">
        <p14:creationId xmlns:p14="http://schemas.microsoft.com/office/powerpoint/2010/main" val="308974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0500" y="744810"/>
            <a:ext cx="8763000" cy="5924550"/>
          </a:xfrm>
          <a:prstGeom prst="rect">
            <a:avLst/>
          </a:prstGeom>
        </p:spPr>
      </p:pic>
      <p:sp>
        <p:nvSpPr>
          <p:cNvPr id="5" name="テキスト ボックス 4"/>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
        <p:nvSpPr>
          <p:cNvPr id="2" name="テキスト ボックス 1"/>
          <p:cNvSpPr txBox="1"/>
          <p:nvPr/>
        </p:nvSpPr>
        <p:spPr>
          <a:xfrm>
            <a:off x="5292080" y="1844824"/>
            <a:ext cx="1877437" cy="769441"/>
          </a:xfrm>
          <a:prstGeom prst="rect">
            <a:avLst/>
          </a:prstGeom>
          <a:noFill/>
        </p:spPr>
        <p:txBody>
          <a:bodyPr wrap="none" rtlCol="0">
            <a:spAutoFit/>
          </a:bodyPr>
          <a:lstStyle/>
          <a:p>
            <a:r>
              <a:rPr kumimoji="1" lang="ja-JP" altLang="en-US" sz="4400" b="1" dirty="0">
                <a:solidFill>
                  <a:srgbClr val="FF0000"/>
                </a:solidFill>
                <a:latin typeface="メイリオ" panose="020B0604030504040204" pitchFamily="50" charset="-128"/>
                <a:ea typeface="メイリオ" panose="020B0604030504040204" pitchFamily="50" charset="-128"/>
              </a:rPr>
              <a:t>つなみ</a:t>
            </a:r>
            <a:endParaRPr kumimoji="1" lang="en-US" altLang="ja-JP" sz="4400" b="1" dirty="0">
              <a:solidFill>
                <a:srgbClr val="FF0000"/>
              </a:solidFill>
              <a:latin typeface="メイリオ" panose="020B0604030504040204" pitchFamily="50" charset="-128"/>
              <a:ea typeface="メイリオ" panose="020B0604030504040204" pitchFamily="50" charset="-128"/>
            </a:endParaRPr>
          </a:p>
        </p:txBody>
      </p:sp>
      <p:sp>
        <p:nvSpPr>
          <p:cNvPr id="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prstClr val="black"/>
                </a:solidFill>
                <a:latin typeface="メイリオ" panose="020B0604030504040204" pitchFamily="50" charset="-128"/>
                <a:ea typeface="メイリオ" panose="020B0604030504040204" pitchFamily="50" charset="-128"/>
              </a:rPr>
              <a:t>大</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きな　じしん　が　海でおこると？</a:t>
            </a:r>
          </a:p>
        </p:txBody>
      </p:sp>
      <p:cxnSp>
        <p:nvCxnSpPr>
          <p:cNvPr id="7" name="直線矢印コネクタ 6">
            <a:extLst>
              <a:ext uri="{FF2B5EF4-FFF2-40B4-BE49-F238E27FC236}">
                <a16:creationId xmlns:a16="http://schemas.microsoft.com/office/drawing/2014/main" id="{804DCE44-9C65-33CF-1599-937B272CD8C2}"/>
              </a:ext>
            </a:extLst>
          </p:cNvPr>
          <p:cNvCxnSpPr>
            <a:cxnSpLocks/>
          </p:cNvCxnSpPr>
          <p:nvPr/>
        </p:nvCxnSpPr>
        <p:spPr>
          <a:xfrm>
            <a:off x="6852063" y="2766950"/>
            <a:ext cx="58189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1924934-1DFC-5D20-EE9C-D4D5FB16F9E1}"/>
              </a:ext>
            </a:extLst>
          </p:cNvPr>
          <p:cNvCxnSpPr/>
          <p:nvPr/>
        </p:nvCxnSpPr>
        <p:spPr>
          <a:xfrm>
            <a:off x="5292080" y="2434442"/>
            <a:ext cx="18774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2835566-B1FB-5B65-A589-E98E7B42F15A}"/>
              </a:ext>
            </a:extLst>
          </p:cNvPr>
          <p:cNvCxnSpPr/>
          <p:nvPr/>
        </p:nvCxnSpPr>
        <p:spPr>
          <a:xfrm flipV="1">
            <a:off x="6863938" y="2434442"/>
            <a:ext cx="0" cy="36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2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eaVert" wrap="square" rtlCol="0">
        <a:spAutoFit/>
      </a:bodyPr>
      <a:lstStyle>
        <a:defPPr fontAlgn="base">
          <a:lnSpc>
            <a:spcPct val="150000"/>
          </a:lnSpc>
          <a:spcBef>
            <a:spcPct val="0"/>
          </a:spcBef>
          <a:spcAft>
            <a:spcPct val="0"/>
          </a:spcAft>
          <a:defRPr sz="3600" b="1" dirty="0">
            <a:solidFill>
              <a:srgbClr val="000000"/>
            </a:solidFill>
            <a:latin typeface="HG丸ｺﾞｼｯｸM-PRO" pitchFamily="50" charset="-128"/>
            <a:ea typeface="HG丸ｺﾞｼｯｸM-PRO"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2B60AB67756AB428AA2F3F6EAA9056D" ma:contentTypeVersion="19" ma:contentTypeDescription="新しいドキュメントを作成します。" ma:contentTypeScope="" ma:versionID="4bdad767a1c06c48b658eedeb02d3626">
  <xsd:schema xmlns:xsd="http://www.w3.org/2001/XMLSchema" xmlns:xs="http://www.w3.org/2001/XMLSchema" xmlns:p="http://schemas.microsoft.com/office/2006/metadata/properties" xmlns:ns2="90f8c1ac-7c17-4521-bcf7-bac9372d16af" xmlns:ns3="417c192f-3550-43bb-a9a3-e918eea89ecb" targetNamespace="http://schemas.microsoft.com/office/2006/metadata/properties" ma:root="true" ma:fieldsID="6ee47f2387f253dc009eb728689953bb" ns2:_="" ns3:_="">
    <xsd:import namespace="90f8c1ac-7c17-4521-bcf7-bac9372d16af"/>
    <xsd:import namespace="417c192f-3550-43bb-a9a3-e918eea89e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8c1ac-7c17-4521-bcf7-bac9372d1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63c53a08-2524-4b2f-a5a2-c632f6aa4b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7c192f-3550-43bb-a9a3-e918eea89ecb"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f0fd838-c6bb-4606-a3a7-f0087bfd0e15}" ma:internalName="TaxCatchAll" ma:showField="CatchAllData" ma:web="417c192f-3550-43bb-a9a3-e918eea89e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8c1ac-7c17-4521-bcf7-bac9372d16af">
      <Terms xmlns="http://schemas.microsoft.com/office/infopath/2007/PartnerControls"/>
    </lcf76f155ced4ddcb4097134ff3c332f>
    <TaxCatchAll xmlns="417c192f-3550-43bb-a9a3-e918eea89ecb" xsi:nil="true"/>
    <SharedWithUsers xmlns="417c192f-3550-43bb-a9a3-e918eea89ecb">
      <UserInfo>
        <DisplayName/>
        <AccountId xsi:nil="true"/>
        <AccountType/>
      </UserInfo>
    </SharedWithUsers>
  </documentManagement>
</p:properties>
</file>

<file path=customXml/itemProps1.xml><?xml version="1.0" encoding="utf-8"?>
<ds:datastoreItem xmlns:ds="http://schemas.openxmlformats.org/officeDocument/2006/customXml" ds:itemID="{9BB22E11-EED4-40F2-AC6D-B5B21DB1AE59}"/>
</file>

<file path=customXml/itemProps2.xml><?xml version="1.0" encoding="utf-8"?>
<ds:datastoreItem xmlns:ds="http://schemas.openxmlformats.org/officeDocument/2006/customXml" ds:itemID="{B985DC5D-8709-413E-B25D-48B0170CD038}"/>
</file>

<file path=customXml/itemProps3.xml><?xml version="1.0" encoding="utf-8"?>
<ds:datastoreItem xmlns:ds="http://schemas.openxmlformats.org/officeDocument/2006/customXml" ds:itemID="{962E1C63-8E0A-42CB-B3B8-7B707E7CB566}"/>
</file>

<file path=docProps/app.xml><?xml version="1.0" encoding="utf-8"?>
<Properties xmlns="http://schemas.openxmlformats.org/officeDocument/2006/extended-properties" xmlns:vt="http://schemas.openxmlformats.org/officeDocument/2006/docPropsVTypes">
  <TotalTime>0</TotalTime>
  <Words>2704</Words>
  <Application>Microsoft Office PowerPoint</Application>
  <PresentationFormat>画面に合わせる (4:3)</PresentationFormat>
  <Paragraphs>302</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21</vt:i4>
      </vt:variant>
    </vt:vector>
  </HeadingPairs>
  <TitlesOfParts>
    <vt:vector size="29" baseType="lpstr">
      <vt:lpstr>ＭＳ Ｐゴシック</vt:lpstr>
      <vt:lpstr>ＭＳ ゴシック</vt:lpstr>
      <vt:lpstr>メイリオ</vt:lpstr>
      <vt:lpstr>游ゴシック</vt:lpstr>
      <vt:lpstr>Arial</vt:lpstr>
      <vt:lpstr>Calibri</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2025-03-19T02:42:24Z</dcterms:created>
  <dcterms:modified xsi:type="dcterms:W3CDTF">2025-03-19T02:42:32Z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0x01010032B60AB67756AB428AA2F3F6EAA9056D</vt:lpwstr>
  </property>
  <property fmtid="{D5CDD505-2E9C-101B-9397-08002B2CF9AE}" pid="4" name="Order">
    <vt:r8>8931400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