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2"/>
  </p:notesMasterIdLst>
  <p:sldIdLst>
    <p:sldId id="361" r:id="rId3"/>
    <p:sldId id="273" r:id="rId4"/>
    <p:sldId id="347" r:id="rId5"/>
    <p:sldId id="348" r:id="rId6"/>
    <p:sldId id="335" r:id="rId7"/>
    <p:sldId id="349" r:id="rId8"/>
    <p:sldId id="332" r:id="rId9"/>
    <p:sldId id="350" r:id="rId10"/>
    <p:sldId id="351" r:id="rId11"/>
    <p:sldId id="352" r:id="rId12"/>
    <p:sldId id="353" r:id="rId13"/>
    <p:sldId id="354" r:id="rId14"/>
    <p:sldId id="355" r:id="rId15"/>
    <p:sldId id="356" r:id="rId16"/>
    <p:sldId id="358" r:id="rId17"/>
    <p:sldId id="362" r:id="rId18"/>
    <p:sldId id="363" r:id="rId19"/>
    <p:sldId id="364" r:id="rId20"/>
    <p:sldId id="334" r:id="rId21"/>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73574" autoAdjust="0"/>
  </p:normalViewPr>
  <p:slideViewPr>
    <p:cSldViewPr>
      <p:cViewPr varScale="1">
        <p:scale>
          <a:sx n="84" d="100"/>
          <a:sy n="84" d="100"/>
        </p:scale>
        <p:origin x="14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830" cy="493316"/>
          </a:xfrm>
          <a:prstGeom prst="rect">
            <a:avLst/>
          </a:prstGeom>
        </p:spPr>
        <p:txBody>
          <a:bodyPr vert="horz" lIns="94843" tIns="47421" rIns="94843" bIns="4742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0" cy="493316"/>
          </a:xfrm>
          <a:prstGeom prst="rect">
            <a:avLst/>
          </a:prstGeom>
        </p:spPr>
        <p:txBody>
          <a:bodyPr vert="horz" lIns="94843" tIns="47421" rIns="94843" bIns="47421" rtlCol="0"/>
          <a:lstStyle>
            <a:lvl1pPr algn="r">
              <a:defRPr sz="1200"/>
            </a:lvl1pPr>
          </a:lstStyle>
          <a:p>
            <a:fld id="{7B5FB2E4-DB88-434F-BBCE-1BDA3AA2FD37}" type="datetimeFigureOut">
              <a:rPr kumimoji="1" lang="ja-JP" altLang="en-US" smtClean="0"/>
              <a:t>2023/3/27</a:t>
            </a:fld>
            <a:endParaRPr kumimoji="1" lang="ja-JP" altLang="en-US"/>
          </a:p>
        </p:txBody>
      </p:sp>
      <p:sp>
        <p:nvSpPr>
          <p:cNvPr id="4" name="スライド イメージ プレースホルダー 3"/>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vert="horz" lIns="94843" tIns="47421" rIns="94843" bIns="47421"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4843" tIns="47421" rIns="94843" bIns="4742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371285"/>
            <a:ext cx="2918830" cy="493316"/>
          </a:xfrm>
          <a:prstGeom prst="rect">
            <a:avLst/>
          </a:prstGeom>
        </p:spPr>
        <p:txBody>
          <a:bodyPr vert="horz" lIns="94843" tIns="47421" rIns="94843" bIns="4742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0" cy="493316"/>
          </a:xfrm>
          <a:prstGeom prst="rect">
            <a:avLst/>
          </a:prstGeom>
        </p:spPr>
        <p:txBody>
          <a:bodyPr vert="horz" lIns="94843" tIns="47421" rIns="94843" bIns="47421" rtlCol="0" anchor="b"/>
          <a:lstStyle>
            <a:lvl1pPr algn="r">
              <a:defRPr sz="1200"/>
            </a:lvl1pPr>
          </a:lstStyle>
          <a:p>
            <a:fld id="{B95AD4AD-2E2A-4988-9209-2846F30B8F1F}" type="slidenum">
              <a:rPr kumimoji="1" lang="ja-JP" altLang="en-US" smtClean="0"/>
              <a:t>‹#›</a:t>
            </a:fld>
            <a:endParaRPr kumimoji="1" lang="ja-JP" altLang="en-US"/>
          </a:p>
        </p:txBody>
      </p:sp>
    </p:spTree>
    <p:extLst>
      <p:ext uri="{BB962C8B-B14F-4D97-AF65-F5344CB8AC3E}">
        <p14:creationId xmlns:p14="http://schemas.microsoft.com/office/powerpoint/2010/main" val="41215573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０分（０分）経過　　（）内は累計</a:t>
            </a:r>
            <a:endParaRPr kumimoji="1" lang="en-US" altLang="ja-JP" sz="1200" dirty="0" smtClean="0"/>
          </a:p>
          <a:p>
            <a:endParaRPr kumimoji="1" lang="en-US" altLang="ja-JP" sz="1200" dirty="0" smtClean="0"/>
          </a:p>
          <a:p>
            <a:r>
              <a:rPr kumimoji="1" lang="ja-JP" altLang="en-US" sz="1200" dirty="0" smtClean="0"/>
              <a:t>（講義が始まるまで映しておいてください。）</a:t>
            </a:r>
            <a:endParaRPr kumimoji="1" lang="en-US" altLang="ja-JP" sz="1200" dirty="0" smtClean="0"/>
          </a:p>
          <a:p>
            <a:r>
              <a:rPr kumimoji="1" lang="ja-JP" altLang="en-US" sz="1200" dirty="0" smtClean="0"/>
              <a:t>（</a:t>
            </a:r>
            <a:r>
              <a:rPr kumimoji="1" lang="en-US" altLang="ja-JP" sz="1200" dirty="0" smtClean="0"/>
              <a:t>※</a:t>
            </a:r>
            <a:r>
              <a:rPr kumimoji="1" lang="ja-JP" altLang="en-US" sz="1200" dirty="0" smtClean="0"/>
              <a:t>各スライドの〇〇となっている箇所は地域や学校に合わせて編集してください。）</a:t>
            </a:r>
            <a:endParaRPr kumimoji="1" lang="en-US" altLang="ja-JP"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i="1" dirty="0" smtClean="0">
                <a:latin typeface="ＭＳ ゴシック" panose="020B0609070205080204" pitchFamily="49" charset="-128"/>
                <a:ea typeface="ＭＳ ゴシック" panose="020B0609070205080204" pitchFamily="49" charset="-128"/>
              </a:rPr>
              <a:t>（</a:t>
            </a:r>
            <a:r>
              <a:rPr lang="en-US" altLang="ja-JP" sz="1200" i="1" dirty="0" smtClean="0">
                <a:latin typeface="ＭＳ ゴシック" panose="020B0609070205080204" pitchFamily="49" charset="-128"/>
                <a:ea typeface="ＭＳ ゴシック" panose="020B0609070205080204" pitchFamily="49" charset="-128"/>
              </a:rPr>
              <a:t>※</a:t>
            </a:r>
            <a:r>
              <a:rPr lang="ja-JP" altLang="en-US" sz="1200" i="1" dirty="0" smtClean="0">
                <a:latin typeface="ＭＳ ゴシック" panose="020B0609070205080204" pitchFamily="49" charset="-128"/>
                <a:ea typeface="ＭＳ ゴシック" panose="020B0609070205080204" pitchFamily="49" charset="-128"/>
              </a:rPr>
              <a:t>（☆クリック）は画面をクリックしてパワーポイントのアニメーションを動かしていただく場面です。）</a:t>
            </a:r>
            <a:endParaRPr kumimoji="1" lang="en-US" altLang="ja-JP" sz="1200" dirty="0" smtClean="0"/>
          </a:p>
          <a:p>
            <a:endParaRPr kumimoji="1"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ゴシック" panose="020B0609070205080204" pitchFamily="49" charset="-128"/>
                <a:ea typeface="ＭＳ ゴシック" panose="020B0609070205080204" pitchFamily="49" charset="-128"/>
              </a:rPr>
              <a:t>今日</a:t>
            </a:r>
            <a:r>
              <a:rPr kumimoji="1" lang="ja-JP" altLang="en-US" dirty="0">
                <a:latin typeface="ＭＳ ゴシック" panose="020B0609070205080204" pitchFamily="49" charset="-128"/>
                <a:ea typeface="ＭＳ ゴシック" panose="020B0609070205080204" pitchFamily="49" charset="-128"/>
              </a:rPr>
              <a:t>は、地震や津波から命を守るために、という題名でお話をします。</a:t>
            </a:r>
            <a:endParaRPr kumimoji="1" lang="en-US" altLang="ja-JP" dirty="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みなさん</a:t>
            </a:r>
            <a:r>
              <a:rPr lang="ja-JP" altLang="en-US" sz="1200" dirty="0">
                <a:latin typeface="ＭＳ ゴシック" panose="020B0609070205080204" pitchFamily="49" charset="-128"/>
                <a:ea typeface="ＭＳ ゴシック" panose="020B0609070205080204" pitchFamily="49" charset="-128"/>
              </a:rPr>
              <a:t>、今まで地震にあったことはありますか？</a:t>
            </a:r>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（自由に答えてもらえればよい。）</a:t>
            </a:r>
            <a:endParaRPr lang="en-US" altLang="ja-JP" sz="1200" dirty="0" smtClean="0">
              <a:latin typeface="ＭＳ ゴシック" panose="020B0609070205080204" pitchFamily="49" charset="-128"/>
              <a:ea typeface="ＭＳ ゴシック" panose="020B0609070205080204" pitchFamily="49" charset="-128"/>
            </a:endParaRPr>
          </a:p>
          <a:p>
            <a:endParaRPr lang="en-US" altLang="ja-JP" sz="1200"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この近くだと、</a:t>
            </a:r>
            <a:r>
              <a:rPr lang="en-US" altLang="ja-JP" sz="1200" dirty="0" smtClean="0">
                <a:latin typeface="ＭＳ ゴシック" panose="020B0609070205080204" pitchFamily="49" charset="-128"/>
                <a:ea typeface="ＭＳ ゴシック" panose="020B0609070205080204" pitchFamily="49" charset="-128"/>
              </a:rPr>
              <a:t>2018</a:t>
            </a:r>
            <a:r>
              <a:rPr lang="ja-JP" altLang="en-US" sz="1200" dirty="0" smtClean="0">
                <a:latin typeface="ＭＳ ゴシック" panose="020B0609070205080204" pitchFamily="49" charset="-128"/>
                <a:ea typeface="ＭＳ ゴシック" panose="020B0609070205080204" pitchFamily="49" charset="-128"/>
              </a:rPr>
              <a:t>年に大阪の北の方で大きな地震がありました。地震が起きたところの近くでは、立っているのが難しいほど大きく揺れました。</a:t>
            </a:r>
            <a:endParaRPr lang="en-US" altLang="ja-JP" sz="1200"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日本はとても地震が多い国です。あのくらい大きな地震が、いつどこで起きてもおかしくありません。今、私たちがいる街でも起きるかもしれません。</a:t>
            </a:r>
            <a:endParaRPr lang="en-US" altLang="ja-JP" sz="1200"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なので、今日はどう</a:t>
            </a:r>
            <a:r>
              <a:rPr lang="ja-JP" altLang="en-US" sz="1200" dirty="0" smtClean="0">
                <a:latin typeface="ＭＳ ゴシック" panose="020B0609070205080204" pitchFamily="49" charset="-128"/>
                <a:ea typeface="ＭＳ ゴシック" panose="020B0609070205080204" pitchFamily="49" charset="-128"/>
              </a:rPr>
              <a:t>やって身を</a:t>
            </a:r>
            <a:r>
              <a:rPr lang="ja-JP" altLang="en-US" sz="1200" dirty="0" smtClean="0">
                <a:latin typeface="ＭＳ ゴシック" panose="020B0609070205080204" pitchFamily="49" charset="-128"/>
                <a:ea typeface="ＭＳ ゴシック" panose="020B0609070205080204" pitchFamily="49" charset="-128"/>
              </a:rPr>
              <a:t>守ったら良いのかを学びます。</a:t>
            </a:r>
            <a:endParaRPr lang="en-US" altLang="ja-JP" sz="1200" dirty="0" smtClean="0">
              <a:latin typeface="ＭＳ ゴシック" panose="020B0609070205080204" pitchFamily="49" charset="-128"/>
              <a:ea typeface="ＭＳ ゴシック" panose="020B0609070205080204" pitchFamily="49" charset="-128"/>
            </a:endParaRPr>
          </a:p>
          <a:p>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（補足：</a:t>
            </a:r>
            <a:r>
              <a:rPr lang="en-US" altLang="ja-JP" sz="1200" dirty="0" smtClean="0">
                <a:latin typeface="ＭＳ ゴシック" panose="020B0609070205080204" pitchFamily="49" charset="-128"/>
                <a:ea typeface="ＭＳ ゴシック" panose="020B0609070205080204" pitchFamily="49" charset="-128"/>
              </a:rPr>
              <a:t>2018</a:t>
            </a:r>
            <a:r>
              <a:rPr lang="ja-JP" altLang="en-US" sz="1200" dirty="0" smtClean="0">
                <a:latin typeface="ＭＳ ゴシック" panose="020B0609070205080204" pitchFamily="49" charset="-128"/>
                <a:ea typeface="ＭＳ ゴシック" panose="020B0609070205080204" pitchFamily="49" charset="-128"/>
              </a:rPr>
              <a:t>年</a:t>
            </a:r>
            <a:r>
              <a:rPr lang="en-US" altLang="ja-JP" sz="1200" dirty="0" smtClean="0">
                <a:latin typeface="ＭＳ ゴシック" panose="020B0609070205080204" pitchFamily="49" charset="-128"/>
                <a:ea typeface="ＭＳ ゴシック" panose="020B0609070205080204" pitchFamily="49" charset="-128"/>
              </a:rPr>
              <a:t>6</a:t>
            </a:r>
            <a:r>
              <a:rPr lang="ja-JP" altLang="en-US" sz="1200" dirty="0" smtClean="0">
                <a:latin typeface="ＭＳ ゴシック" panose="020B0609070205080204" pitchFamily="49" charset="-128"/>
                <a:ea typeface="ＭＳ ゴシック" panose="020B0609070205080204" pitchFamily="49" charset="-128"/>
              </a:rPr>
              <a:t>月</a:t>
            </a:r>
            <a:r>
              <a:rPr lang="en-US" altLang="ja-JP" sz="1200" dirty="0" smtClean="0">
                <a:latin typeface="ＭＳ ゴシック" panose="020B0609070205080204" pitchFamily="49" charset="-128"/>
                <a:ea typeface="ＭＳ ゴシック" panose="020B0609070205080204" pitchFamily="49" charset="-128"/>
              </a:rPr>
              <a:t>18</a:t>
            </a:r>
            <a:r>
              <a:rPr lang="ja-JP" altLang="en-US" sz="1200" dirty="0" smtClean="0">
                <a:latin typeface="ＭＳ ゴシック" panose="020B0609070205080204" pitchFamily="49" charset="-128"/>
                <a:ea typeface="ＭＳ ゴシック" panose="020B0609070205080204" pitchFamily="49" charset="-128"/>
              </a:rPr>
              <a:t>日　大阪府北部の地震　マグニチュード</a:t>
            </a:r>
            <a:r>
              <a:rPr lang="en-US" altLang="ja-JP" sz="1200" dirty="0" smtClean="0">
                <a:latin typeface="ＭＳ ゴシック" panose="020B0609070205080204" pitchFamily="49" charset="-128"/>
                <a:ea typeface="ＭＳ ゴシック" panose="020B0609070205080204" pitchFamily="49" charset="-128"/>
              </a:rPr>
              <a:t>6.1</a:t>
            </a:r>
            <a:r>
              <a:rPr lang="ja-JP" altLang="en-US" sz="1200" dirty="0" smtClean="0">
                <a:latin typeface="ＭＳ ゴシック" panose="020B0609070205080204" pitchFamily="49" charset="-128"/>
                <a:ea typeface="ＭＳ ゴシック" panose="020B0609070205080204" pitchFamily="49" charset="-128"/>
              </a:rPr>
              <a:t>　最大震度</a:t>
            </a:r>
            <a:r>
              <a:rPr lang="en-US" altLang="ja-JP" sz="1200" dirty="0" smtClean="0">
                <a:latin typeface="ＭＳ ゴシック" panose="020B0609070205080204" pitchFamily="49" charset="-128"/>
                <a:ea typeface="ＭＳ ゴシック" panose="020B0609070205080204" pitchFamily="49" charset="-128"/>
              </a:rPr>
              <a:t>6</a:t>
            </a:r>
            <a:r>
              <a:rPr lang="ja-JP" altLang="en-US" sz="1200" dirty="0" smtClean="0">
                <a:latin typeface="ＭＳ ゴシック" panose="020B0609070205080204" pitchFamily="49" charset="-128"/>
                <a:ea typeface="ＭＳ ゴシック" panose="020B0609070205080204" pitchFamily="49" charset="-128"/>
              </a:rPr>
              <a:t>弱）</a:t>
            </a:r>
            <a:endParaRPr lang="en-US" altLang="ja-JP" sz="12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C8D06B-BB38-41B1-B600-852588E74BE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3688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a:t>
            </a:r>
            <a:r>
              <a:rPr kumimoji="1" lang="ja-JP" altLang="en-US" dirty="0" smtClean="0"/>
              <a:t>分（</a:t>
            </a:r>
            <a:r>
              <a:rPr kumimoji="1" lang="en-US" altLang="ja-JP" dirty="0" smtClean="0"/>
              <a:t>16</a:t>
            </a:r>
            <a:r>
              <a:rPr kumimoji="1" lang="ja-JP" altLang="en-US" dirty="0" smtClean="0"/>
              <a:t>分）経過</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ゴシック" panose="020B0609070205080204" pitchFamily="49" charset="-128"/>
                <a:ea typeface="ＭＳ ゴシック" panose="020B0609070205080204" pitchFamily="49" charset="-128"/>
              </a:rPr>
              <a:t>では次のクエスチョン。</a:t>
            </a:r>
            <a:endParaRPr kumimoji="1" lang="en-US" altLang="ja-JP" dirty="0" smtClean="0">
              <a:latin typeface="ＭＳ ゴシック" panose="020B0609070205080204" pitchFamily="49" charset="-128"/>
              <a:ea typeface="ＭＳ ゴシック" panose="020B0609070205080204" pitchFamily="49" charset="-128"/>
            </a:endParaRPr>
          </a:p>
          <a:p>
            <a:pPr defTabSz="875580">
              <a:defRPr/>
            </a:pPr>
            <a:r>
              <a:rPr kumimoji="1" lang="ja-JP" altLang="en-US" dirty="0" smtClean="0">
                <a:latin typeface="ＭＳ ゴシック" panose="020B0609070205080204" pitchFamily="49" charset="-128"/>
                <a:ea typeface="ＭＳ ゴシック" panose="020B0609070205080204" pitchFamily="49" charset="-128"/>
              </a:rPr>
              <a:t>学校の行き帰りなど、道を歩いている時に、緊急地震速報を聞いたり、強い揺れを感じたら、どうしますか？</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（自由に答えてもらえばよい。）</a:t>
            </a:r>
            <a:endParaRPr kumimoji="1" lang="en-US" altLang="ja-JP" dirty="0" smtClean="0">
              <a:latin typeface="ＭＳ ゴシック" panose="020B0609070205080204" pitchFamily="49" charset="-128"/>
              <a:ea typeface="ＭＳ ゴシック" panose="020B0609070205080204" pitchFamily="49" charset="-128"/>
            </a:endParaRPr>
          </a:p>
          <a:p>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l" defTabSz="875580" rtl="0" eaLnBrk="1" fontAlgn="auto" latinLnBrk="0" hangingPunct="1">
              <a:lnSpc>
                <a:spcPct val="100000"/>
              </a:lnSpc>
              <a:spcBef>
                <a:spcPts val="0"/>
              </a:spcBef>
              <a:spcAft>
                <a:spcPts val="0"/>
              </a:spcAft>
              <a:buClrTx/>
              <a:buSzTx/>
              <a:buFontTx/>
              <a:buNone/>
              <a:tabLst/>
              <a:defRPr/>
            </a:pPr>
            <a:r>
              <a:rPr kumimoji="1" lang="ja-JP" altLang="en-US" dirty="0" smtClean="0">
                <a:latin typeface="ＭＳ ゴシック" panose="020B0609070205080204" pitchFamily="49" charset="-128"/>
                <a:ea typeface="ＭＳ ゴシック" panose="020B0609070205080204" pitchFamily="49" charset="-128"/>
              </a:rPr>
              <a:t>（☆クリック）</a:t>
            </a:r>
            <a:endParaRPr kumimoji="1" lang="en-US" altLang="ja-JP" dirty="0" smtClean="0">
              <a:latin typeface="ＭＳ ゴシック" panose="020B0609070205080204" pitchFamily="49" charset="-128"/>
              <a:ea typeface="ＭＳ ゴシック" panose="020B0609070205080204" pitchFamily="49" charset="-128"/>
            </a:endParaRPr>
          </a:p>
          <a:p>
            <a:pPr marL="0" marR="0" indent="0" algn="l" defTabSz="875580" rtl="0" eaLnBrk="1" fontAlgn="auto" latinLnBrk="0" hangingPunct="1">
              <a:lnSpc>
                <a:spcPct val="100000"/>
              </a:lnSpc>
              <a:spcBef>
                <a:spcPts val="0"/>
              </a:spcBef>
              <a:spcAft>
                <a:spcPts val="0"/>
              </a:spcAft>
              <a:buClrTx/>
              <a:buSzTx/>
              <a:buFontTx/>
              <a:buNone/>
              <a:tabLst/>
              <a:defRPr/>
            </a:pPr>
            <a:r>
              <a:rPr kumimoji="1" lang="ja-JP" altLang="en-US" dirty="0" smtClean="0">
                <a:latin typeface="ＭＳ ゴシック" panose="020B0609070205080204" pitchFamily="49" charset="-128"/>
                <a:ea typeface="ＭＳ ゴシック" panose="020B0609070205080204" pitchFamily="49" charset="-128"/>
              </a:rPr>
              <a:t>登下校の道に、倒れそうなものや壊れそうなものはありませんか？</a:t>
            </a:r>
            <a:endParaRPr kumimoji="1" lang="en-US" altLang="ja-JP" dirty="0" smtClean="0">
              <a:latin typeface="ＭＳ ゴシック" panose="020B0609070205080204" pitchFamily="49" charset="-128"/>
              <a:ea typeface="ＭＳ ゴシック" panose="020B0609070205080204" pitchFamily="49" charset="-128"/>
            </a:endParaRPr>
          </a:p>
          <a:p>
            <a:pPr defTabSz="875580">
              <a:defRPr/>
            </a:pPr>
            <a:r>
              <a:rPr kumimoji="1" lang="ja-JP" altLang="en-US" dirty="0" smtClean="0">
                <a:latin typeface="ＭＳ ゴシック" panose="020B0609070205080204" pitchFamily="49" charset="-128"/>
                <a:ea typeface="ＭＳ ゴシック" panose="020B0609070205080204" pitchFamily="49" charset="-128"/>
              </a:rPr>
              <a:t>そういったものからは離れましょう。突然倒れてくるかもしれません。</a:t>
            </a:r>
            <a:endParaRPr kumimoji="1" lang="en-US" altLang="ja-JP" dirty="0" smtClean="0">
              <a:latin typeface="ＭＳ ゴシック" panose="020B0609070205080204" pitchFamily="49" charset="-128"/>
              <a:ea typeface="ＭＳ ゴシック" panose="020B0609070205080204" pitchFamily="49" charset="-128"/>
            </a:endParaRPr>
          </a:p>
          <a:p>
            <a:pPr defTabSz="875580">
              <a:defRPr/>
            </a:pPr>
            <a:r>
              <a:rPr kumimoji="1" lang="ja-JP" altLang="en-US" dirty="0" smtClean="0">
                <a:latin typeface="ＭＳ ゴシック" panose="020B0609070205080204" pitchFamily="49" charset="-128"/>
                <a:ea typeface="ＭＳ ゴシック" panose="020B0609070205080204" pitchFamily="49" charset="-128"/>
              </a:rPr>
              <a:t>ちゃんと取り付けられていない看板や割れたガラスが落ちてくることもあります。</a:t>
            </a:r>
            <a:endParaRPr kumimoji="1" lang="en-US" altLang="ja-JP" dirty="0" smtClean="0">
              <a:latin typeface="ＭＳ ゴシック" panose="020B0609070205080204" pitchFamily="49" charset="-128"/>
              <a:ea typeface="ＭＳ ゴシック" panose="020B0609070205080204" pitchFamily="49" charset="-128"/>
            </a:endParaRPr>
          </a:p>
          <a:p>
            <a:pPr defTabSz="875580">
              <a:defRPr/>
            </a:pPr>
            <a:endParaRPr kumimoji="1" lang="en-US" altLang="ja-JP" dirty="0" smtClean="0">
              <a:latin typeface="ＭＳ ゴシック" panose="020B0609070205080204" pitchFamily="49" charset="-128"/>
              <a:ea typeface="ＭＳ ゴシック" panose="020B0609070205080204" pitchFamily="49" charset="-128"/>
            </a:endParaRPr>
          </a:p>
          <a:p>
            <a:pPr defTabSz="875580">
              <a:defRPr/>
            </a:pPr>
            <a:r>
              <a:rPr kumimoji="1" lang="en-US" altLang="ja-JP" dirty="0" smtClean="0">
                <a:latin typeface="ＭＳ ゴシック" panose="020B0609070205080204" pitchFamily="49" charset="-128"/>
                <a:ea typeface="ＭＳ ゴシック" panose="020B0609070205080204" pitchFamily="49" charset="-128"/>
              </a:rPr>
              <a:t>2018</a:t>
            </a:r>
            <a:r>
              <a:rPr kumimoji="1" lang="ja-JP" altLang="en-US" dirty="0" smtClean="0">
                <a:latin typeface="ＭＳ ゴシック" panose="020B0609070205080204" pitchFamily="49" charset="-128"/>
                <a:ea typeface="ＭＳ ゴシック" panose="020B0609070205080204" pitchFamily="49" charset="-128"/>
              </a:rPr>
              <a:t>年に大阪で起きた大きな地震では、悲しいことに、倒れてきた塀の下敷きになって小学</a:t>
            </a:r>
            <a:r>
              <a:rPr kumimoji="1" lang="en-US" altLang="ja-JP" dirty="0" smtClean="0">
                <a:latin typeface="ＭＳ ゴシック" panose="020B0609070205080204" pitchFamily="49" charset="-128"/>
                <a:ea typeface="ＭＳ ゴシック" panose="020B0609070205080204" pitchFamily="49" charset="-128"/>
              </a:rPr>
              <a:t>4</a:t>
            </a:r>
            <a:r>
              <a:rPr kumimoji="1" lang="ja-JP" altLang="en-US" dirty="0" smtClean="0">
                <a:latin typeface="ＭＳ ゴシック" panose="020B0609070205080204" pitchFamily="49" charset="-128"/>
                <a:ea typeface="ＭＳ ゴシック" panose="020B0609070205080204" pitchFamily="49" charset="-128"/>
              </a:rPr>
              <a:t>年生の子が亡くなってしまいました。</a:t>
            </a:r>
            <a:endParaRPr kumimoji="1" lang="en-US" altLang="ja-JP" dirty="0" smtClean="0">
              <a:latin typeface="ＭＳ ゴシック" panose="020B0609070205080204" pitchFamily="49" charset="-128"/>
              <a:ea typeface="ＭＳ ゴシック" panose="020B0609070205080204" pitchFamily="49" charset="-128"/>
            </a:endParaRPr>
          </a:p>
          <a:p>
            <a:pPr defTabSz="875580">
              <a:defRPr/>
            </a:pPr>
            <a:r>
              <a:rPr kumimoji="1" lang="ja-JP" altLang="en-US" dirty="0" smtClean="0">
                <a:latin typeface="ＭＳ ゴシック" panose="020B0609070205080204" pitchFamily="49" charset="-128"/>
                <a:ea typeface="ＭＳ ゴシック" panose="020B0609070205080204" pitchFamily="49" charset="-128"/>
              </a:rPr>
              <a:t>地震が起きたら、周りを素早く確認して、すぐに何も落ちてこないところへ移動しましょう。</a:t>
            </a:r>
            <a:endParaRPr kumimoji="1" lang="en-US" altLang="ja-JP" dirty="0" smtClean="0">
              <a:latin typeface="ＭＳ ゴシック" panose="020B0609070205080204" pitchFamily="49" charset="-128"/>
              <a:ea typeface="ＭＳ ゴシック" panose="020B0609070205080204" pitchFamily="49" charset="-128"/>
            </a:endParaRPr>
          </a:p>
          <a:p>
            <a:pPr defTabSz="875580">
              <a:defRPr/>
            </a:pPr>
            <a:r>
              <a:rPr kumimoji="1" lang="ja-JP" altLang="en-US" dirty="0" smtClean="0">
                <a:latin typeface="ＭＳ ゴシック" panose="020B0609070205080204" pitchFamily="49" charset="-128"/>
                <a:ea typeface="ＭＳ ゴシック" panose="020B0609070205080204" pitchFamily="49" charset="-128"/>
              </a:rPr>
              <a:t>もちろん、車にも気を付けて、道路には飛び出さないようにしましょう。</a:t>
            </a:r>
            <a:endParaRPr kumimoji="1" lang="en-US" altLang="ja-JP"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D782D-9396-43B3-96B3-8C8765582F1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33288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a:t>
            </a:r>
            <a:r>
              <a:rPr kumimoji="1" lang="ja-JP" altLang="en-US" dirty="0" smtClean="0"/>
              <a:t>分（</a:t>
            </a:r>
            <a:r>
              <a:rPr kumimoji="1" lang="en-US" altLang="ja-JP" dirty="0" smtClean="0"/>
              <a:t>18</a:t>
            </a:r>
            <a:r>
              <a:rPr kumimoji="1" lang="ja-JP" altLang="en-US" dirty="0" smtClean="0"/>
              <a:t>分）経過</a:t>
            </a:r>
            <a:endParaRPr kumimoji="1" lang="en-US" altLang="ja-JP" dirty="0" smtClean="0"/>
          </a:p>
          <a:p>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l" defTabSz="875580" rtl="0" eaLnBrk="1" fontAlgn="auto" latinLnBrk="0" hangingPunct="1">
              <a:lnSpc>
                <a:spcPct val="100000"/>
              </a:lnSpc>
              <a:spcBef>
                <a:spcPts val="0"/>
              </a:spcBef>
              <a:spcAft>
                <a:spcPts val="0"/>
              </a:spcAft>
              <a:buClrTx/>
              <a:buSzTx/>
              <a:buFontTx/>
              <a:buNone/>
              <a:tabLst/>
              <a:defRPr/>
            </a:pPr>
            <a:r>
              <a:rPr kumimoji="1" lang="ja-JP" altLang="en-US" dirty="0" smtClean="0">
                <a:latin typeface="ＭＳ ゴシック" panose="020B0609070205080204" pitchFamily="49" charset="-128"/>
                <a:ea typeface="ＭＳ ゴシック" panose="020B0609070205080204" pitchFamily="49" charset="-128"/>
              </a:rPr>
              <a:t>では次のクエスチョン。</a:t>
            </a:r>
            <a:endParaRPr kumimoji="1" lang="en-US" altLang="ja-JP" dirty="0" smtClean="0">
              <a:latin typeface="ＭＳ ゴシック" panose="020B0609070205080204" pitchFamily="49" charset="-128"/>
              <a:ea typeface="ＭＳ ゴシック" panose="020B0609070205080204" pitchFamily="49" charset="-128"/>
            </a:endParaRPr>
          </a:p>
          <a:p>
            <a:pPr defTabSz="875580">
              <a:defRPr/>
            </a:pPr>
            <a:r>
              <a:rPr kumimoji="1" lang="ja-JP" altLang="en-US" dirty="0" smtClean="0">
                <a:latin typeface="ＭＳ ゴシック" panose="020B0609070205080204" pitchFamily="49" charset="-128"/>
                <a:ea typeface="ＭＳ ゴシック" panose="020B0609070205080204" pitchFamily="49" charset="-128"/>
              </a:rPr>
              <a:t>お店に買い物に来た時、揺れたり、緊急地震速報が流れました！どうしますか？</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（自由に答えてもらえばよい。）</a:t>
            </a:r>
            <a:endParaRPr kumimoji="1" lang="en-US" altLang="ja-JP" dirty="0" smtClean="0">
              <a:latin typeface="ＭＳ ゴシック" panose="020B0609070205080204" pitchFamily="49" charset="-128"/>
              <a:ea typeface="ＭＳ ゴシック" panose="020B0609070205080204" pitchFamily="49" charset="-128"/>
            </a:endParaRPr>
          </a:p>
          <a:p>
            <a:pPr defTabSz="875580">
              <a:defRPr/>
            </a:pPr>
            <a:endParaRPr kumimoji="1" lang="en-US" altLang="ja-JP" dirty="0" smtClean="0">
              <a:latin typeface="ＭＳ ゴシック" panose="020B0609070205080204" pitchFamily="49" charset="-128"/>
              <a:ea typeface="ＭＳ ゴシック" panose="020B0609070205080204" pitchFamily="49" charset="-128"/>
            </a:endParaRPr>
          </a:p>
          <a:p>
            <a:pPr defTabSz="875580">
              <a:defRPr/>
            </a:pPr>
            <a:r>
              <a:rPr kumimoji="1" lang="ja-JP" altLang="en-US" dirty="0" smtClean="0">
                <a:latin typeface="ＭＳ ゴシック" panose="020B0609070205080204" pitchFamily="49" charset="-128"/>
                <a:ea typeface="ＭＳ ゴシック" panose="020B0609070205080204" pitchFamily="49" charset="-128"/>
              </a:rPr>
              <a:t>（☆クリック）</a:t>
            </a:r>
            <a:endParaRPr kumimoji="1" lang="en-US" altLang="ja-JP" dirty="0" smtClean="0">
              <a:latin typeface="ＭＳ ゴシック" panose="020B0609070205080204" pitchFamily="49" charset="-128"/>
              <a:ea typeface="ＭＳ ゴシック" panose="020B0609070205080204" pitchFamily="49" charset="-128"/>
            </a:endParaRPr>
          </a:p>
          <a:p>
            <a:pPr defTabSz="875580">
              <a:defRPr/>
            </a:pPr>
            <a:r>
              <a:rPr kumimoji="1" lang="ja-JP" altLang="en-US" dirty="0" smtClean="0">
                <a:latin typeface="ＭＳ ゴシック" panose="020B0609070205080204" pitchFamily="49" charset="-128"/>
                <a:ea typeface="ＭＳ ゴシック" panose="020B0609070205080204" pitchFamily="49" charset="-128"/>
              </a:rPr>
              <a:t>商品を並べてある棚など、倒れやすいものから離れて身を守りましょう。</a:t>
            </a:r>
            <a:endParaRPr kumimoji="1" lang="en-US" altLang="ja-JP" dirty="0" smtClean="0">
              <a:latin typeface="ＭＳ ゴシック" panose="020B0609070205080204" pitchFamily="49" charset="-128"/>
              <a:ea typeface="ＭＳ ゴシック" panose="020B0609070205080204" pitchFamily="49" charset="-128"/>
            </a:endParaRPr>
          </a:p>
          <a:p>
            <a:pPr defTabSz="875580">
              <a:defRPr/>
            </a:pPr>
            <a:r>
              <a:rPr kumimoji="1" lang="ja-JP" altLang="en-US" dirty="0" smtClean="0">
                <a:latin typeface="ＭＳ ゴシック" panose="020B0609070205080204" pitchFamily="49" charset="-128"/>
                <a:ea typeface="ＭＳ ゴシック" panose="020B0609070205080204" pitchFamily="49" charset="-128"/>
              </a:rPr>
              <a:t>その後、店内の放送や販売員さんの指示に従って落ち着いて避難しましょう。</a:t>
            </a:r>
            <a:endParaRPr kumimoji="1" lang="en-US" altLang="ja-JP" dirty="0" smtClean="0">
              <a:latin typeface="ＭＳ ゴシック" panose="020B0609070205080204" pitchFamily="49" charset="-128"/>
              <a:ea typeface="ＭＳ ゴシック" panose="020B0609070205080204" pitchFamily="49" charset="-128"/>
            </a:endParaRPr>
          </a:p>
          <a:p>
            <a:pPr defTabSz="875580">
              <a:defRPr/>
            </a:pPr>
            <a:r>
              <a:rPr kumimoji="1" lang="ja-JP" altLang="en-US" dirty="0" smtClean="0">
                <a:latin typeface="ＭＳ ゴシック" panose="020B0609070205080204" pitchFamily="49" charset="-128"/>
                <a:ea typeface="ＭＳ ゴシック" panose="020B0609070205080204" pitchFamily="49" charset="-128"/>
              </a:rPr>
              <a:t>みんなで走りだしてしまうと危険なので、どきどきする気持ちを抑え、落ち着いて行動します。</a:t>
            </a:r>
            <a:endParaRPr kumimoji="1" lang="en-US" altLang="ja-JP" dirty="0" smtClean="0">
              <a:latin typeface="ＭＳ ゴシック" panose="020B0609070205080204" pitchFamily="49" charset="-128"/>
              <a:ea typeface="ＭＳ ゴシック" panose="020B0609070205080204" pitchFamily="49" charset="-128"/>
            </a:endParaRPr>
          </a:p>
          <a:p>
            <a:pPr defTabSz="875580">
              <a:defRPr/>
            </a:pPr>
            <a:endParaRPr kumimoji="1" lang="en-US" altLang="ja-JP" dirty="0" smtClean="0">
              <a:latin typeface="ＭＳ ゴシック" panose="020B0609070205080204" pitchFamily="49" charset="-128"/>
              <a:ea typeface="ＭＳ ゴシック" panose="020B0609070205080204" pitchFamily="49" charset="-128"/>
            </a:endParaRPr>
          </a:p>
          <a:p>
            <a:pPr defTabSz="875580">
              <a:defRPr/>
            </a:pPr>
            <a:r>
              <a:rPr kumimoji="1" lang="ja-JP" altLang="en-US" dirty="0" smtClean="0">
                <a:latin typeface="ＭＳ ゴシック" panose="020B0609070205080204" pitchFamily="49" charset="-128"/>
                <a:ea typeface="ＭＳ ゴシック" panose="020B0609070205080204" pitchFamily="49" charset="-128"/>
              </a:rPr>
              <a:t>また、エレベータは停電などで閉じ込められてしまうかもしれません。</a:t>
            </a:r>
            <a:endParaRPr kumimoji="1" lang="en-US" altLang="ja-JP" dirty="0" smtClean="0">
              <a:latin typeface="ＭＳ ゴシック" panose="020B0609070205080204" pitchFamily="49" charset="-128"/>
              <a:ea typeface="ＭＳ ゴシック" panose="020B0609070205080204" pitchFamily="49" charset="-128"/>
            </a:endParaRPr>
          </a:p>
          <a:p>
            <a:pPr defTabSz="875580">
              <a:defRPr/>
            </a:pPr>
            <a:r>
              <a:rPr kumimoji="1" lang="ja-JP" altLang="en-US" dirty="0" smtClean="0">
                <a:latin typeface="ＭＳ ゴシック" panose="020B0609070205080204" pitchFamily="49" charset="-128"/>
                <a:ea typeface="ＭＳ ゴシック" panose="020B0609070205080204" pitchFamily="49" charset="-128"/>
              </a:rPr>
              <a:t>避難の時にはエレベータでなく、階段などを使いましょう。</a:t>
            </a:r>
            <a:endParaRPr kumimoji="1" lang="en-US" altLang="ja-JP" dirty="0" smtClean="0">
              <a:latin typeface="ＭＳ ゴシック" panose="020B0609070205080204" pitchFamily="49" charset="-128"/>
              <a:ea typeface="ＭＳ ゴシック" panose="020B0609070205080204" pitchFamily="49" charset="-128"/>
            </a:endParaRPr>
          </a:p>
          <a:p>
            <a:pPr defTabSz="875580">
              <a:defRPr/>
            </a:pPr>
            <a:r>
              <a:rPr kumimoji="1" lang="ja-JP" altLang="en-US" dirty="0" smtClean="0">
                <a:latin typeface="ＭＳ ゴシック" panose="020B0609070205080204" pitchFamily="49" charset="-128"/>
                <a:ea typeface="ＭＳ ゴシック" panose="020B0609070205080204" pitchFamily="49" charset="-128"/>
              </a:rPr>
              <a:t>すでにエレベータに乗っている場合は</a:t>
            </a:r>
            <a:r>
              <a:rPr kumimoji="1" lang="ja-JP" altLang="en-US" dirty="0" smtClean="0">
                <a:latin typeface="ＭＳ ゴシック" panose="020B0609070205080204" pitchFamily="49" charset="-128"/>
                <a:ea typeface="ＭＳ ゴシック" panose="020B0609070205080204" pitchFamily="49" charset="-128"/>
              </a:rPr>
              <a:t>、全ての</a:t>
            </a:r>
            <a:r>
              <a:rPr kumimoji="1" lang="ja-JP" altLang="en-US" dirty="0" smtClean="0">
                <a:latin typeface="ＭＳ ゴシック" panose="020B0609070205080204" pitchFamily="49" charset="-128"/>
                <a:ea typeface="ＭＳ ゴシック" panose="020B0609070205080204" pitchFamily="49" charset="-128"/>
              </a:rPr>
              <a:t>階のボタンを押して、一番最初に止まった階ですぐに降りましょう。</a:t>
            </a:r>
            <a:endParaRPr kumimoji="1" lang="en-US" altLang="ja-JP" dirty="0" smtClean="0">
              <a:latin typeface="ＭＳ ゴシック" panose="020B0609070205080204" pitchFamily="49" charset="-128"/>
              <a:ea typeface="ＭＳ ゴシック" panose="020B0609070205080204" pitchFamily="49" charset="-128"/>
            </a:endParaRPr>
          </a:p>
          <a:p>
            <a:pPr defTabSz="875580">
              <a:defRPr/>
            </a:pPr>
            <a:r>
              <a:rPr kumimoji="1" lang="ja-JP" altLang="en-US" dirty="0" smtClean="0">
                <a:latin typeface="ＭＳ ゴシック" panose="020B0609070205080204" pitchFamily="49" charset="-128"/>
                <a:ea typeface="ＭＳ ゴシック" panose="020B0609070205080204" pitchFamily="49" charset="-128"/>
              </a:rPr>
              <a:t>扉が開かない場合は、エレベータの中のインターホンで助けを呼びます。</a:t>
            </a:r>
            <a:endParaRPr kumimoji="1" lang="en-US" altLang="ja-JP"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D782D-9396-43B3-96B3-8C8765582F1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8985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a:t>
            </a:r>
            <a:r>
              <a:rPr kumimoji="1" lang="ja-JP" altLang="en-US" dirty="0" smtClean="0"/>
              <a:t>分（</a:t>
            </a:r>
            <a:r>
              <a:rPr kumimoji="1" lang="en-US" altLang="ja-JP" dirty="0" smtClean="0"/>
              <a:t>20</a:t>
            </a:r>
            <a:r>
              <a:rPr kumimoji="1" lang="ja-JP" altLang="en-US" dirty="0" smtClean="0"/>
              <a:t>分）経過</a:t>
            </a:r>
            <a:endParaRPr kumimoji="1" lang="en-US" altLang="ja-JP" dirty="0" smtClean="0"/>
          </a:p>
          <a:p>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ゴシック" panose="020B0609070205080204" pitchFamily="49" charset="-128"/>
                <a:ea typeface="ＭＳ ゴシック" panose="020B0609070205080204" pitchFamily="49" charset="-128"/>
              </a:rPr>
              <a:t>では最後のクエスチョン。</a:t>
            </a:r>
            <a:endParaRPr kumimoji="1" lang="en-US" altLang="ja-JP" dirty="0" smtClean="0">
              <a:latin typeface="ＭＳ ゴシック" panose="020B0609070205080204" pitchFamily="49" charset="-128"/>
              <a:ea typeface="ＭＳ ゴシック" panose="020B0609070205080204" pitchFamily="49" charset="-128"/>
            </a:endParaRPr>
          </a:p>
          <a:p>
            <a:pPr defTabSz="875580">
              <a:defRPr/>
            </a:pPr>
            <a:r>
              <a:rPr kumimoji="1" lang="ja-JP" altLang="en-US" dirty="0" smtClean="0">
                <a:latin typeface="ＭＳ ゴシック" panose="020B0609070205080204" pitchFamily="49" charset="-128"/>
                <a:ea typeface="ＭＳ ゴシック" panose="020B0609070205080204" pitchFamily="49" charset="-128"/>
              </a:rPr>
              <a:t>電車に乗っている時、揺れたり、緊急地震速報の音が流れました！</a:t>
            </a:r>
            <a:r>
              <a:rPr kumimoji="1" lang="ja-JP" altLang="en-US" dirty="0" smtClean="0">
                <a:latin typeface="ＭＳ ゴシック" panose="020B0609070205080204" pitchFamily="49" charset="-128"/>
                <a:ea typeface="ＭＳ ゴシック" panose="020B0609070205080204" pitchFamily="49" charset="-128"/>
              </a:rPr>
              <a:t>どうしますか？</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（自由に答えてもらえばよい。）</a:t>
            </a:r>
            <a:endParaRPr kumimoji="1" lang="en-US" altLang="ja-JP" dirty="0" smtClean="0">
              <a:latin typeface="ＭＳ ゴシック" panose="020B0609070205080204" pitchFamily="49" charset="-128"/>
              <a:ea typeface="ＭＳ ゴシック" panose="020B0609070205080204" pitchFamily="49" charset="-128"/>
            </a:endParaRPr>
          </a:p>
          <a:p>
            <a:pPr defTabSz="875580">
              <a:defRPr/>
            </a:pPr>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l" defTabSz="875580" rtl="0" eaLnBrk="1" fontAlgn="auto" latinLnBrk="0" hangingPunct="1">
              <a:lnSpc>
                <a:spcPct val="100000"/>
              </a:lnSpc>
              <a:spcBef>
                <a:spcPts val="0"/>
              </a:spcBef>
              <a:spcAft>
                <a:spcPts val="0"/>
              </a:spcAft>
              <a:buClrTx/>
              <a:buSzTx/>
              <a:buFontTx/>
              <a:buNone/>
              <a:tabLst/>
              <a:defRPr/>
            </a:pPr>
            <a:r>
              <a:rPr kumimoji="1" lang="ja-JP" altLang="en-US" dirty="0" smtClean="0">
                <a:latin typeface="ＭＳ ゴシック" panose="020B0609070205080204" pitchFamily="49" charset="-128"/>
                <a:ea typeface="ＭＳ ゴシック" panose="020B0609070205080204" pitchFamily="49" charset="-128"/>
              </a:rPr>
              <a:t>（☆クリック）</a:t>
            </a:r>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ゴシック" panose="020B0609070205080204" pitchFamily="49" charset="-128"/>
                <a:ea typeface="ＭＳ ゴシック" panose="020B0609070205080204" pitchFamily="49" charset="-128"/>
              </a:rPr>
              <a:t>揺れに備えて電車</a:t>
            </a:r>
            <a:r>
              <a:rPr kumimoji="1" lang="ja-JP" altLang="en-US" dirty="0" smtClean="0">
                <a:latin typeface="ＭＳ ゴシック" panose="020B0609070205080204" pitchFamily="49" charset="-128"/>
                <a:ea typeface="ＭＳ ゴシック" panose="020B0609070205080204" pitchFamily="49" charset="-128"/>
              </a:rPr>
              <a:t>が緊急停止します。つり革や</a:t>
            </a:r>
            <a:r>
              <a:rPr kumimoji="1" lang="ja-JP" altLang="en-US" dirty="0" err="1" smtClean="0">
                <a:latin typeface="ＭＳ ゴシック" panose="020B0609070205080204" pitchFamily="49" charset="-128"/>
                <a:ea typeface="ＭＳ ゴシック" panose="020B0609070205080204" pitchFamily="49" charset="-128"/>
              </a:rPr>
              <a:t>て</a:t>
            </a:r>
            <a:r>
              <a:rPr kumimoji="1" lang="ja-JP" altLang="en-US" dirty="0" smtClean="0">
                <a:latin typeface="ＭＳ ゴシック" panose="020B0609070205080204" pitchFamily="49" charset="-128"/>
                <a:ea typeface="ＭＳ ゴシック" panose="020B0609070205080204" pitchFamily="49" charset="-128"/>
              </a:rPr>
              <a:t>すりをしっかり</a:t>
            </a:r>
            <a:r>
              <a:rPr kumimoji="1" lang="ja-JP" altLang="en-US" dirty="0" smtClean="0">
                <a:latin typeface="ＭＳ ゴシック" panose="020B0609070205080204" pitchFamily="49" charset="-128"/>
                <a:ea typeface="ＭＳ ゴシック" panose="020B0609070205080204" pitchFamily="49" charset="-128"/>
              </a:rPr>
              <a:t>持って備えましょう</a:t>
            </a:r>
            <a:r>
              <a:rPr kumimoji="1" lang="ja-JP" altLang="en-US" dirty="0" smtClean="0">
                <a:latin typeface="ＭＳ ゴシック" panose="020B0609070205080204" pitchFamily="49" charset="-128"/>
                <a:ea typeface="ＭＳ ゴシック" panose="020B0609070205080204" pitchFamily="49" charset="-128"/>
              </a:rPr>
              <a:t>。</a:t>
            </a:r>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以上、いろんな場面を想像して考えてもらいました。</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自分の命を守るには、</a:t>
            </a:r>
            <a:r>
              <a:rPr kumimoji="1" lang="ja-JP" altLang="en-US" dirty="0" smtClean="0">
                <a:latin typeface="ＭＳ ゴシック" panose="020B0609070205080204" pitchFamily="49" charset="-128"/>
                <a:ea typeface="ＭＳ ゴシック" panose="020B0609070205080204" pitchFamily="49" charset="-128"/>
              </a:rPr>
              <a:t>たった１つの</a:t>
            </a:r>
            <a:r>
              <a:rPr kumimoji="1" lang="ja-JP" altLang="en-US" dirty="0" smtClean="0">
                <a:latin typeface="ＭＳ ゴシック" panose="020B0609070205080204" pitchFamily="49" charset="-128"/>
                <a:ea typeface="ＭＳ ゴシック" panose="020B0609070205080204" pitchFamily="49" charset="-128"/>
              </a:rPr>
              <a:t>方法だけがいつでも正しいのではありません。</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周りをよく見て、どんなことが起こるか想像力を働かせて、その時に自分が一番いいと思う方法を選んでください。</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少し難しいかもしれませんね。</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でも、こうやって普段から想像しておいたり、避難訓練で練習することで、いざというときに</a:t>
            </a:r>
            <a:r>
              <a:rPr kumimoji="1" lang="ja-JP" altLang="en-US" dirty="0" smtClean="0">
                <a:latin typeface="ＭＳ ゴシック" panose="020B0609070205080204" pitchFamily="49" charset="-128"/>
                <a:ea typeface="ＭＳ ゴシック" panose="020B0609070205080204" pitchFamily="49" charset="-128"/>
              </a:rPr>
              <a:t>すぐ身を</a:t>
            </a:r>
            <a:r>
              <a:rPr kumimoji="1" lang="ja-JP" altLang="en-US" dirty="0" smtClean="0">
                <a:latin typeface="ＭＳ ゴシック" panose="020B0609070205080204" pitchFamily="49" charset="-128"/>
                <a:ea typeface="ＭＳ ゴシック" panose="020B0609070205080204" pitchFamily="49" charset="-128"/>
              </a:rPr>
              <a:t>守ることができます。</a:t>
            </a:r>
            <a:endParaRPr kumimoji="1" lang="en-US" altLang="ja-JP"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D782D-9396-43B3-96B3-8C8765582F1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155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a:t>
            </a:r>
            <a:r>
              <a:rPr kumimoji="1" lang="ja-JP" altLang="en-US" dirty="0" smtClean="0"/>
              <a:t>分（</a:t>
            </a:r>
            <a:r>
              <a:rPr kumimoji="1" lang="en-US" altLang="ja-JP" dirty="0" smtClean="0"/>
              <a:t>21</a:t>
            </a:r>
            <a:r>
              <a:rPr kumimoji="1" lang="ja-JP" altLang="en-US" dirty="0" smtClean="0"/>
              <a:t>分）経過</a:t>
            </a:r>
            <a:endParaRPr kumimoji="1" lang="en-US" altLang="ja-JP" dirty="0" smtClean="0"/>
          </a:p>
          <a:p>
            <a:endParaRPr lang="en-US" altLang="ja-JP"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さて、みなさんには、地震の</a:t>
            </a:r>
            <a:r>
              <a:rPr lang="ja-JP" altLang="en-US" sz="1200" dirty="0" smtClean="0">
                <a:latin typeface="ＭＳ ゴシック" panose="020B0609070205080204" pitchFamily="49" charset="-128"/>
                <a:ea typeface="ＭＳ ゴシック" panose="020B0609070205080204" pitchFamily="49" charset="-128"/>
              </a:rPr>
              <a:t>揺れから身を</a:t>
            </a:r>
            <a:r>
              <a:rPr lang="ja-JP" altLang="en-US" sz="1200" dirty="0" smtClean="0">
                <a:latin typeface="ＭＳ ゴシック" panose="020B0609070205080204" pitchFamily="49" charset="-128"/>
                <a:ea typeface="ＭＳ ゴシック" panose="020B0609070205080204" pitchFamily="49" charset="-128"/>
              </a:rPr>
              <a:t>守る方法をたくさん考えてもらいました。</a:t>
            </a:r>
            <a:endParaRPr lang="en-US" altLang="ja-JP" sz="1200" dirty="0" smtClean="0">
              <a:latin typeface="ＭＳ ゴシック" panose="020B0609070205080204" pitchFamily="49" charset="-128"/>
              <a:ea typeface="ＭＳ ゴシック" panose="020B0609070205080204" pitchFamily="49" charset="-128"/>
            </a:endParaRPr>
          </a:p>
          <a:p>
            <a:pPr defTabSz="914253">
              <a:defRPr/>
            </a:pPr>
            <a:r>
              <a:rPr lang="ja-JP" altLang="en-US" sz="1200" dirty="0" smtClean="0">
                <a:latin typeface="ＭＳ ゴシック" panose="020B0609070205080204" pitchFamily="49" charset="-128"/>
                <a:ea typeface="ＭＳ ゴシック" panose="020B0609070205080204" pitchFamily="49" charset="-128"/>
              </a:rPr>
              <a:t>では、もし海の近くにいる時だったら、次は何に気を付けたら良いでしょうか？</a:t>
            </a:r>
            <a:endParaRPr lang="en-US" altLang="ja-JP" sz="1200"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ＭＳ ゴシック" panose="020B0609070205080204" pitchFamily="49" charset="-128"/>
                <a:ea typeface="ＭＳ ゴシック" panose="020B0609070205080204" pitchFamily="49" charset="-128"/>
              </a:rPr>
              <a:t>大きな地震が海で起こると、どうなるかお話します。</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D2A211-8C4D-44D7-A1B9-9549A587B875}"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34409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a:t>
            </a:r>
            <a:r>
              <a:rPr kumimoji="1" lang="ja-JP" altLang="en-US" dirty="0" smtClean="0"/>
              <a:t>分（</a:t>
            </a:r>
            <a:r>
              <a:rPr kumimoji="1" lang="en-US" altLang="ja-JP" dirty="0" smtClean="0"/>
              <a:t>22</a:t>
            </a:r>
            <a:r>
              <a:rPr kumimoji="1" lang="ja-JP" altLang="en-US" dirty="0" smtClean="0"/>
              <a:t>分）経過</a:t>
            </a:r>
            <a:endParaRPr kumimoji="1" lang="en-US" altLang="ja-JP" dirty="0" smtClean="0"/>
          </a:p>
          <a:p>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ゴシック" panose="020B0609070205080204" pitchFamily="49" charset="-128"/>
                <a:ea typeface="ＭＳ ゴシック" panose="020B0609070205080204" pitchFamily="49" charset="-128"/>
              </a:rPr>
              <a:t>先ほど、岩が割れて地震がおきて、カエルとサルがびっくりしている絵を見ましたね。</a:t>
            </a:r>
            <a:endParaRPr kumimoji="1" lang="en-US" altLang="ja-JP" sz="1200"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ゴシック" panose="020B0609070205080204" pitchFamily="49" charset="-128"/>
                <a:ea typeface="ＭＳ ゴシック" panose="020B0609070205080204" pitchFamily="49" charset="-128"/>
              </a:rPr>
              <a:t>大きい地震で岩がたくさん割れてズレ</a:t>
            </a:r>
            <a:r>
              <a:rPr kumimoji="1" lang="ja-JP" altLang="en-US" sz="1200" dirty="0" err="1" smtClean="0">
                <a:latin typeface="ＭＳ ゴシック" panose="020B0609070205080204" pitchFamily="49" charset="-128"/>
                <a:ea typeface="ＭＳ ゴシック" panose="020B0609070205080204" pitchFamily="49" charset="-128"/>
              </a:rPr>
              <a:t>る</a:t>
            </a:r>
            <a:r>
              <a:rPr kumimoji="1" lang="ja-JP" altLang="en-US" sz="1200" dirty="0" smtClean="0">
                <a:latin typeface="ＭＳ ゴシック" panose="020B0609070205080204" pitchFamily="49" charset="-128"/>
                <a:ea typeface="ＭＳ ゴシック" panose="020B0609070205080204" pitchFamily="49" charset="-128"/>
              </a:rPr>
              <a:t>と、地面が盛り上がったりへこんだりします。</a:t>
            </a:r>
            <a:endParaRPr kumimoji="1" lang="en-US" altLang="ja-JP" sz="1200"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ゴシック" panose="020B0609070205080204" pitchFamily="49" charset="-128"/>
                <a:ea typeface="ＭＳ ゴシック" panose="020B0609070205080204" pitchFamily="49" charset="-128"/>
              </a:rPr>
              <a:t>この地震が海で起こった場合は、海の底が盛り上がったりへこんだりします。</a:t>
            </a:r>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ゴシック" panose="020B0609070205080204" pitchFamily="49" charset="-128"/>
                <a:ea typeface="ＭＳ ゴシック" panose="020B0609070205080204" pitchFamily="49" charset="-128"/>
              </a:rPr>
              <a:t>すると、その上の、海の水も動きます。</a:t>
            </a:r>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ゴシック" panose="020B0609070205080204" pitchFamily="49" charset="-128"/>
                <a:ea typeface="ＭＳ ゴシック" panose="020B0609070205080204" pitchFamily="49" charset="-128"/>
              </a:rPr>
              <a:t>（</a:t>
            </a:r>
            <a:r>
              <a:rPr kumimoji="1" lang="ja-JP" altLang="en-US" b="0" dirty="0" smtClean="0">
                <a:latin typeface="ＭＳ ゴシック" panose="020B0609070205080204" pitchFamily="49" charset="-128"/>
                <a:ea typeface="ＭＳ ゴシック" panose="020B0609070205080204" pitchFamily="49" charset="-128"/>
              </a:rPr>
              <a:t>☆クリック）</a:t>
            </a:r>
            <a:endParaRPr kumimoji="1" lang="en-US" altLang="ja-JP" b="0"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smtClean="0">
                <a:latin typeface="ＭＳ ゴシック" panose="020B0609070205080204" pitchFamily="49" charset="-128"/>
                <a:ea typeface="ＭＳ ゴシック" panose="020B0609070205080204" pitchFamily="49" charset="-128"/>
              </a:rPr>
              <a:t>これが津波です。</a:t>
            </a:r>
            <a:endParaRPr kumimoji="1" lang="en-US" altLang="ja-JP" b="0"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smtClean="0">
                <a:latin typeface="ＭＳ ゴシック" panose="020B0609070205080204" pitchFamily="49" charset="-128"/>
                <a:ea typeface="ＭＳ ゴシック" panose="020B0609070205080204" pitchFamily="49" charset="-128"/>
              </a:rPr>
              <a:t>海で大きな地震が起こったら、海の底から上の方まで、海水が一気に動き、津波が発生します。</a:t>
            </a:r>
            <a:endParaRPr kumimoji="1" lang="en-US" altLang="ja-JP" b="0"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smtClean="0">
                <a:latin typeface="ＭＳ ゴシック" panose="020B0609070205080204" pitchFamily="49" charset="-128"/>
                <a:ea typeface="ＭＳ ゴシック" panose="020B0609070205080204" pitchFamily="49" charset="-128"/>
              </a:rPr>
              <a:t>たくさんの海水が動くので、津波はとても力が強く、家などを押し流してしまいます。</a:t>
            </a:r>
            <a:endParaRPr kumimoji="1" lang="en-US" altLang="ja-JP" b="0" dirty="0" smtClean="0">
              <a:latin typeface="ＭＳ ゴシック" panose="020B0609070205080204" pitchFamily="49" charset="-128"/>
              <a:ea typeface="ＭＳ ゴシック" panose="020B0609070205080204" pitchFamily="49" charset="-128"/>
            </a:endParaRPr>
          </a:p>
          <a:p>
            <a:r>
              <a:rPr kumimoji="1" lang="ja-JP" altLang="en-US" b="0" dirty="0" smtClean="0">
                <a:latin typeface="ＭＳ ゴシック" panose="020B0609070205080204" pitchFamily="49" charset="-128"/>
                <a:ea typeface="ＭＳ ゴシック" panose="020B0609070205080204" pitchFamily="49" charset="-128"/>
              </a:rPr>
              <a:t>日本でも、高い津波に襲われたことがありました。</a:t>
            </a:r>
            <a:endParaRPr kumimoji="1" lang="en-US" altLang="ja-JP" b="0"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東日本大震災とか、</a:t>
            </a:r>
            <a:r>
              <a:rPr kumimoji="1" lang="en-US" altLang="ja-JP" dirty="0" smtClean="0">
                <a:latin typeface="ＭＳ ゴシック" panose="020B0609070205080204" pitchFamily="49" charset="-128"/>
                <a:ea typeface="ＭＳ ゴシック" panose="020B0609070205080204" pitchFamily="49" charset="-128"/>
              </a:rPr>
              <a:t>3.11</a:t>
            </a:r>
            <a:r>
              <a:rPr kumimoji="1" lang="ja-JP" altLang="en-US" dirty="0" err="1" smtClean="0">
                <a:latin typeface="ＭＳ ゴシック" panose="020B0609070205080204" pitchFamily="49" charset="-128"/>
                <a:ea typeface="ＭＳ ゴシック" panose="020B0609070205080204" pitchFamily="49" charset="-128"/>
              </a:rPr>
              <a:t>、</a:t>
            </a:r>
            <a:r>
              <a:rPr kumimoji="1" lang="ja-JP" altLang="en-US" dirty="0" smtClean="0">
                <a:latin typeface="ＭＳ ゴシック" panose="020B0609070205080204" pitchFamily="49" charset="-128"/>
                <a:ea typeface="ＭＳ ゴシック" panose="020B0609070205080204" pitchFamily="49" charset="-128"/>
              </a:rPr>
              <a:t>という言葉を聞いたことはありますか？</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どんなことを聞いたことがありますか？</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（自由に答えてもらえばよい。）</a:t>
            </a:r>
            <a:endParaRPr kumimoji="1" lang="en-US" altLang="ja-JP" dirty="0" smtClean="0">
              <a:latin typeface="ＭＳ ゴシック" panose="020B0609070205080204" pitchFamily="49" charset="-128"/>
              <a:ea typeface="ＭＳ ゴシック" panose="020B0609070205080204" pitchFamily="49" charset="-128"/>
            </a:endParaRPr>
          </a:p>
          <a:p>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日本の東の方で、</a:t>
            </a:r>
            <a:r>
              <a:rPr kumimoji="1" lang="en-US" altLang="ja-JP" dirty="0" smtClean="0">
                <a:latin typeface="ＭＳ ゴシック" panose="020B0609070205080204" pitchFamily="49" charset="-128"/>
                <a:ea typeface="ＭＳ ゴシック" panose="020B0609070205080204" pitchFamily="49" charset="-128"/>
              </a:rPr>
              <a:t>2011</a:t>
            </a:r>
            <a:r>
              <a:rPr kumimoji="1" lang="ja-JP" altLang="en-US" dirty="0" smtClean="0">
                <a:latin typeface="ＭＳ ゴシック" panose="020B0609070205080204" pitchFamily="49" charset="-128"/>
                <a:ea typeface="ＭＳ ゴシック" panose="020B0609070205080204" pitchFamily="49" charset="-128"/>
              </a:rPr>
              <a:t>年にとても大きな地震が起きて、大きな津波に襲われました。</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写真を見てみましょう。</a:t>
            </a:r>
            <a:endParaRPr kumimoji="1" lang="en-US" altLang="ja-JP"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EBBD782D-9396-43B3-96B3-8C8765582F13}" type="slidenum">
              <a:rPr kumimoji="1" lang="ja-JP" altLang="en-US" smtClean="0"/>
              <a:t>14</a:t>
            </a:fld>
            <a:endParaRPr kumimoji="1" lang="ja-JP" altLang="en-US"/>
          </a:p>
        </p:txBody>
      </p:sp>
    </p:spTree>
    <p:extLst>
      <p:ext uri="{BB962C8B-B14F-4D97-AF65-F5344CB8AC3E}">
        <p14:creationId xmlns:p14="http://schemas.microsoft.com/office/powerpoint/2010/main" val="3495666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dirty="0" smtClean="0"/>
              <a:t>2</a:t>
            </a:r>
            <a:r>
              <a:rPr kumimoji="1" lang="ja-JP" altLang="en-US" sz="1100" dirty="0" smtClean="0"/>
              <a:t>分（</a:t>
            </a:r>
            <a:r>
              <a:rPr kumimoji="1" lang="en-US" altLang="ja-JP" sz="1100" dirty="0" smtClean="0"/>
              <a:t>24</a:t>
            </a:r>
            <a:r>
              <a:rPr kumimoji="1" lang="ja-JP" altLang="en-US" sz="1100" dirty="0" smtClean="0"/>
              <a:t>分）経過</a:t>
            </a:r>
            <a:endParaRPr kumimoji="1" lang="en-US" altLang="ja-JP" sz="1100" dirty="0" smtClean="0"/>
          </a:p>
          <a:p>
            <a:endParaRPr kumimoji="1" lang="en-US" altLang="ja-JP" sz="1100"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これは、津波</a:t>
            </a:r>
            <a:r>
              <a:rPr kumimoji="1" lang="ja-JP" altLang="en-US" dirty="0">
                <a:latin typeface="ＭＳ ゴシック" panose="020B0609070205080204" pitchFamily="49" charset="-128"/>
                <a:ea typeface="ＭＳ ゴシック" panose="020B0609070205080204" pitchFamily="49" charset="-128"/>
              </a:rPr>
              <a:t>が来て去って行った</a:t>
            </a:r>
            <a:r>
              <a:rPr kumimoji="1" lang="ja-JP" altLang="en-US" dirty="0" smtClean="0">
                <a:latin typeface="ＭＳ ゴシック" panose="020B0609070205080204" pitchFamily="49" charset="-128"/>
                <a:ea typeface="ＭＳ ゴシック" panose="020B0609070205080204" pitchFamily="49" charset="-128"/>
              </a:rPr>
              <a:t>後の写真です</a:t>
            </a:r>
            <a:r>
              <a:rPr kumimoji="1" lang="ja-JP" altLang="en-US" dirty="0">
                <a:latin typeface="ＭＳ ゴシック" panose="020B0609070205080204" pitchFamily="49" charset="-128"/>
                <a:ea typeface="ＭＳ ゴシック" panose="020B0609070205080204" pitchFamily="49" charset="-128"/>
              </a:rPr>
              <a:t>。</a:t>
            </a:r>
            <a:endParaRPr kumimoji="1" lang="en-US" altLang="ja-JP" dirty="0">
              <a:latin typeface="ＭＳ ゴシック" panose="020B0609070205080204" pitchFamily="49" charset="-128"/>
              <a:ea typeface="ＭＳ ゴシック" panose="020B0609070205080204" pitchFamily="49" charset="-128"/>
            </a:endParaRPr>
          </a:p>
          <a:p>
            <a:pPr defTabSz="875721">
              <a:defRPr/>
            </a:pPr>
            <a:r>
              <a:rPr kumimoji="1" lang="ja-JP" altLang="en-US" dirty="0" smtClean="0">
                <a:latin typeface="ＭＳ ゴシック" panose="020B0609070205080204" pitchFamily="49" charset="-128"/>
                <a:ea typeface="ＭＳ ゴシック" panose="020B0609070205080204" pitchFamily="49" charset="-128"/>
              </a:rPr>
              <a:t>何か気づいたことはありますか？</a:t>
            </a:r>
            <a:endParaRPr kumimoji="1" lang="en-US" altLang="ja-JP" dirty="0">
              <a:latin typeface="ＭＳ ゴシック" panose="020B0609070205080204" pitchFamily="49" charset="-128"/>
              <a:ea typeface="ＭＳ ゴシック" panose="020B0609070205080204" pitchFamily="49" charset="-128"/>
            </a:endParaRPr>
          </a:p>
          <a:p>
            <a:pPr marL="0" marR="0" lvl="0" indent="0" algn="l" defTabSz="875721" rtl="0" eaLnBrk="1" fontAlgn="auto" latinLnBrk="0" hangingPunct="1">
              <a:lnSpc>
                <a:spcPct val="100000"/>
              </a:lnSpc>
              <a:spcBef>
                <a:spcPts val="0"/>
              </a:spcBef>
              <a:spcAft>
                <a:spcPts val="0"/>
              </a:spcAft>
              <a:buClrTx/>
              <a:buSzTx/>
              <a:buFontTx/>
              <a:buNone/>
              <a:tabLst/>
              <a:defRPr/>
            </a:pPr>
            <a:r>
              <a:rPr kumimoji="1" lang="ja-JP" altLang="en-US" dirty="0" smtClean="0">
                <a:latin typeface="ＭＳ ゴシック" panose="020B0609070205080204" pitchFamily="49" charset="-128"/>
                <a:ea typeface="ＭＳ ゴシック" panose="020B0609070205080204" pitchFamily="49" charset="-128"/>
              </a:rPr>
              <a:t>（自由に答えてもらえばよい。）</a:t>
            </a:r>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l" defTabSz="875721" rtl="0" eaLnBrk="1" fontAlgn="auto" latinLnBrk="0" hangingPunct="1">
              <a:lnSpc>
                <a:spcPct val="100000"/>
              </a:lnSpc>
              <a:spcBef>
                <a:spcPts val="0"/>
              </a:spcBef>
              <a:spcAft>
                <a:spcPts val="0"/>
              </a:spcAft>
              <a:buClrTx/>
              <a:buSzTx/>
              <a:buFontTx/>
              <a:buNone/>
              <a:tabLst/>
              <a:defRPr/>
            </a:pPr>
            <a:endParaRPr lang="en-US" altLang="ja-JP" dirty="0">
              <a:latin typeface="ＭＳ ゴシック" panose="020B0609070205080204" pitchFamily="49" charset="-128"/>
              <a:ea typeface="ＭＳ ゴシック" panose="020B0609070205080204" pitchFamily="49" charset="-128"/>
            </a:endParaRPr>
          </a:p>
          <a:p>
            <a:pPr defTabSz="875721">
              <a:defRPr/>
            </a:pPr>
            <a:r>
              <a:rPr lang="ja-JP" altLang="en-US" dirty="0" smtClean="0">
                <a:latin typeface="ＭＳ ゴシック" panose="020B0609070205080204" pitchFamily="49" charset="-128"/>
                <a:ea typeface="ＭＳ ゴシック" panose="020B0609070205080204" pitchFamily="49" charset="-128"/>
              </a:rPr>
              <a:t>建物があまり無いように見えますが、実は、このあたりもたくさん建っていました。</a:t>
            </a:r>
            <a:endParaRPr lang="en-US" altLang="ja-JP" dirty="0" smtClean="0">
              <a:latin typeface="ＭＳ ゴシック" panose="020B0609070205080204" pitchFamily="49" charset="-128"/>
              <a:ea typeface="ＭＳ ゴシック" panose="020B0609070205080204" pitchFamily="49" charset="-128"/>
            </a:endParaRPr>
          </a:p>
          <a:p>
            <a:pPr defTabSz="875721">
              <a:defRPr/>
            </a:pPr>
            <a:r>
              <a:rPr lang="ja-JP" altLang="en-US" dirty="0" smtClean="0">
                <a:latin typeface="ＭＳ ゴシック" panose="020B0609070205080204" pitchFamily="49" charset="-128"/>
                <a:ea typeface="ＭＳ ゴシック" panose="020B0609070205080204" pitchFamily="49" charset="-128"/>
              </a:rPr>
              <a:t>多くの建物が津波で押し流されてしまったのです。</a:t>
            </a:r>
            <a:endParaRPr lang="en-US" altLang="ja-JP" dirty="0" smtClean="0">
              <a:latin typeface="ＭＳ ゴシック" panose="020B0609070205080204" pitchFamily="49" charset="-128"/>
              <a:ea typeface="ＭＳ ゴシック" panose="020B0609070205080204" pitchFamily="49" charset="-128"/>
            </a:endParaRPr>
          </a:p>
          <a:p>
            <a:pPr defTabSz="875721">
              <a:defRPr/>
            </a:pPr>
            <a:r>
              <a:rPr lang="ja-JP" altLang="en-US" dirty="0" smtClean="0">
                <a:latin typeface="ＭＳ ゴシック" panose="020B0609070205080204" pitchFamily="49" charset="-128"/>
                <a:ea typeface="ＭＳ ゴシック" panose="020B0609070205080204" pitchFamily="49" charset="-128"/>
              </a:rPr>
              <a:t>地面や川に、木の棒やゴミなどが散らばっているように見えますが、これらはもとは、誰かが住んでいたお家などです。</a:t>
            </a:r>
            <a:endParaRPr lang="en-US" altLang="ja-JP" dirty="0" smtClean="0">
              <a:latin typeface="ＭＳ ゴシック" panose="020B0609070205080204" pitchFamily="49" charset="-128"/>
              <a:ea typeface="ＭＳ ゴシック" panose="020B0609070205080204" pitchFamily="49" charset="-128"/>
            </a:endParaRPr>
          </a:p>
          <a:p>
            <a:pPr defTabSz="875721">
              <a:defRPr/>
            </a:pPr>
            <a:r>
              <a:rPr lang="ja-JP" altLang="en-US" dirty="0" smtClean="0">
                <a:latin typeface="ＭＳ ゴシック" panose="020B0609070205080204" pitchFamily="49" charset="-128"/>
                <a:ea typeface="ＭＳ ゴシック" panose="020B0609070205080204" pitchFamily="49" charset="-128"/>
              </a:rPr>
              <a:t>津波はすごく強い力を持っていて、たくさんの家や船を押し流してしまいました。</a:t>
            </a:r>
            <a:endParaRPr lang="en-US" altLang="ja-JP" dirty="0" smtClean="0">
              <a:latin typeface="ＭＳ ゴシック" panose="020B0609070205080204" pitchFamily="49" charset="-128"/>
              <a:ea typeface="ＭＳ ゴシック" panose="020B0609070205080204" pitchFamily="49" charset="-128"/>
            </a:endParaRPr>
          </a:p>
          <a:p>
            <a:pPr defTabSz="875721">
              <a:defRPr/>
            </a:pPr>
            <a:r>
              <a:rPr lang="ja-JP" altLang="en-US" dirty="0" smtClean="0">
                <a:latin typeface="ＭＳ ゴシック" panose="020B0609070205080204" pitchFamily="49" charset="-128"/>
                <a:ea typeface="ＭＳ ゴシック" panose="020B0609070205080204" pitchFamily="49" charset="-128"/>
              </a:rPr>
              <a:t>このあたりの海岸には、</a:t>
            </a:r>
            <a:r>
              <a:rPr lang="en-US" altLang="ja-JP" dirty="0" smtClean="0">
                <a:latin typeface="ＭＳ ゴシック" panose="020B0609070205080204" pitchFamily="49" charset="-128"/>
                <a:ea typeface="ＭＳ ゴシック" panose="020B0609070205080204" pitchFamily="49" charset="-128"/>
              </a:rPr>
              <a:t>15</a:t>
            </a:r>
            <a:r>
              <a:rPr lang="ja-JP" altLang="en-US" dirty="0" err="1" smtClean="0">
                <a:latin typeface="ＭＳ ゴシック" panose="020B0609070205080204" pitchFamily="49" charset="-128"/>
                <a:ea typeface="ＭＳ ゴシック" panose="020B0609070205080204" pitchFamily="49" charset="-128"/>
              </a:rPr>
              <a:t>ｍ</a:t>
            </a:r>
            <a:r>
              <a:rPr lang="ja-JP" altLang="en-US" dirty="0" smtClean="0">
                <a:latin typeface="ＭＳ ゴシック" panose="020B0609070205080204" pitchFamily="49" charset="-128"/>
                <a:ea typeface="ＭＳ ゴシック" panose="020B0609070205080204" pitchFamily="49" charset="-128"/>
              </a:rPr>
              <a:t>を超える津波が襲ってきました。</a:t>
            </a:r>
            <a:endParaRPr lang="en-US" altLang="ja-JP" dirty="0" smtClean="0">
              <a:latin typeface="ＭＳ ゴシック" panose="020B0609070205080204" pitchFamily="49" charset="-128"/>
              <a:ea typeface="ＭＳ ゴシック" panose="020B0609070205080204" pitchFamily="49" charset="-128"/>
            </a:endParaRPr>
          </a:p>
          <a:p>
            <a:pPr defTabSz="875721">
              <a:defRPr/>
            </a:pPr>
            <a:r>
              <a:rPr lang="en-US" altLang="ja-JP" dirty="0" smtClean="0">
                <a:latin typeface="ＭＳ ゴシック" panose="020B0609070205080204" pitchFamily="49" charset="-128"/>
                <a:ea typeface="ＭＳ ゴシック" panose="020B0609070205080204" pitchFamily="49" charset="-128"/>
              </a:rPr>
              <a:t>15</a:t>
            </a:r>
            <a:r>
              <a:rPr lang="ja-JP" altLang="en-US" dirty="0" err="1" smtClean="0">
                <a:latin typeface="ＭＳ ゴシック" panose="020B0609070205080204" pitchFamily="49" charset="-128"/>
                <a:ea typeface="ＭＳ ゴシック" panose="020B0609070205080204" pitchFamily="49" charset="-128"/>
              </a:rPr>
              <a:t>ｍ</a:t>
            </a:r>
            <a:r>
              <a:rPr lang="ja-JP" altLang="en-US" dirty="0" smtClean="0">
                <a:latin typeface="ＭＳ ゴシック" panose="020B0609070205080204" pitchFamily="49" charset="-128"/>
                <a:ea typeface="ＭＳ ゴシック" panose="020B0609070205080204" pitchFamily="49" charset="-128"/>
              </a:rPr>
              <a:t>というと、どのくらいの高さかな？　マンションの</a:t>
            </a:r>
            <a:r>
              <a:rPr lang="en-US" altLang="ja-JP" dirty="0" smtClean="0">
                <a:latin typeface="ＭＳ ゴシック" panose="020B0609070205080204" pitchFamily="49" charset="-128"/>
                <a:ea typeface="ＭＳ ゴシック" panose="020B0609070205080204" pitchFamily="49" charset="-128"/>
              </a:rPr>
              <a:t>5</a:t>
            </a:r>
            <a:r>
              <a:rPr lang="ja-JP" altLang="en-US" dirty="0" smtClean="0">
                <a:latin typeface="ＭＳ ゴシック" panose="020B0609070205080204" pitchFamily="49" charset="-128"/>
                <a:ea typeface="ＭＳ ゴシック" panose="020B0609070205080204" pitchFamily="49" charset="-128"/>
              </a:rPr>
              <a:t>階分くらいの高さです。</a:t>
            </a:r>
            <a:endParaRPr lang="en-US" altLang="ja-JP" dirty="0" smtClean="0">
              <a:latin typeface="ＭＳ ゴシック" panose="020B0609070205080204" pitchFamily="49" charset="-128"/>
              <a:ea typeface="ＭＳ ゴシック" panose="020B0609070205080204" pitchFamily="49" charset="-128"/>
            </a:endParaRPr>
          </a:p>
          <a:p>
            <a:pPr defTabSz="875721">
              <a:defRPr/>
            </a:pPr>
            <a:r>
              <a:rPr lang="ja-JP" altLang="en-US" dirty="0" smtClean="0">
                <a:latin typeface="ＭＳ ゴシック" panose="020B0609070205080204" pitchFamily="49" charset="-128"/>
                <a:ea typeface="ＭＳ ゴシック" panose="020B0609070205080204" pitchFamily="49" charset="-128"/>
              </a:rPr>
              <a:t>残念ながら、この津波でたくさんの人が亡くなってしまいました。</a:t>
            </a:r>
            <a:endParaRPr lang="en-US" altLang="ja-JP" dirty="0" smtClean="0">
              <a:latin typeface="ＭＳ ゴシック" panose="020B0609070205080204" pitchFamily="49" charset="-128"/>
              <a:ea typeface="ＭＳ ゴシック" panose="020B0609070205080204" pitchFamily="49" charset="-128"/>
            </a:endParaRPr>
          </a:p>
          <a:p>
            <a:pPr defTabSz="875721">
              <a:defRPr/>
            </a:pPr>
            <a:r>
              <a:rPr lang="ja-JP" altLang="en-US" dirty="0" smtClean="0">
                <a:latin typeface="ＭＳ ゴシック" panose="020B0609070205080204" pitchFamily="49" charset="-128"/>
                <a:ea typeface="ＭＳ ゴシック" panose="020B0609070205080204" pitchFamily="49" charset="-128"/>
              </a:rPr>
              <a:t>（先生方も体験を話していただければと思います。）</a:t>
            </a:r>
            <a:endParaRPr lang="en-US" altLang="ja-JP" dirty="0" smtClean="0">
              <a:latin typeface="ＭＳ ゴシック" panose="020B0609070205080204" pitchFamily="49" charset="-128"/>
              <a:ea typeface="ＭＳ ゴシック" panose="020B0609070205080204" pitchFamily="49" charset="-128"/>
            </a:endParaRPr>
          </a:p>
          <a:p>
            <a:pPr defTabSz="875721">
              <a:defRPr/>
            </a:pPr>
            <a:endParaRPr lang="en-US" altLang="ja-JP" dirty="0" smtClean="0">
              <a:latin typeface="ＭＳ ゴシック" panose="020B0609070205080204" pitchFamily="49" charset="-128"/>
              <a:ea typeface="ＭＳ ゴシック" panose="020B0609070205080204" pitchFamily="49" charset="-128"/>
            </a:endParaRPr>
          </a:p>
          <a:p>
            <a:pPr defTabSz="875721">
              <a:defRPr/>
            </a:pPr>
            <a:r>
              <a:rPr lang="ja-JP" altLang="en-US" dirty="0" smtClean="0">
                <a:latin typeface="ＭＳ ゴシック" panose="020B0609070205080204" pitchFamily="49" charset="-128"/>
                <a:ea typeface="ＭＳ ゴシック" panose="020B0609070205080204" pitchFamily="49" charset="-128"/>
              </a:rPr>
              <a:t>しかし、必死に津波から逃げて助かった人も、たくさんいます。</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津波は、</a:t>
            </a:r>
            <a:r>
              <a:rPr lang="ja-JP" altLang="en-US" sz="1200" dirty="0" smtClean="0">
                <a:solidFill>
                  <a:srgbClr val="00B050"/>
                </a:solidFill>
                <a:latin typeface="ＭＳ ゴシック" panose="020B0609070205080204" pitchFamily="49" charset="-128"/>
                <a:ea typeface="ＭＳ ゴシック" panose="020B0609070205080204" pitchFamily="49" charset="-128"/>
              </a:rPr>
              <a:t>海岸近くでは、陸上のオリンピック選手並みの速さで襲ってくるので「津波が来るかもしれない！」と思ったらすぐに逃げるようにしましょう。</a:t>
            </a:r>
            <a:endParaRPr lang="en-US" altLang="ja-JP" sz="1200" dirty="0" smtClean="0">
              <a:solidFill>
                <a:srgbClr val="00B050"/>
              </a:solidFill>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では、どういうときに「津波が来そうだ！」と考えたら良いでしょう。</a:t>
            </a:r>
            <a:endParaRPr lang="en-US" altLang="ja-JP" sz="1200"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defTabSz="875721" fontAlgn="base">
              <a:spcBef>
                <a:spcPct val="0"/>
              </a:spcBef>
              <a:spcAft>
                <a:spcPct val="0"/>
              </a:spcAft>
              <a:defRPr/>
            </a:pPr>
            <a:fld id="{EDC8D06B-BB38-41B1-B600-852588E74BEE}" type="slidenum">
              <a:rPr lang="ja-JP" altLang="en-US" sz="1100">
                <a:solidFill>
                  <a:prstClr val="black"/>
                </a:solidFill>
                <a:latin typeface="Arial" charset="0"/>
                <a:ea typeface="ＭＳ Ｐゴシック" pitchFamily="50" charset="-128"/>
              </a:rPr>
              <a:pPr defTabSz="875721" fontAlgn="base">
                <a:spcBef>
                  <a:spcPct val="0"/>
                </a:spcBef>
                <a:spcAft>
                  <a:spcPct val="0"/>
                </a:spcAft>
                <a:defRPr/>
              </a:pPr>
              <a:t>15</a:t>
            </a:fld>
            <a:endParaRPr lang="ja-JP" altLang="en-US" sz="1100">
              <a:solidFill>
                <a:prstClr val="black"/>
              </a:solidFill>
              <a:latin typeface="Arial" charset="0"/>
              <a:ea typeface="ＭＳ Ｐゴシック" pitchFamily="50" charset="-128"/>
            </a:endParaRPr>
          </a:p>
        </p:txBody>
      </p:sp>
    </p:spTree>
    <p:extLst>
      <p:ext uri="{BB962C8B-B14F-4D97-AF65-F5344CB8AC3E}">
        <p14:creationId xmlns:p14="http://schemas.microsoft.com/office/powerpoint/2010/main" val="368155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ja-JP" dirty="0" smtClean="0"/>
              <a:t>4</a:t>
            </a:r>
            <a:r>
              <a:rPr kumimoji="1" lang="ja-JP" altLang="en-US" dirty="0" smtClean="0"/>
              <a:t>分（</a:t>
            </a:r>
            <a:r>
              <a:rPr kumimoji="1" lang="en-US" altLang="ja-JP" dirty="0" smtClean="0"/>
              <a:t>28</a:t>
            </a:r>
            <a:r>
              <a:rPr kumimoji="1" lang="ja-JP" altLang="en-US" dirty="0" smtClean="0"/>
              <a:t>分）経過</a:t>
            </a:r>
            <a:endParaRPr kumimoji="1" lang="en-US" altLang="ja-JP" dirty="0" smtClean="0"/>
          </a:p>
          <a:p>
            <a:endParaRPr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ゴシック" panose="020B0609070205080204" pitchFamily="49" charset="-128"/>
                <a:ea typeface="ＭＳ ゴシック" panose="020B0609070205080204" pitchFamily="49" charset="-128"/>
              </a:rPr>
              <a:t>逃げるため</a:t>
            </a:r>
            <a:r>
              <a:rPr kumimoji="1" lang="ja-JP" altLang="en-US" dirty="0">
                <a:latin typeface="ＭＳ ゴシック" panose="020B0609070205080204" pitchFamily="49" charset="-128"/>
                <a:ea typeface="ＭＳ ゴシック" panose="020B0609070205080204" pitchFamily="49" charset="-128"/>
              </a:rPr>
              <a:t>のヒント</a:t>
            </a:r>
            <a:r>
              <a:rPr kumimoji="1" lang="ja-JP" altLang="en-US" dirty="0" smtClean="0">
                <a:latin typeface="ＭＳ ゴシック" panose="020B0609070205080204" pitchFamily="49" charset="-128"/>
                <a:ea typeface="ＭＳ ゴシック" panose="020B0609070205080204" pitchFamily="49" charset="-128"/>
              </a:rPr>
              <a:t>は</a:t>
            </a:r>
            <a:r>
              <a:rPr kumimoji="1" lang="ja-JP" altLang="en-US" dirty="0">
                <a:latin typeface="ＭＳ ゴシック" panose="020B0609070205080204" pitchFamily="49" charset="-128"/>
                <a:ea typeface="ＭＳ ゴシック" panose="020B0609070205080204" pitchFamily="49" charset="-128"/>
              </a:rPr>
              <a:t>３</a:t>
            </a:r>
            <a:r>
              <a:rPr kumimoji="1" lang="ja-JP" altLang="en-US" dirty="0" smtClean="0">
                <a:latin typeface="ＭＳ ゴシック" panose="020B0609070205080204" pitchFamily="49" charset="-128"/>
                <a:ea typeface="ＭＳ ゴシック" panose="020B0609070205080204" pitchFamily="49" charset="-128"/>
              </a:rPr>
              <a:t>つ</a:t>
            </a:r>
            <a:r>
              <a:rPr kumimoji="1" lang="ja-JP" altLang="en-US" dirty="0">
                <a:latin typeface="ＭＳ ゴシック" panose="020B0609070205080204" pitchFamily="49" charset="-128"/>
                <a:ea typeface="ＭＳ ゴシック" panose="020B0609070205080204" pitchFamily="49" charset="-128"/>
              </a:rPr>
              <a:t>あります。</a:t>
            </a:r>
            <a:r>
              <a:rPr lang="ja-JP" altLang="en-US" dirty="0">
                <a:latin typeface="ＭＳ ゴシック" panose="020B0609070205080204" pitchFamily="49" charset="-128"/>
                <a:ea typeface="ＭＳ ゴシック" panose="020B0609070205080204" pitchFamily="49" charset="-128"/>
              </a:rPr>
              <a:t>海の近くにいるときに、</a:t>
            </a:r>
            <a:r>
              <a:rPr kumimoji="1" lang="ja-JP" altLang="en-US" dirty="0">
                <a:latin typeface="ＭＳ ゴシック" panose="020B0609070205080204" pitchFamily="49" charset="-128"/>
                <a:ea typeface="ＭＳ ゴシック" panose="020B0609070205080204" pitchFamily="49" charset="-128"/>
              </a:rPr>
              <a:t>どれ</a:t>
            </a:r>
            <a:r>
              <a:rPr kumimoji="1" lang="ja-JP" altLang="en-US" dirty="0" smtClean="0">
                <a:latin typeface="ＭＳ ゴシック" panose="020B0609070205080204" pitchFamily="49" charset="-128"/>
                <a:ea typeface="ＭＳ ゴシック" panose="020B0609070205080204" pitchFamily="49" charset="-128"/>
              </a:rPr>
              <a:t>か１つ</a:t>
            </a:r>
            <a:r>
              <a:rPr kumimoji="1" lang="ja-JP" altLang="en-US" dirty="0">
                <a:latin typeface="ＭＳ ゴシック" panose="020B0609070205080204" pitchFamily="49" charset="-128"/>
                <a:ea typeface="ＭＳ ゴシック" panose="020B0609070205080204" pitchFamily="49" charset="-128"/>
              </a:rPr>
              <a:t>でも当てはまったら逃げましょう。</a:t>
            </a:r>
            <a:endParaRPr kumimoji="1"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☆クリック</a:t>
            </a: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 </a:t>
            </a:r>
            <a:endParaRPr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latin typeface="ＭＳ ゴシック" panose="020B0609070205080204" pitchFamily="49" charset="-128"/>
                <a:ea typeface="ＭＳ ゴシック" panose="020B0609070205080204" pitchFamily="49" charset="-128"/>
              </a:rPr>
              <a:t>1</a:t>
            </a:r>
            <a:r>
              <a:rPr lang="ja-JP" altLang="en-US" dirty="0">
                <a:latin typeface="ＭＳ ゴシック" panose="020B0609070205080204" pitchFamily="49" charset="-128"/>
                <a:ea typeface="ＭＳ ゴシック" panose="020B0609070205080204" pitchFamily="49" charset="-128"/>
              </a:rPr>
              <a:t>つ目は</a:t>
            </a:r>
            <a:r>
              <a:rPr lang="ja-JP" altLang="en-US" dirty="0" smtClean="0">
                <a:latin typeface="ＭＳ ゴシック" panose="020B0609070205080204" pitchFamily="49" charset="-128"/>
                <a:ea typeface="ＭＳ ゴシック" panose="020B0609070205080204" pitchFamily="49" charset="-128"/>
              </a:rPr>
              <a:t>、強い</a:t>
            </a:r>
            <a:r>
              <a:rPr lang="ja-JP" altLang="en-US" dirty="0">
                <a:latin typeface="ＭＳ ゴシック" panose="020B0609070205080204" pitchFamily="49" charset="-128"/>
                <a:ea typeface="ＭＳ ゴシック" panose="020B0609070205080204" pitchFamily="49" charset="-128"/>
              </a:rPr>
              <a:t>揺れを感じた時です。</a:t>
            </a:r>
            <a:endParaRPr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大きな地震が起きたのだな」と想像ができますね</a:t>
            </a:r>
            <a:r>
              <a:rPr kumimoji="1" lang="ja-JP" altLang="en-US" dirty="0" smtClean="0">
                <a:latin typeface="ＭＳ ゴシック" panose="020B0609070205080204" pitchFamily="49" charset="-128"/>
                <a:ea typeface="ＭＳ ゴシック" panose="020B0609070205080204" pitchFamily="49" charset="-128"/>
              </a:rPr>
              <a:t>。</a:t>
            </a:r>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☆クリック</a:t>
            </a:r>
            <a:r>
              <a:rPr lang="en-US" altLang="ja-JP" dirty="0" smtClean="0">
                <a:latin typeface="ＭＳ ゴシック" panose="020B0609070205080204" pitchFamily="49" charset="-128"/>
                <a:ea typeface="ＭＳ ゴシック" panose="020B0609070205080204" pitchFamily="49"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ＭＳ ゴシック" panose="020B0609070205080204" pitchFamily="49" charset="-128"/>
                <a:ea typeface="ＭＳ ゴシック" panose="020B0609070205080204" pitchFamily="49" charset="-128"/>
              </a:rPr>
              <a:t>2</a:t>
            </a:r>
            <a:r>
              <a:rPr kumimoji="1" lang="ja-JP" altLang="en-US" dirty="0" smtClean="0">
                <a:latin typeface="ＭＳ ゴシック" panose="020B0609070205080204" pitchFamily="49" charset="-128"/>
                <a:ea typeface="ＭＳ ゴシック" panose="020B0609070205080204" pitchFamily="49" charset="-128"/>
              </a:rPr>
              <a:t>つ目は、長くてゆっくりした揺れを感じた場合です。</a:t>
            </a:r>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ゴシック" panose="020B0609070205080204" pitchFamily="49" charset="-128"/>
                <a:ea typeface="ＭＳ ゴシック" panose="020B0609070205080204" pitchFamily="49" charset="-128"/>
              </a:rPr>
              <a:t>大きな地震では、長い時間ゆらゆらと揺れ、揺れが遠くまで伝わるという特徴があります。</a:t>
            </a:r>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ゴシック" panose="020B0609070205080204" pitchFamily="49" charset="-128"/>
                <a:ea typeface="ＭＳ ゴシック" panose="020B0609070205080204" pitchFamily="49" charset="-128"/>
              </a:rPr>
              <a:t>もし、揺れがそれほど大きくなくても、ちょっと離れた場所で大きな地震が起こっているかもしれません。</a:t>
            </a:r>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ゴシック" panose="020B0609070205080204" pitchFamily="49" charset="-128"/>
                <a:ea typeface="ＭＳ ゴシック" panose="020B0609070205080204" pitchFamily="49" charset="-128"/>
              </a:rPr>
              <a:t>大きな地震ほど、揺れが続く時間は長くなります。</a:t>
            </a:r>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ゴシック" panose="020B0609070205080204" pitchFamily="49" charset="-128"/>
                <a:ea typeface="ＭＳ ゴシック" panose="020B0609070205080204" pitchFamily="49" charset="-128"/>
              </a:rPr>
              <a:t>さて、長い時間ってどのくらい？と思いますよね。</a:t>
            </a:r>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☆クリック</a:t>
            </a:r>
            <a:r>
              <a:rPr lang="en-US" altLang="ja-JP" dirty="0" smtClean="0">
                <a:latin typeface="ＭＳ ゴシック" panose="020B0609070205080204" pitchFamily="49" charset="-128"/>
                <a:ea typeface="ＭＳ ゴシック" panose="020B0609070205080204" pitchFamily="49" charset="-128"/>
              </a:rPr>
              <a:t>)</a:t>
            </a:r>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ゴシック" panose="020B0609070205080204" pitchFamily="49" charset="-128"/>
                <a:ea typeface="ＭＳ ゴシック" panose="020B0609070205080204" pitchFamily="49" charset="-128"/>
              </a:rPr>
              <a:t>主な揺れがだいたい</a:t>
            </a:r>
            <a:r>
              <a:rPr kumimoji="1" lang="en-US" altLang="ja-JP" dirty="0" smtClean="0">
                <a:latin typeface="ＭＳ ゴシック" panose="020B0609070205080204" pitchFamily="49" charset="-128"/>
                <a:ea typeface="ＭＳ ゴシック" panose="020B0609070205080204" pitchFamily="49" charset="-128"/>
              </a:rPr>
              <a:t>10</a:t>
            </a:r>
            <a:r>
              <a:rPr kumimoji="1" lang="ja-JP" altLang="en-US" dirty="0" smtClean="0">
                <a:latin typeface="ＭＳ ゴシック" panose="020B0609070205080204" pitchFamily="49" charset="-128"/>
                <a:ea typeface="ＭＳ ゴシック" panose="020B0609070205080204" pitchFamily="49" charset="-128"/>
              </a:rPr>
              <a:t>秒間くらい続いたら「津波が来るかもしれない」と思って、すぐに海から離れましょう。</a:t>
            </a:r>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ＭＳ ゴシック" panose="020B0609070205080204" pitchFamily="49" charset="-128"/>
              <a:ea typeface="ＭＳ ゴシック" panose="020B0609070205080204" pitchFamily="49" charset="-128"/>
            </a:endParaRPr>
          </a:p>
          <a:p>
            <a:r>
              <a:rPr lang="en-US" altLang="ja-JP" dirty="0" smtClean="0">
                <a:latin typeface="ＭＳ ゴシック" panose="020B0609070205080204" pitchFamily="49" charset="-128"/>
                <a:ea typeface="ＭＳ ゴシック" panose="020B0609070205080204" pitchFamily="49" charset="-128"/>
              </a:rPr>
              <a:t>3</a:t>
            </a:r>
            <a:r>
              <a:rPr lang="ja-JP" altLang="en-US" dirty="0" smtClean="0">
                <a:latin typeface="ＭＳ ゴシック" panose="020B0609070205080204" pitchFamily="49" charset="-128"/>
                <a:ea typeface="ＭＳ ゴシック" panose="020B0609070205080204" pitchFamily="49" charset="-128"/>
              </a:rPr>
              <a:t>つ目、皆さん、「注意報」や「警報」という言葉を聞いたことがありますか？</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海で大きな地震がおこり、津波が発生するかもしれない時は、気象庁が大津波警報や津波警報や津波注意報を発表しています。</a:t>
            </a:r>
            <a:endParaRPr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☆クリック</a:t>
            </a:r>
            <a:r>
              <a:rPr lang="en-US" altLang="ja-JP" dirty="0" smtClean="0">
                <a:latin typeface="ＭＳ ゴシック" panose="020B0609070205080204" pitchFamily="49" charset="-128"/>
                <a:ea typeface="ＭＳ ゴシック" panose="020B0609070205080204" pitchFamily="49" charset="-128"/>
              </a:rPr>
              <a:t>)</a:t>
            </a:r>
            <a:endParaRPr kumimoji="1"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これを聞いたら、やはり津波から逃げましょう。</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津波の警報は</a:t>
            </a:r>
            <a:r>
              <a:rPr lang="ja-JP" altLang="en-US" dirty="0">
                <a:latin typeface="ＭＳ ゴシック" panose="020B0609070205080204" pitchFamily="49" charset="-128"/>
                <a:ea typeface="ＭＳ ゴシック" panose="020B0609070205080204" pitchFamily="49" charset="-128"/>
              </a:rPr>
              <a:t>、町の放送やテレビ、スマホなどで知ることができますが</a:t>
            </a:r>
            <a:r>
              <a:rPr lang="ja-JP" altLang="en-US" dirty="0" smtClean="0">
                <a:latin typeface="ＭＳ ゴシック" panose="020B0609070205080204" pitchFamily="49" charset="-128"/>
                <a:ea typeface="ＭＳ ゴシック" panose="020B0609070205080204" pitchFamily="49" charset="-128"/>
              </a:rPr>
              <a:t>、海水浴場</a:t>
            </a:r>
            <a:r>
              <a:rPr lang="ja-JP" altLang="en-US" dirty="0">
                <a:latin typeface="ＭＳ ゴシック" panose="020B0609070205080204" pitchFamily="49" charset="-128"/>
                <a:ea typeface="ＭＳ ゴシック" panose="020B0609070205080204" pitchFamily="49" charset="-128"/>
              </a:rPr>
              <a:t>で</a:t>
            </a:r>
            <a:r>
              <a:rPr lang="ja-JP" altLang="en-US" dirty="0" smtClean="0">
                <a:latin typeface="ＭＳ ゴシック" panose="020B0609070205080204" pitchFamily="49" charset="-128"/>
                <a:ea typeface="ＭＳ ゴシック" panose="020B0609070205080204" pitchFamily="49" charset="-128"/>
              </a:rPr>
              <a:t>は「</a:t>
            </a:r>
            <a:r>
              <a:rPr lang="ja-JP" altLang="en-US" dirty="0">
                <a:latin typeface="ＭＳ ゴシック" panose="020B0609070205080204" pitchFamily="49" charset="-128"/>
                <a:ea typeface="ＭＳ ゴシック" panose="020B0609070205080204" pitchFamily="49" charset="-128"/>
              </a:rPr>
              <a:t>津波フラッグ」と</a:t>
            </a:r>
            <a:r>
              <a:rPr lang="ja-JP" altLang="en-US" dirty="0" smtClean="0">
                <a:latin typeface="ＭＳ ゴシック" panose="020B0609070205080204" pitchFamily="49" charset="-128"/>
                <a:ea typeface="ＭＳ ゴシック" panose="020B0609070205080204" pitchFamily="49" charset="-128"/>
              </a:rPr>
              <a:t>いう赤と白の格子模様の旗</a:t>
            </a:r>
            <a:r>
              <a:rPr lang="ja-JP" altLang="en-US" dirty="0">
                <a:latin typeface="ＭＳ ゴシック" panose="020B0609070205080204" pitchFamily="49" charset="-128"/>
                <a:ea typeface="ＭＳ ゴシック" panose="020B0609070205080204" pitchFamily="49" charset="-128"/>
              </a:rPr>
              <a:t>で</a:t>
            </a:r>
            <a:r>
              <a:rPr lang="ja-JP" altLang="en-US" dirty="0" smtClean="0">
                <a:latin typeface="ＭＳ ゴシック" panose="020B0609070205080204" pitchFamily="49" charset="-128"/>
                <a:ea typeface="ＭＳ ゴシック" panose="020B0609070205080204" pitchFamily="49" charset="-128"/>
              </a:rPr>
              <a:t>津波の警報の</a:t>
            </a:r>
            <a:r>
              <a:rPr lang="ja-JP" altLang="en-US" dirty="0" smtClean="0">
                <a:latin typeface="ＭＳ ゴシック" panose="020B0609070205080204" pitchFamily="49" charset="-128"/>
                <a:ea typeface="ＭＳ ゴシック" panose="020B0609070205080204" pitchFamily="49" charset="-128"/>
              </a:rPr>
              <a:t>発表を</a:t>
            </a:r>
            <a:r>
              <a:rPr lang="ja-JP" altLang="en-US" dirty="0">
                <a:latin typeface="ＭＳ ゴシック" panose="020B0609070205080204" pitchFamily="49" charset="-128"/>
                <a:ea typeface="ＭＳ ゴシック" panose="020B0609070205080204" pitchFamily="49" charset="-128"/>
              </a:rPr>
              <a:t>知らせる取組も始まって</a:t>
            </a:r>
            <a:r>
              <a:rPr lang="ja-JP" altLang="en-US" dirty="0" smtClean="0">
                <a:latin typeface="ＭＳ ゴシック" panose="020B0609070205080204" pitchFamily="49" charset="-128"/>
                <a:ea typeface="ＭＳ ゴシック" panose="020B0609070205080204" pitchFamily="49" charset="-128"/>
              </a:rPr>
              <a:t>います。</a:t>
            </a:r>
            <a:endParaRPr lang="en-US" altLang="ja-JP" dirty="0">
              <a:latin typeface="ＭＳ ゴシック" panose="020B0609070205080204" pitchFamily="49" charset="-128"/>
              <a:ea typeface="ＭＳ ゴシック" panose="020B0609070205080204" pitchFamily="49" charset="-128"/>
            </a:endParaRPr>
          </a:p>
          <a:p>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では、みなさんで</a:t>
            </a:r>
            <a:r>
              <a:rPr lang="en-US" altLang="ja-JP" dirty="0" smtClean="0">
                <a:latin typeface="ＭＳ ゴシック" panose="020B0609070205080204" pitchFamily="49" charset="-128"/>
                <a:ea typeface="ＭＳ ゴシック" panose="020B0609070205080204" pitchFamily="49" charset="-128"/>
              </a:rPr>
              <a:t>3</a:t>
            </a:r>
            <a:r>
              <a:rPr lang="ja-JP" altLang="en-US" dirty="0" err="1" smtClean="0">
                <a:latin typeface="ＭＳ ゴシック" panose="020B0609070205080204" pitchFamily="49" charset="-128"/>
                <a:ea typeface="ＭＳ ゴシック" panose="020B0609070205080204" pitchFamily="49" charset="-128"/>
              </a:rPr>
              <a:t>つの</a:t>
            </a:r>
            <a:r>
              <a:rPr lang="ja-JP" altLang="en-US" dirty="0" smtClean="0">
                <a:latin typeface="ＭＳ ゴシック" panose="020B0609070205080204" pitchFamily="49" charset="-128"/>
                <a:ea typeface="ＭＳ ゴシック" panose="020B0609070205080204" pitchFamily="49" charset="-128"/>
              </a:rPr>
              <a:t>ヒントを読んでみましょう。</a:t>
            </a:r>
            <a:endParaRPr lang="en-US" altLang="ja-JP" dirty="0" smtClean="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ありがとうございます。</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地震と同じように、津波から自分を守るためには、普段から想像したり練習することが大切です。</a:t>
            </a:r>
            <a:endParaRPr lang="en-US" altLang="ja-JP" dirty="0" smtClean="0">
              <a:latin typeface="ＭＳ ゴシック" panose="020B0609070205080204" pitchFamily="49" charset="-128"/>
              <a:ea typeface="ＭＳ ゴシック" panose="020B0609070205080204" pitchFamily="49" charset="-128"/>
            </a:endParaRPr>
          </a:p>
          <a:p>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ここで</a:t>
            </a:r>
            <a:r>
              <a:rPr lang="ja-JP" altLang="en-US" sz="1200" dirty="0" smtClean="0">
                <a:latin typeface="ＭＳ ゴシック" panose="020B0609070205080204" pitchFamily="49" charset="-128"/>
                <a:ea typeface="ＭＳ ゴシック" panose="020B0609070205080204" pitchFamily="49" charset="-128"/>
              </a:rPr>
              <a:t>、海</a:t>
            </a:r>
            <a:r>
              <a:rPr lang="ja-JP" altLang="en-US" sz="1200" dirty="0">
                <a:latin typeface="ＭＳ ゴシック" panose="020B0609070205080204" pitchFamily="49" charset="-128"/>
                <a:ea typeface="ＭＳ ゴシック" panose="020B0609070205080204" pitchFamily="49" charset="-128"/>
              </a:rPr>
              <a:t>の近くの学校の場合：学校</a:t>
            </a:r>
            <a:r>
              <a:rPr lang="ja-JP" altLang="en-US" sz="1200" dirty="0" smtClean="0">
                <a:latin typeface="ＭＳ ゴシック" panose="020B0609070205080204" pitchFamily="49" charset="-128"/>
                <a:ea typeface="ＭＳ ゴシック" panose="020B0609070205080204" pitchFamily="49" charset="-128"/>
              </a:rPr>
              <a:t>付近</a:t>
            </a:r>
            <a:r>
              <a:rPr lang="ja-JP" altLang="en-US" sz="1200" dirty="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海</a:t>
            </a:r>
            <a:r>
              <a:rPr lang="ja-JP" altLang="en-US" sz="1200" dirty="0">
                <a:latin typeface="ＭＳ ゴシック" panose="020B0609070205080204" pitchFamily="49" charset="-128"/>
                <a:ea typeface="ＭＳ ゴシック" panose="020B0609070205080204" pitchFamily="49" charset="-128"/>
              </a:rPr>
              <a:t>から遠い学校の場合：近場の海水浴場</a:t>
            </a:r>
            <a:r>
              <a:rPr lang="ja-JP" altLang="en-US" sz="1200" dirty="0" smtClean="0">
                <a:latin typeface="ＭＳ ゴシック" panose="020B0609070205080204" pitchFamily="49" charset="-128"/>
                <a:ea typeface="ＭＳ ゴシック" panose="020B0609070205080204" pitchFamily="49" charset="-128"/>
              </a:rPr>
              <a:t>などの</a:t>
            </a:r>
            <a:r>
              <a:rPr lang="ja-JP" altLang="en-US" sz="1200" dirty="0">
                <a:latin typeface="ＭＳ ゴシック" panose="020B0609070205080204" pitchFamily="49" charset="-128"/>
                <a:ea typeface="ＭＳ ゴシック" panose="020B0609070205080204" pitchFamily="49" charset="-128"/>
              </a:rPr>
              <a:t>津波避難ビル・高台を具体的に伝えるとより効果的です。自治体のハザードマップ等でご確認ください）</a:t>
            </a:r>
            <a:endParaRPr lang="en-US" altLang="ja-JP" sz="1200"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補足</a:t>
            </a:r>
            <a:r>
              <a:rPr lang="ja-JP" altLang="en-US" dirty="0">
                <a:latin typeface="ＭＳ ゴシック" panose="020B0609070205080204" pitchFamily="49" charset="-128"/>
                <a:ea typeface="ＭＳ ゴシック" panose="020B0609070205080204" pitchFamily="49" charset="-128"/>
              </a:rPr>
              <a:t>：おおよその目安ですが、</a:t>
            </a:r>
            <a:r>
              <a:rPr kumimoji="1" lang="ja-JP" altLang="ja-JP" sz="1200" kern="1200" dirty="0">
                <a:solidFill>
                  <a:schemeClr val="tx1"/>
                </a:solidFill>
                <a:effectLst/>
                <a:latin typeface="+mn-lt"/>
                <a:ea typeface="+mn-ea"/>
                <a:cs typeface="+mn-cs"/>
              </a:rPr>
              <a:t>マグニチュード</a:t>
            </a:r>
            <a:r>
              <a:rPr kumimoji="1" lang="ja-JP" altLang="en-US" sz="1200" kern="1200" dirty="0">
                <a:solidFill>
                  <a:schemeClr val="tx1"/>
                </a:solidFill>
                <a:effectLst/>
                <a:latin typeface="+mn-lt"/>
                <a:ea typeface="+mn-ea"/>
                <a:cs typeface="+mn-cs"/>
              </a:rPr>
              <a:t>（地震の規模）</a:t>
            </a:r>
            <a:r>
              <a:rPr kumimoji="1" lang="ja-JP" altLang="ja-JP" sz="1200" kern="1200" dirty="0">
                <a:solidFill>
                  <a:schemeClr val="tx1"/>
                </a:solidFill>
                <a:effectLst/>
                <a:latin typeface="+mn-lt"/>
                <a:ea typeface="+mn-ea"/>
                <a:cs typeface="+mn-cs"/>
              </a:rPr>
              <a:t>７では</a:t>
            </a:r>
            <a:r>
              <a:rPr kumimoji="1" lang="en-US" altLang="ja-JP" sz="1200" kern="1200" dirty="0">
                <a:solidFill>
                  <a:schemeClr val="tx1"/>
                </a:solidFill>
                <a:effectLst/>
                <a:latin typeface="+mn-lt"/>
                <a:ea typeface="+mn-ea"/>
                <a:cs typeface="+mn-cs"/>
              </a:rPr>
              <a:t> 10 </a:t>
            </a:r>
            <a:r>
              <a:rPr kumimoji="1" lang="ja-JP" altLang="ja-JP" sz="1200" kern="1200" dirty="0">
                <a:solidFill>
                  <a:schemeClr val="tx1"/>
                </a:solidFill>
                <a:effectLst/>
                <a:latin typeface="+mn-lt"/>
                <a:ea typeface="+mn-ea"/>
                <a:cs typeface="+mn-cs"/>
              </a:rPr>
              <a:t>秒程度、マグニチュード８では１分程度、マグニチュード９では３分程度と、</a:t>
            </a:r>
            <a:r>
              <a:rPr kumimoji="1" lang="ja-JP" altLang="en-US" sz="1200" kern="1200" dirty="0">
                <a:solidFill>
                  <a:schemeClr val="tx1"/>
                </a:solidFill>
                <a:effectLst/>
                <a:latin typeface="+mn-lt"/>
                <a:ea typeface="+mn-ea"/>
                <a:cs typeface="+mn-cs"/>
              </a:rPr>
              <a:t>地震の</a:t>
            </a:r>
            <a:r>
              <a:rPr kumimoji="1" lang="ja-JP" altLang="ja-JP" sz="1200" kern="1200" dirty="0">
                <a:solidFill>
                  <a:schemeClr val="tx1"/>
                </a:solidFill>
                <a:effectLst/>
                <a:latin typeface="+mn-lt"/>
                <a:ea typeface="+mn-ea"/>
                <a:cs typeface="+mn-cs"/>
              </a:rPr>
              <a:t>規模が大きくなるにつれて揺れも長時間になります</a:t>
            </a:r>
            <a:r>
              <a:rPr kumimoji="1" lang="ja-JP" altLang="ja-JP" sz="1200" kern="1200" dirty="0" smtClean="0">
                <a:solidFill>
                  <a:schemeClr val="tx1"/>
                </a:solidFill>
                <a:effectLst/>
                <a:latin typeface="+mn-lt"/>
                <a:ea typeface="+mn-ea"/>
                <a:cs typeface="+mn-cs"/>
              </a:rPr>
              <a:t>。</a:t>
            </a:r>
            <a:r>
              <a:rPr lang="ja-JP" altLang="en-US" dirty="0" smtClean="0">
                <a:latin typeface="ＭＳ ゴシック" panose="020B0609070205080204" pitchFamily="49" charset="-128"/>
                <a:ea typeface="ＭＳ ゴシック" panose="020B0609070205080204" pitchFamily="49" charset="-128"/>
              </a:rPr>
              <a:t>）</a:t>
            </a:r>
            <a:endParaRPr lang="en-US" altLang="ja-JP" dirty="0">
              <a:latin typeface="ＭＳ ゴシック" panose="020B0609070205080204" pitchFamily="49" charset="-128"/>
              <a:ea typeface="ＭＳ ゴシック" panose="020B0609070205080204" pitchFamily="49" charset="-128"/>
            </a:endParaRPr>
          </a:p>
        </p:txBody>
      </p:sp>
      <p:sp>
        <p:nvSpPr>
          <p:cNvPr id="3482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chemeClr val="tx1"/>
                </a:solidFill>
                <a:latin typeface="Tahoma" pitchFamily="34" charset="0"/>
                <a:ea typeface="ＭＳ Ｐゴシック" charset="-128"/>
              </a:defRPr>
            </a:lvl1pPr>
            <a:lvl2pPr marL="742830" indent="-285704" eaLnBrk="0" hangingPunct="0">
              <a:defRPr kumimoji="1" sz="2000" b="1">
                <a:solidFill>
                  <a:schemeClr val="tx1"/>
                </a:solidFill>
                <a:latin typeface="Tahoma" pitchFamily="34" charset="0"/>
                <a:ea typeface="ＭＳ Ｐゴシック" charset="-128"/>
              </a:defRPr>
            </a:lvl2pPr>
            <a:lvl3pPr marL="1142816" indent="-228563" eaLnBrk="0" hangingPunct="0">
              <a:defRPr kumimoji="1" sz="2000" b="1">
                <a:solidFill>
                  <a:schemeClr val="tx1"/>
                </a:solidFill>
                <a:latin typeface="Tahoma" pitchFamily="34" charset="0"/>
                <a:ea typeface="ＭＳ Ｐゴシック" charset="-128"/>
              </a:defRPr>
            </a:lvl3pPr>
            <a:lvl4pPr marL="1599942" indent="-228563" eaLnBrk="0" hangingPunct="0">
              <a:defRPr kumimoji="1" sz="2000" b="1">
                <a:solidFill>
                  <a:schemeClr val="tx1"/>
                </a:solidFill>
                <a:latin typeface="Tahoma" pitchFamily="34" charset="0"/>
                <a:ea typeface="ＭＳ Ｐゴシック" charset="-128"/>
              </a:defRPr>
            </a:lvl4pPr>
            <a:lvl5pPr marL="2057069" indent="-228563" eaLnBrk="0" hangingPunct="0">
              <a:defRPr kumimoji="1" sz="2000" b="1">
                <a:solidFill>
                  <a:schemeClr val="tx1"/>
                </a:solidFill>
                <a:latin typeface="Tahoma" pitchFamily="34" charset="0"/>
                <a:ea typeface="ＭＳ Ｐゴシック" charset="-128"/>
              </a:defRPr>
            </a:lvl5pPr>
            <a:lvl6pPr marL="2514194" indent="-228563" eaLnBrk="0" fontAlgn="base" hangingPunct="0">
              <a:spcBef>
                <a:spcPct val="0"/>
              </a:spcBef>
              <a:spcAft>
                <a:spcPct val="0"/>
              </a:spcAft>
              <a:defRPr kumimoji="1" sz="2000" b="1">
                <a:solidFill>
                  <a:schemeClr val="tx1"/>
                </a:solidFill>
                <a:latin typeface="Tahoma" pitchFamily="34" charset="0"/>
                <a:ea typeface="ＭＳ Ｐゴシック" charset="-128"/>
              </a:defRPr>
            </a:lvl6pPr>
            <a:lvl7pPr marL="2971321" indent="-228563" eaLnBrk="0" fontAlgn="base" hangingPunct="0">
              <a:spcBef>
                <a:spcPct val="0"/>
              </a:spcBef>
              <a:spcAft>
                <a:spcPct val="0"/>
              </a:spcAft>
              <a:defRPr kumimoji="1" sz="2000" b="1">
                <a:solidFill>
                  <a:schemeClr val="tx1"/>
                </a:solidFill>
                <a:latin typeface="Tahoma" pitchFamily="34" charset="0"/>
                <a:ea typeface="ＭＳ Ｐゴシック" charset="-128"/>
              </a:defRPr>
            </a:lvl7pPr>
            <a:lvl8pPr marL="3428447" indent="-228563" eaLnBrk="0" fontAlgn="base" hangingPunct="0">
              <a:spcBef>
                <a:spcPct val="0"/>
              </a:spcBef>
              <a:spcAft>
                <a:spcPct val="0"/>
              </a:spcAft>
              <a:defRPr kumimoji="1" sz="2000" b="1">
                <a:solidFill>
                  <a:schemeClr val="tx1"/>
                </a:solidFill>
                <a:latin typeface="Tahoma" pitchFamily="34" charset="0"/>
                <a:ea typeface="ＭＳ Ｐゴシック" charset="-128"/>
              </a:defRPr>
            </a:lvl8pPr>
            <a:lvl9pPr marL="3885574" indent="-228563" eaLnBrk="0" fontAlgn="base" hangingPunct="0">
              <a:spcBef>
                <a:spcPct val="0"/>
              </a:spcBef>
              <a:spcAft>
                <a:spcPct val="0"/>
              </a:spcAft>
              <a:defRPr kumimoji="1" sz="2000" b="1">
                <a:solidFill>
                  <a:schemeClr val="tx1"/>
                </a:solidFill>
                <a:latin typeface="Tahoma" pitchFamily="34"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7011D34-23AF-48C2-B5CF-3D447EB3916A}" type="slidenum">
              <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en-US" altLang="ja-JP"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326906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99403" indent="-307463" eaLnBrk="0" hangingPunct="0">
              <a:spcBef>
                <a:spcPct val="30000"/>
              </a:spcBef>
              <a:defRPr kumimoji="1" sz="1200">
                <a:solidFill>
                  <a:schemeClr val="tx1"/>
                </a:solidFill>
                <a:latin typeface="Calibri" pitchFamily="34" charset="0"/>
                <a:ea typeface="ＭＳ Ｐゴシック" charset="-128"/>
              </a:defRPr>
            </a:lvl2pPr>
            <a:lvl3pPr marL="1229851" indent="-245971" eaLnBrk="0" hangingPunct="0">
              <a:spcBef>
                <a:spcPct val="30000"/>
              </a:spcBef>
              <a:defRPr kumimoji="1" sz="1200">
                <a:solidFill>
                  <a:schemeClr val="tx1"/>
                </a:solidFill>
                <a:latin typeface="Calibri" pitchFamily="34" charset="0"/>
                <a:ea typeface="ＭＳ Ｐゴシック" charset="-128"/>
              </a:defRPr>
            </a:lvl3pPr>
            <a:lvl4pPr marL="1721791" indent="-245971" eaLnBrk="0" hangingPunct="0">
              <a:spcBef>
                <a:spcPct val="30000"/>
              </a:spcBef>
              <a:defRPr kumimoji="1" sz="1200">
                <a:solidFill>
                  <a:schemeClr val="tx1"/>
                </a:solidFill>
                <a:latin typeface="Calibri" pitchFamily="34" charset="0"/>
                <a:ea typeface="ＭＳ Ｐゴシック" charset="-128"/>
              </a:defRPr>
            </a:lvl4pPr>
            <a:lvl5pPr marL="2213731" indent="-245971" eaLnBrk="0" hangingPunct="0">
              <a:spcBef>
                <a:spcPct val="30000"/>
              </a:spcBef>
              <a:defRPr kumimoji="1" sz="1200">
                <a:solidFill>
                  <a:schemeClr val="tx1"/>
                </a:solidFill>
                <a:latin typeface="Calibri" pitchFamily="34" charset="0"/>
                <a:ea typeface="ＭＳ Ｐゴシック" charset="-128"/>
              </a:defRPr>
            </a:lvl5pPr>
            <a:lvl6pPr marL="2705673" indent="-245971"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3197613" indent="-245971"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689552" indent="-245971"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4181493" indent="-245971"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B6F0356-E430-45EC-A761-FE714DDB7A45}" type="slidenum">
              <a:rPr kumimoji="1" lang="en-US" altLang="ja-JP" sz="1200" b="0" i="0" u="none" strike="noStrike" kern="1200" cap="none" spc="0" normalizeH="0" baseline="0" noProof="0" smtClean="0">
                <a:ln>
                  <a:noFill/>
                </a:ln>
                <a:solidFill>
                  <a:prstClr val="black"/>
                </a:solidFill>
                <a:effectLst/>
                <a:uLnTx/>
                <a:uFillTx/>
                <a:latin typeface="Calibri" pitchFamily="34" charset="0"/>
                <a:ea typeface="ＭＳ Ｐゴシック"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17</a:t>
            </a:fld>
            <a:endParaRPr kumimoji="1" lang="en-US" altLang="ja-JP" sz="1200" b="0" i="0" u="none" strike="noStrike" kern="1200" cap="none" spc="0" normalizeH="0" baseline="0" noProof="0">
              <a:ln>
                <a:noFill/>
              </a:ln>
              <a:solidFill>
                <a:prstClr val="black"/>
              </a:solidFill>
              <a:effectLst/>
              <a:uLnTx/>
              <a:uFillTx/>
              <a:latin typeface="Calibri" pitchFamily="34" charset="0"/>
              <a:ea typeface="ＭＳ Ｐゴシック" charset="-128"/>
              <a:cs typeface="+mn-cs"/>
            </a:endParaRPr>
          </a:p>
        </p:txBody>
      </p:sp>
      <p:sp>
        <p:nvSpPr>
          <p:cNvPr id="45059" name="Rectangle 2"/>
          <p:cNvSpPr>
            <a:spLocks noGrp="1" noRot="1" noChangeAspect="1" noChangeArrowheads="1" noTextEdit="1"/>
          </p:cNvSpPr>
          <p:nvPr>
            <p:ph type="sldImg"/>
          </p:nvPr>
        </p:nvSpPr>
        <p:spPr bwMode="auto">
          <a:xfrm>
            <a:off x="906463" y="742950"/>
            <a:ext cx="4932362"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4547" name="Rectangle 3"/>
          <p:cNvSpPr>
            <a:spLocks noGrp="1" noChangeArrowheads="1"/>
          </p:cNvSpPr>
          <p:nvPr>
            <p:ph type="body" idx="1"/>
          </p:nvPr>
        </p:nvSpPr>
        <p:spPr/>
        <p:txBody>
          <a:bodyPr/>
          <a:lstStyle/>
          <a:p>
            <a:r>
              <a:rPr kumimoji="1" lang="en-US" altLang="ja-JP" dirty="0" smtClean="0"/>
              <a:t>1</a:t>
            </a:r>
            <a:r>
              <a:rPr kumimoji="1" lang="ja-JP" altLang="en-US" dirty="0" smtClean="0"/>
              <a:t>分（</a:t>
            </a:r>
            <a:r>
              <a:rPr kumimoji="1" lang="en-US" altLang="ja-JP" dirty="0" smtClean="0"/>
              <a:t>29</a:t>
            </a:r>
            <a:r>
              <a:rPr kumimoji="1" lang="ja-JP" altLang="en-US" dirty="0" smtClean="0"/>
              <a:t>分）経過</a:t>
            </a:r>
            <a:endParaRPr kumimoji="1" lang="en-US" altLang="ja-JP" dirty="0" smtClean="0"/>
          </a:p>
          <a:p>
            <a:pPr defTabSz="983882">
              <a:defRPr/>
            </a:pPr>
            <a:endParaRPr kumimoji="1"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ゴシック" panose="020B0609070205080204" pitchFamily="49" charset="-128"/>
                <a:ea typeface="ＭＳ ゴシック" panose="020B0609070205080204" pitchFamily="49" charset="-128"/>
              </a:rPr>
              <a:t>みなさん</a:t>
            </a:r>
            <a:r>
              <a:rPr kumimoji="1" lang="ja-JP" altLang="en-US" dirty="0">
                <a:latin typeface="ＭＳ ゴシック" panose="020B0609070205080204" pitchFamily="49" charset="-128"/>
                <a:ea typeface="ＭＳ ゴシック" panose="020B0609070205080204" pitchFamily="49" charset="-128"/>
              </a:rPr>
              <a:t>、今日は地震や津波についてたくさん学びましたね。</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では</a:t>
            </a:r>
            <a:r>
              <a:rPr kumimoji="1" lang="ja-JP" altLang="en-US" dirty="0">
                <a:latin typeface="ＭＳ ゴシック" panose="020B0609070205080204" pitchFamily="49" charset="-128"/>
                <a:ea typeface="ＭＳ ゴシック" panose="020B0609070205080204" pitchFamily="49" charset="-128"/>
              </a:rPr>
              <a:t>、最初の質問に戻ります。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１</a:t>
            </a:r>
            <a:r>
              <a:rPr kumimoji="1" lang="ja-JP" altLang="en-US" dirty="0" smtClean="0">
                <a:latin typeface="ＭＳ ゴシック" panose="020B0609070205080204" pitchFamily="49" charset="-128"/>
                <a:ea typeface="ＭＳ ゴシック" panose="020B0609070205080204" pitchFamily="49" charset="-128"/>
              </a:rPr>
              <a:t>つ目</a:t>
            </a:r>
            <a:r>
              <a:rPr kumimoji="1" lang="ja-JP" altLang="en-US" dirty="0">
                <a:latin typeface="ＭＳ ゴシック" panose="020B0609070205080204" pitchFamily="49" charset="-128"/>
                <a:ea typeface="ＭＳ ゴシック" panose="020B0609070205080204" pitchFamily="49" charset="-128"/>
              </a:rPr>
              <a:t>、地震や津波から命を守るために、どうしたらいいですか？</a:t>
            </a:r>
            <a:endParaRPr kumimoji="1" lang="en-US" altLang="ja-JP" dirty="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（自由に答えてもらえればよい。）</a:t>
            </a:r>
            <a:endParaRPr lang="en-US" altLang="ja-JP" dirty="0" smtClean="0">
              <a:latin typeface="ＭＳ ゴシック" panose="020B0609070205080204" pitchFamily="49" charset="-128"/>
              <a:ea typeface="ＭＳ ゴシック" panose="020B0609070205080204" pitchFamily="49" charset="-128"/>
            </a:endParaRPr>
          </a:p>
          <a:p>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ゴシック" panose="020B0609070205080204" pitchFamily="49" charset="-128"/>
                <a:ea typeface="ＭＳ ゴシック" panose="020B0609070205080204" pitchFamily="49" charset="-128"/>
              </a:rPr>
              <a:t>（☆クリック）</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そう</a:t>
            </a:r>
            <a:r>
              <a:rPr kumimoji="1" lang="ja-JP" altLang="en-US" dirty="0">
                <a:latin typeface="ＭＳ ゴシック" panose="020B0609070205080204" pitchFamily="49" charset="-128"/>
                <a:ea typeface="ＭＳ ゴシック" panose="020B0609070205080204" pitchFamily="49" charset="-128"/>
              </a:rPr>
              <a:t>で</a:t>
            </a:r>
            <a:r>
              <a:rPr kumimoji="1" lang="ja-JP" altLang="en-US" dirty="0" smtClean="0">
                <a:latin typeface="ＭＳ ゴシック" panose="020B0609070205080204" pitchFamily="49" charset="-128"/>
                <a:ea typeface="ＭＳ ゴシック" panose="020B0609070205080204" pitchFamily="49" charset="-128"/>
              </a:rPr>
              <a:t>すね、大きな揺れを感じたときは教室では机の下にもぐって机の脚をもち、倒れてきそうな物</a:t>
            </a:r>
            <a:r>
              <a:rPr kumimoji="1" lang="ja-JP" altLang="en-US" dirty="0" smtClean="0">
                <a:latin typeface="ＭＳ ゴシック" panose="020B0609070205080204" pitchFamily="49" charset="-128"/>
                <a:ea typeface="ＭＳ ゴシック" panose="020B0609070205080204" pitchFamily="49" charset="-128"/>
              </a:rPr>
              <a:t>から身を</a:t>
            </a:r>
            <a:r>
              <a:rPr kumimoji="1" lang="ja-JP" altLang="en-US" dirty="0" smtClean="0">
                <a:latin typeface="ＭＳ ゴシック" panose="020B0609070205080204" pitchFamily="49" charset="-128"/>
                <a:ea typeface="ＭＳ ゴシック" panose="020B0609070205080204" pitchFamily="49" charset="-128"/>
              </a:rPr>
              <a:t>守ってください。</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津波が発生したときは海から離れて高いところへ避難してください。</a:t>
            </a:r>
            <a:endParaRPr kumimoji="1" lang="en-US" altLang="ja-JP"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515686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99403" indent="-307463" eaLnBrk="0" hangingPunct="0">
              <a:spcBef>
                <a:spcPct val="30000"/>
              </a:spcBef>
              <a:defRPr kumimoji="1" sz="1200">
                <a:solidFill>
                  <a:schemeClr val="tx1"/>
                </a:solidFill>
                <a:latin typeface="Calibri" pitchFamily="34" charset="0"/>
                <a:ea typeface="ＭＳ Ｐゴシック" charset="-128"/>
              </a:defRPr>
            </a:lvl2pPr>
            <a:lvl3pPr marL="1229851" indent="-245971" eaLnBrk="0" hangingPunct="0">
              <a:spcBef>
                <a:spcPct val="30000"/>
              </a:spcBef>
              <a:defRPr kumimoji="1" sz="1200">
                <a:solidFill>
                  <a:schemeClr val="tx1"/>
                </a:solidFill>
                <a:latin typeface="Calibri" pitchFamily="34" charset="0"/>
                <a:ea typeface="ＭＳ Ｐゴシック" charset="-128"/>
              </a:defRPr>
            </a:lvl3pPr>
            <a:lvl4pPr marL="1721791" indent="-245971" eaLnBrk="0" hangingPunct="0">
              <a:spcBef>
                <a:spcPct val="30000"/>
              </a:spcBef>
              <a:defRPr kumimoji="1" sz="1200">
                <a:solidFill>
                  <a:schemeClr val="tx1"/>
                </a:solidFill>
                <a:latin typeface="Calibri" pitchFamily="34" charset="0"/>
                <a:ea typeface="ＭＳ Ｐゴシック" charset="-128"/>
              </a:defRPr>
            </a:lvl4pPr>
            <a:lvl5pPr marL="2213731" indent="-245971" eaLnBrk="0" hangingPunct="0">
              <a:spcBef>
                <a:spcPct val="30000"/>
              </a:spcBef>
              <a:defRPr kumimoji="1" sz="1200">
                <a:solidFill>
                  <a:schemeClr val="tx1"/>
                </a:solidFill>
                <a:latin typeface="Calibri" pitchFamily="34" charset="0"/>
                <a:ea typeface="ＭＳ Ｐゴシック" charset="-128"/>
              </a:defRPr>
            </a:lvl5pPr>
            <a:lvl6pPr marL="2705673" indent="-245971"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3197613" indent="-245971"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689552" indent="-245971"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4181493" indent="-245971"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B6F0356-E430-45EC-A761-FE714DDB7A45}" type="slidenum">
              <a:rPr kumimoji="1" lang="en-US" altLang="ja-JP" sz="1200" b="0" i="0" u="none" strike="noStrike" kern="1200" cap="none" spc="0" normalizeH="0" baseline="0" noProof="0" smtClean="0">
                <a:ln>
                  <a:noFill/>
                </a:ln>
                <a:solidFill>
                  <a:prstClr val="black"/>
                </a:solidFill>
                <a:effectLst/>
                <a:uLnTx/>
                <a:uFillTx/>
                <a:latin typeface="Calibri" pitchFamily="34" charset="0"/>
                <a:ea typeface="ＭＳ Ｐゴシック"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18</a:t>
            </a:fld>
            <a:endParaRPr kumimoji="1" lang="en-US" altLang="ja-JP" sz="1200" b="0" i="0" u="none" strike="noStrike" kern="1200" cap="none" spc="0" normalizeH="0" baseline="0" noProof="0">
              <a:ln>
                <a:noFill/>
              </a:ln>
              <a:solidFill>
                <a:prstClr val="black"/>
              </a:solidFill>
              <a:effectLst/>
              <a:uLnTx/>
              <a:uFillTx/>
              <a:latin typeface="Calibri" pitchFamily="34" charset="0"/>
              <a:ea typeface="ＭＳ Ｐゴシック" charset="-128"/>
              <a:cs typeface="+mn-cs"/>
            </a:endParaRPr>
          </a:p>
        </p:txBody>
      </p:sp>
      <p:sp>
        <p:nvSpPr>
          <p:cNvPr id="45059" name="Rectangle 2"/>
          <p:cNvSpPr>
            <a:spLocks noGrp="1" noRot="1" noChangeAspect="1" noChangeArrowheads="1" noTextEdit="1"/>
          </p:cNvSpPr>
          <p:nvPr>
            <p:ph type="sldImg"/>
          </p:nvPr>
        </p:nvSpPr>
        <p:spPr bwMode="auto">
          <a:xfrm>
            <a:off x="906463" y="742950"/>
            <a:ext cx="4932362"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4547" name="Rectangle 3"/>
          <p:cNvSpPr>
            <a:spLocks noGrp="1" noChangeArrowheads="1"/>
          </p:cNvSpPr>
          <p:nvPr>
            <p:ph type="body" idx="1"/>
          </p:nvPr>
        </p:nvSpPr>
        <p:spPr/>
        <p:txBody>
          <a:bodyPr/>
          <a:lstStyle/>
          <a:p>
            <a:r>
              <a:rPr kumimoji="1" lang="en-US" altLang="ja-JP" dirty="0" smtClean="0"/>
              <a:t>1</a:t>
            </a:r>
            <a:r>
              <a:rPr kumimoji="1" lang="ja-JP" altLang="en-US" dirty="0" smtClean="0"/>
              <a:t>分（</a:t>
            </a:r>
            <a:r>
              <a:rPr kumimoji="1" lang="en-US" altLang="ja-JP" dirty="0" smtClean="0"/>
              <a:t>30</a:t>
            </a:r>
            <a:r>
              <a:rPr kumimoji="1" lang="ja-JP" altLang="en-US" dirty="0" smtClean="0"/>
              <a:t>分）経過</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ゴシック" panose="020B0609070205080204" pitchFamily="49" charset="-128"/>
                <a:ea typeface="ＭＳ ゴシック" panose="020B0609070205080204" pitchFamily="49" charset="-128"/>
              </a:rPr>
              <a:t>２つ目、どうして</a:t>
            </a:r>
            <a:r>
              <a:rPr kumimoji="1" lang="ja-JP" altLang="en-US" dirty="0">
                <a:latin typeface="ＭＳ ゴシック" panose="020B0609070205080204" pitchFamily="49" charset="-128"/>
                <a:ea typeface="ＭＳ ゴシック" panose="020B0609070205080204" pitchFamily="49" charset="-128"/>
              </a:rPr>
              <a:t>避難訓練するのでしょう？</a:t>
            </a:r>
            <a:endParaRPr kumimoji="1" lang="en-US" altLang="ja-JP" dirty="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（自由に答えてもらえればよい。）</a:t>
            </a:r>
            <a:endParaRPr lang="en-US" altLang="ja-JP" dirty="0" smtClean="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　</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a:t>
            </a:r>
            <a:r>
              <a:rPr kumimoji="1" lang="ja-JP" altLang="en-US" dirty="0" smtClean="0">
                <a:latin typeface="ＭＳ ゴシック" panose="020B0609070205080204" pitchFamily="49" charset="-128"/>
                <a:ea typeface="ＭＳ ゴシック" panose="020B0609070205080204" pitchFamily="49" charset="-128"/>
              </a:rPr>
              <a:t>クリック）</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訓練をたくさんすることで、本番のときにもすぐ行動することができます。</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みなさん、いつもしていないことは突然できませんよね。</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とくに、大きい地震が起きたら、だれもがどきどきしてしまうはずです。</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そんな時でもすぐに逃げられるように、これからも一生懸命訓練をしましょう。</a:t>
            </a:r>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ゴシック" panose="020B0609070205080204" pitchFamily="49" charset="-128"/>
                <a:ea typeface="ＭＳ ゴシック" panose="020B0609070205080204" pitchFamily="49" charset="-128"/>
              </a:rPr>
              <a:t>これでお話を終わります。</a:t>
            </a:r>
            <a:endParaRPr kumimoji="1" lang="en-US" altLang="ja-JP"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58178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BBD782D-9396-43B3-96B3-8C8765582F13}"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785251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99403" indent="-307463" eaLnBrk="0" hangingPunct="0">
              <a:spcBef>
                <a:spcPct val="30000"/>
              </a:spcBef>
              <a:defRPr kumimoji="1" sz="1200">
                <a:solidFill>
                  <a:schemeClr val="tx1"/>
                </a:solidFill>
                <a:latin typeface="Calibri" pitchFamily="34" charset="0"/>
                <a:ea typeface="ＭＳ Ｐゴシック" charset="-128"/>
              </a:defRPr>
            </a:lvl2pPr>
            <a:lvl3pPr marL="1229851" indent="-245971" eaLnBrk="0" hangingPunct="0">
              <a:spcBef>
                <a:spcPct val="30000"/>
              </a:spcBef>
              <a:defRPr kumimoji="1" sz="1200">
                <a:solidFill>
                  <a:schemeClr val="tx1"/>
                </a:solidFill>
                <a:latin typeface="Calibri" pitchFamily="34" charset="0"/>
                <a:ea typeface="ＭＳ Ｐゴシック" charset="-128"/>
              </a:defRPr>
            </a:lvl3pPr>
            <a:lvl4pPr marL="1721791" indent="-245971" eaLnBrk="0" hangingPunct="0">
              <a:spcBef>
                <a:spcPct val="30000"/>
              </a:spcBef>
              <a:defRPr kumimoji="1" sz="1200">
                <a:solidFill>
                  <a:schemeClr val="tx1"/>
                </a:solidFill>
                <a:latin typeface="Calibri" pitchFamily="34" charset="0"/>
                <a:ea typeface="ＭＳ Ｐゴシック" charset="-128"/>
              </a:defRPr>
            </a:lvl4pPr>
            <a:lvl5pPr marL="2213731" indent="-245971" eaLnBrk="0" hangingPunct="0">
              <a:spcBef>
                <a:spcPct val="30000"/>
              </a:spcBef>
              <a:defRPr kumimoji="1" sz="1200">
                <a:solidFill>
                  <a:schemeClr val="tx1"/>
                </a:solidFill>
                <a:latin typeface="Calibri" pitchFamily="34" charset="0"/>
                <a:ea typeface="ＭＳ Ｐゴシック" charset="-128"/>
              </a:defRPr>
            </a:lvl5pPr>
            <a:lvl6pPr marL="2705673" indent="-245971"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3197613" indent="-245971"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689552" indent="-245971"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4181493" indent="-245971"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hangingPunct="1">
              <a:spcBef>
                <a:spcPct val="0"/>
              </a:spcBef>
            </a:pPr>
            <a:fld id="{1B6F0356-E430-45EC-A761-FE714DDB7A45}" type="slidenum">
              <a:rPr lang="en-US" altLang="ja-JP" smtClean="0">
                <a:solidFill>
                  <a:prstClr val="black"/>
                </a:solidFill>
              </a:rPr>
              <a:pPr eaLnBrk="1" hangingPunct="1">
                <a:spcBef>
                  <a:spcPct val="0"/>
                </a:spcBef>
              </a:pPr>
              <a:t>2</a:t>
            </a:fld>
            <a:endParaRPr lang="en-US" altLang="ja-JP" smtClean="0">
              <a:solidFill>
                <a:prstClr val="black"/>
              </a:solidFill>
            </a:endParaRPr>
          </a:p>
        </p:txBody>
      </p:sp>
      <p:sp>
        <p:nvSpPr>
          <p:cNvPr id="45059" name="Rectangle 2"/>
          <p:cNvSpPr>
            <a:spLocks noGrp="1" noRot="1" noChangeAspect="1" noChangeArrowheads="1" noTextEdit="1"/>
          </p:cNvSpPr>
          <p:nvPr>
            <p:ph type="sldImg"/>
          </p:nvPr>
        </p:nvSpPr>
        <p:spPr bwMode="auto">
          <a:xfrm>
            <a:off x="906463" y="742950"/>
            <a:ext cx="4932362"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4547" name="Rectangle 3"/>
          <p:cNvSpPr>
            <a:spLocks noGrp="1" noChangeArrowheads="1"/>
          </p:cNvSpPr>
          <p:nvPr>
            <p:ph type="body" idx="1"/>
          </p:nvPr>
        </p:nvSpPr>
        <p:spPr/>
        <p:txBody>
          <a:bodyPr/>
          <a:lstStyle/>
          <a:p>
            <a:r>
              <a:rPr kumimoji="1" lang="en-US" altLang="ja-JP" dirty="0" smtClean="0"/>
              <a:t>2</a:t>
            </a:r>
            <a:r>
              <a:rPr kumimoji="1" lang="ja-JP" altLang="en-US" dirty="0" smtClean="0"/>
              <a:t>分（</a:t>
            </a:r>
            <a:r>
              <a:rPr kumimoji="1" lang="en-US" altLang="ja-JP" dirty="0" smtClean="0"/>
              <a:t>2</a:t>
            </a:r>
            <a:r>
              <a:rPr kumimoji="1" lang="ja-JP" altLang="en-US" dirty="0" smtClean="0"/>
              <a:t>分）経過</a:t>
            </a:r>
            <a:endParaRPr kumimoji="1" lang="en-US" altLang="ja-JP" dirty="0" smtClean="0"/>
          </a:p>
          <a:p>
            <a:endParaRPr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ＭＳ ゴシック" panose="020B0609070205080204" pitchFamily="49" charset="-128"/>
                <a:ea typeface="ＭＳ ゴシック" panose="020B0609070205080204" pitchFamily="49" charset="-128"/>
              </a:rPr>
              <a:t>今日、先生の話</a:t>
            </a:r>
            <a:r>
              <a:rPr lang="ja-JP" altLang="en-US" dirty="0">
                <a:latin typeface="ＭＳ ゴシック" panose="020B0609070205080204" pitchFamily="49" charset="-128"/>
                <a:ea typeface="ＭＳ ゴシック" panose="020B0609070205080204" pitchFamily="49" charset="-128"/>
              </a:rPr>
              <a:t>を聞くときに、２つのことに気をつけながら聞いてください。</a:t>
            </a:r>
            <a:endParaRPr lang="en-US" altLang="ja-JP" dirty="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（☆クリック</a:t>
            </a:r>
            <a:r>
              <a:rPr lang="ja-JP" altLang="en-US" dirty="0">
                <a:latin typeface="ＭＳ ゴシック" panose="020B0609070205080204" pitchFamily="49" charset="-128"/>
                <a:ea typeface="ＭＳ ゴシック" panose="020B0609070205080204" pitchFamily="49" charset="-128"/>
              </a:rPr>
              <a:t>）</a:t>
            </a:r>
            <a:endParaRPr lang="en-US" altLang="ja-JP" dirty="0">
              <a:latin typeface="ＭＳ ゴシック" panose="020B0609070205080204" pitchFamily="49" charset="-128"/>
              <a:ea typeface="ＭＳ ゴシック" panose="020B0609070205080204" pitchFamily="49" charset="-128"/>
            </a:endParaRPr>
          </a:p>
          <a:p>
            <a:pPr>
              <a:lnSpc>
                <a:spcPct val="150000"/>
              </a:lnSpc>
              <a:defRPr/>
            </a:pPr>
            <a:r>
              <a:rPr lang="ja-JP" altLang="en-US" dirty="0" smtClean="0">
                <a:latin typeface="ＭＳ ゴシック" panose="020B0609070205080204" pitchFamily="49" charset="-128"/>
                <a:ea typeface="ＭＳ ゴシック" panose="020B0609070205080204" pitchFamily="49" charset="-128"/>
              </a:rPr>
              <a:t>１つ目：地震や津波から</a:t>
            </a:r>
            <a:r>
              <a:rPr lang="ja-JP" altLang="en-US" sz="1200" kern="0" dirty="0" smtClean="0">
                <a:solidFill>
                  <a:prstClr val="black"/>
                </a:solidFill>
                <a:latin typeface="HGP創英角ﾎﾟｯﾌﾟ体" pitchFamily="50" charset="-128"/>
                <a:ea typeface="HGP創英角ﾎﾟｯﾌﾟ体" pitchFamily="50" charset="-128"/>
              </a:rPr>
              <a:t>命を守るためにどうしたらいいのかな？</a:t>
            </a:r>
            <a:endParaRPr lang="en-US" altLang="ja-JP" sz="1200" kern="0" dirty="0" smtClean="0">
              <a:solidFill>
                <a:prstClr val="black"/>
              </a:solidFill>
              <a:latin typeface="HGP創英角ﾎﾟｯﾌﾟ体" pitchFamily="50" charset="-128"/>
              <a:ea typeface="HGP創英角ﾎﾟｯﾌﾟ体" pitchFamily="50" charset="-128"/>
            </a:endParaRPr>
          </a:p>
          <a:p>
            <a:pPr defTabSz="914253">
              <a:defRPr/>
            </a:pPr>
            <a:r>
              <a:rPr lang="ja-JP" altLang="en-US" dirty="0" smtClean="0">
                <a:latin typeface="ＭＳ ゴシック" panose="020B0609070205080204" pitchFamily="49" charset="-128"/>
                <a:ea typeface="ＭＳ ゴシック" panose="020B0609070205080204" pitchFamily="49" charset="-128"/>
              </a:rPr>
              <a:t>（☆クリック</a:t>
            </a:r>
            <a:r>
              <a:rPr lang="ja-JP" altLang="en-US" dirty="0">
                <a:latin typeface="ＭＳ ゴシック" panose="020B0609070205080204" pitchFamily="49" charset="-128"/>
                <a:ea typeface="ＭＳ ゴシック" panose="020B0609070205080204" pitchFamily="49" charset="-128"/>
              </a:rPr>
              <a:t>）</a:t>
            </a:r>
            <a:endParaRPr lang="en-US" altLang="ja-JP" dirty="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２つ目</a:t>
            </a:r>
            <a:r>
              <a:rPr lang="ja-JP" altLang="en-US" dirty="0">
                <a:latin typeface="ＭＳ ゴシック" panose="020B0609070205080204" pitchFamily="49" charset="-128"/>
                <a:ea typeface="ＭＳ ゴシック" panose="020B0609070205080204" pitchFamily="49" charset="-128"/>
              </a:rPr>
              <a:t>：どうして避難訓練をするのかな？</a:t>
            </a:r>
            <a:endParaRPr lang="en-US" altLang="ja-JP" dirty="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学校</a:t>
            </a:r>
            <a:r>
              <a:rPr lang="ja-JP" altLang="en-US" dirty="0">
                <a:latin typeface="ＭＳ ゴシック" panose="020B0609070205080204" pitchFamily="49" charset="-128"/>
                <a:ea typeface="ＭＳ ゴシック" panose="020B0609070205080204" pitchFamily="49" charset="-128"/>
              </a:rPr>
              <a:t>では避難訓練がありますね。</a:t>
            </a:r>
            <a:endParaRPr lang="en-US" altLang="ja-JP" dirty="0">
              <a:latin typeface="ＭＳ ゴシック" panose="020B0609070205080204" pitchFamily="49" charset="-128"/>
              <a:ea typeface="ＭＳ ゴシック" panose="020B0609070205080204" pitchFamily="49" charset="-128"/>
            </a:endParaRPr>
          </a:p>
          <a:p>
            <a:r>
              <a:rPr lang="ja-JP" altLang="ja-JP" dirty="0" smtClean="0">
                <a:latin typeface="ＭＳ ゴシック" panose="020B0609070205080204" pitchFamily="49" charset="-128"/>
                <a:ea typeface="ＭＳ ゴシック" panose="020B0609070205080204" pitchFamily="49" charset="-128"/>
              </a:rPr>
              <a:t>みなさん</a:t>
            </a:r>
            <a:r>
              <a:rPr lang="ja-JP" altLang="ja-JP" dirty="0">
                <a:latin typeface="ＭＳ ゴシック" panose="020B0609070205080204" pitchFamily="49" charset="-128"/>
                <a:ea typeface="ＭＳ ゴシック" panose="020B0609070205080204" pitchFamily="49" charset="-128"/>
              </a:rPr>
              <a:t>、訓練好きですか</a:t>
            </a:r>
            <a:r>
              <a:rPr lang="ja-JP"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怖い</a:t>
            </a:r>
            <a:r>
              <a:rPr lang="ja-JP" altLang="ja-JP" dirty="0" smtClean="0">
                <a:latin typeface="ＭＳ ゴシック" panose="020B0609070205080204" pitchFamily="49" charset="-128"/>
                <a:ea typeface="ＭＳ ゴシック" panose="020B0609070205080204" pitchFamily="49" charset="-128"/>
              </a:rPr>
              <a:t>ですか？</a:t>
            </a:r>
            <a:r>
              <a:rPr lang="ja-JP" altLang="en-US" dirty="0" smtClean="0">
                <a:latin typeface="ＭＳ ゴシック" panose="020B0609070205080204" pitchFamily="49" charset="-128"/>
                <a:ea typeface="ＭＳ ゴシック" panose="020B0609070205080204" pitchFamily="49" charset="-128"/>
              </a:rPr>
              <a:t>面倒</a:t>
            </a:r>
            <a:r>
              <a:rPr lang="ja-JP" altLang="ja-JP" dirty="0" smtClean="0">
                <a:latin typeface="ＭＳ ゴシック" panose="020B0609070205080204" pitchFamily="49" charset="-128"/>
                <a:ea typeface="ＭＳ ゴシック" panose="020B0609070205080204" pitchFamily="49" charset="-128"/>
              </a:rPr>
              <a:t>ですか</a:t>
            </a:r>
            <a:r>
              <a:rPr lang="ja-JP" altLang="ja-JP" dirty="0">
                <a:latin typeface="ＭＳ ゴシック" panose="020B0609070205080204" pitchFamily="49" charset="-128"/>
                <a:ea typeface="ＭＳ ゴシック" panose="020B0609070205080204" pitchFamily="49" charset="-128"/>
              </a:rPr>
              <a:t>？</a:t>
            </a:r>
          </a:p>
          <a:p>
            <a:r>
              <a:rPr lang="ja-JP" altLang="en-US" dirty="0" smtClean="0">
                <a:latin typeface="ＭＳ ゴシック" panose="020B0609070205080204" pitchFamily="49" charset="-128"/>
                <a:ea typeface="ＭＳ ゴシック" panose="020B0609070205080204" pitchFamily="49" charset="-128"/>
              </a:rPr>
              <a:t>どうして訓練するのでしょう。このお話の</a:t>
            </a:r>
            <a:r>
              <a:rPr lang="ja-JP" altLang="en-US" dirty="0">
                <a:latin typeface="ＭＳ ゴシック" panose="020B0609070205080204" pitchFamily="49" charset="-128"/>
                <a:ea typeface="ＭＳ ゴシック" panose="020B0609070205080204" pitchFamily="49" charset="-128"/>
              </a:rPr>
              <a:t>最後に同じ質問をしますね。</a:t>
            </a:r>
            <a:endParaRPr lang="en-US" altLang="ja-JP"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今日はちょっと難しいお話もあるかもしれないけど、この</a:t>
            </a:r>
            <a:r>
              <a:rPr lang="en-US" altLang="ja-JP" dirty="0" smtClean="0">
                <a:latin typeface="ＭＳ ゴシック" panose="020B0609070205080204" pitchFamily="49" charset="-128"/>
                <a:ea typeface="ＭＳ ゴシック" panose="020B0609070205080204" pitchFamily="49" charset="-128"/>
              </a:rPr>
              <a:t>2</a:t>
            </a:r>
            <a:r>
              <a:rPr lang="ja-JP" altLang="en-US" dirty="0" err="1" smtClean="0">
                <a:latin typeface="ＭＳ ゴシック" panose="020B0609070205080204" pitchFamily="49" charset="-128"/>
                <a:ea typeface="ＭＳ ゴシック" panose="020B0609070205080204" pitchFamily="49" charset="-128"/>
              </a:rPr>
              <a:t>つの</a:t>
            </a:r>
            <a:r>
              <a:rPr lang="ja-JP" altLang="en-US" dirty="0" smtClean="0">
                <a:latin typeface="ＭＳ ゴシック" panose="020B0609070205080204" pitchFamily="49" charset="-128"/>
                <a:ea typeface="ＭＳ ゴシック" panose="020B0609070205080204" pitchFamily="49" charset="-128"/>
              </a:rPr>
              <a:t>答えさえ分かれば</a:t>
            </a:r>
            <a:r>
              <a:rPr lang="en-US" altLang="ja-JP" dirty="0" smtClean="0">
                <a:latin typeface="ＭＳ ゴシック" panose="020B0609070205080204" pitchFamily="49" charset="-128"/>
                <a:ea typeface="ＭＳ ゴシック" panose="020B0609070205080204" pitchFamily="49" charset="-128"/>
              </a:rPr>
              <a:t>100</a:t>
            </a:r>
            <a:r>
              <a:rPr lang="ja-JP" altLang="en-US" dirty="0" smtClean="0">
                <a:latin typeface="ＭＳ ゴシック" panose="020B0609070205080204" pitchFamily="49" charset="-128"/>
                <a:ea typeface="ＭＳ ゴシック" panose="020B0609070205080204" pitchFamily="49" charset="-128"/>
              </a:rPr>
              <a:t>点満点です。</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では始めます。まず、地震によってどんなことが起きるか、写真を見てみましょう。</a:t>
            </a:r>
            <a:endParaRPr lang="en-US" altLang="ja-JP" dirty="0" smtClean="0">
              <a:latin typeface="ＭＳ ゴシック" panose="020B0609070205080204" pitchFamily="49" charset="-128"/>
              <a:ea typeface="ＭＳ ゴシック" panose="020B0609070205080204" pitchFamily="49"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a:t>
            </a:r>
            <a:r>
              <a:rPr kumimoji="1" lang="ja-JP" altLang="en-US" dirty="0" smtClean="0"/>
              <a:t>分（</a:t>
            </a:r>
            <a:r>
              <a:rPr kumimoji="1" lang="en-US" altLang="ja-JP" dirty="0" smtClean="0"/>
              <a:t>4</a:t>
            </a:r>
            <a:r>
              <a:rPr kumimoji="1" lang="ja-JP" altLang="en-US" dirty="0" smtClean="0"/>
              <a:t>分）経過</a:t>
            </a:r>
            <a:endParaRPr kumimoji="1" lang="en-US" altLang="ja-JP" dirty="0" smtClean="0"/>
          </a:p>
          <a:p>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これは大きな地震が起こった後の写真です。どう</a:t>
            </a:r>
            <a:r>
              <a:rPr kumimoji="1" lang="ja-JP" altLang="en-US" dirty="0">
                <a:latin typeface="ＭＳ ゴシック" panose="020B0609070205080204" pitchFamily="49" charset="-128"/>
                <a:ea typeface="ＭＳ ゴシック" panose="020B0609070205080204" pitchFamily="49" charset="-128"/>
              </a:rPr>
              <a:t>なっているかな？</a:t>
            </a:r>
            <a:endParaRPr kumimoji="1" lang="en-US" altLang="ja-JP" dirty="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（自由に答えてもらえればよい。）</a:t>
            </a:r>
            <a:endParaRPr lang="en-US" altLang="ja-JP" dirty="0" smtClean="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そう</a:t>
            </a:r>
            <a:r>
              <a:rPr kumimoji="1" lang="ja-JP" altLang="en-US" dirty="0">
                <a:latin typeface="ＭＳ ゴシック" panose="020B0609070205080204" pitchFamily="49" charset="-128"/>
                <a:ea typeface="ＭＳ ゴシック" panose="020B0609070205080204" pitchFamily="49" charset="-128"/>
              </a:rPr>
              <a:t>ですね</a:t>
            </a:r>
            <a:r>
              <a:rPr kumimoji="1" lang="ja-JP" altLang="en-US" dirty="0" smtClean="0">
                <a:latin typeface="ＭＳ ゴシック" panose="020B0609070205080204" pitchFamily="49" charset="-128"/>
                <a:ea typeface="ＭＳ ゴシック" panose="020B0609070205080204" pitchFamily="49" charset="-128"/>
              </a:rPr>
              <a:t>。</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この地震は、阪神淡路大震災の後の神戸の写真です。阪神淡路大震災、って聞いたことがある人は手を挙げてみてください。</a:t>
            </a:r>
            <a:endParaRPr kumimoji="1" lang="en-US" altLang="ja-JP" dirty="0" smtClean="0">
              <a:latin typeface="ＭＳ ゴシック" panose="020B0609070205080204" pitchFamily="49" charset="-128"/>
              <a:ea typeface="ＭＳ ゴシック" panose="020B0609070205080204" pitchFamily="49" charset="-128"/>
            </a:endParaRPr>
          </a:p>
          <a:p>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みんなが生まれるよりも</a:t>
            </a:r>
            <a:r>
              <a:rPr kumimoji="1" lang="ja-JP" altLang="en-US" dirty="0" smtClean="0">
                <a:latin typeface="ＭＳ ゴシック" panose="020B0609070205080204" pitchFamily="49" charset="-128"/>
                <a:ea typeface="ＭＳ ゴシック" panose="020B0609070205080204" pitchFamily="49" charset="-128"/>
              </a:rPr>
              <a:t>前（</a:t>
            </a:r>
            <a:r>
              <a:rPr kumimoji="1" lang="en-US" altLang="ja-JP" dirty="0" smtClean="0">
                <a:latin typeface="ＭＳ ゴシック" panose="020B0609070205080204" pitchFamily="49" charset="-128"/>
                <a:ea typeface="ＭＳ ゴシック" panose="020B0609070205080204" pitchFamily="49" charset="-128"/>
              </a:rPr>
              <a:t>1995</a:t>
            </a:r>
            <a:r>
              <a:rPr kumimoji="1" lang="ja-JP" altLang="en-US" dirty="0" smtClean="0">
                <a:latin typeface="ＭＳ ゴシック" panose="020B0609070205080204" pitchFamily="49" charset="-128"/>
                <a:ea typeface="ＭＳ ゴシック" panose="020B0609070205080204" pitchFamily="49" charset="-128"/>
              </a:rPr>
              <a:t>年）です</a:t>
            </a:r>
            <a:r>
              <a:rPr kumimoji="1" lang="ja-JP" altLang="en-US" dirty="0" smtClean="0">
                <a:latin typeface="ＭＳ ゴシック" panose="020B0609070205080204" pitchFamily="49" charset="-128"/>
                <a:ea typeface="ＭＳ ゴシック" panose="020B0609070205080204" pitchFamily="49" charset="-128"/>
              </a:rPr>
              <a:t>が、大阪府のお隣の兵庫県で、大きな地震が起こりました。</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この写真に写っている神戸も、たくさんの被害が出ました。</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神戸に遊びに行ったことがある人もいるかもしれないけれど、神戸の町が今</a:t>
            </a:r>
            <a:r>
              <a:rPr kumimoji="1" lang="ja-JP" altLang="en-US" dirty="0">
                <a:latin typeface="ＭＳ ゴシック" panose="020B0609070205080204" pitchFamily="49" charset="-128"/>
                <a:ea typeface="ＭＳ ゴシック" panose="020B0609070205080204" pitchFamily="49" charset="-128"/>
              </a:rPr>
              <a:t>では</a:t>
            </a:r>
            <a:r>
              <a:rPr kumimoji="1" lang="ja-JP" altLang="en-US" dirty="0" smtClean="0">
                <a:latin typeface="ＭＳ ゴシック" panose="020B0609070205080204" pitchFamily="49" charset="-128"/>
                <a:ea typeface="ＭＳ ゴシック" panose="020B0609070205080204" pitchFamily="49" charset="-128"/>
              </a:rPr>
              <a:t>きれいに</a:t>
            </a:r>
            <a:r>
              <a:rPr kumimoji="1" lang="ja-JP" altLang="en-US" dirty="0">
                <a:latin typeface="ＭＳ ゴシック" panose="020B0609070205080204" pitchFamily="49" charset="-128"/>
                <a:ea typeface="ＭＳ ゴシック" panose="020B0609070205080204" pitchFamily="49" charset="-128"/>
              </a:rPr>
              <a:t>戻っているのは</a:t>
            </a:r>
            <a:r>
              <a:rPr kumimoji="1" lang="ja-JP" altLang="en-US" dirty="0" smtClean="0">
                <a:latin typeface="ＭＳ ゴシック" panose="020B0609070205080204" pitchFamily="49" charset="-128"/>
                <a:ea typeface="ＭＳ ゴシック" panose="020B0609070205080204" pitchFamily="49" charset="-128"/>
              </a:rPr>
              <a:t>、地震の後にたくさん</a:t>
            </a:r>
            <a:r>
              <a:rPr kumimoji="1" lang="ja-JP" altLang="en-US" dirty="0">
                <a:latin typeface="ＭＳ ゴシック" panose="020B0609070205080204" pitchFamily="49" charset="-128"/>
                <a:ea typeface="ＭＳ ゴシック" panose="020B0609070205080204" pitchFamily="49" charset="-128"/>
              </a:rPr>
              <a:t>の人が頑張ったお陰なんですね。</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別の写真も見て</a:t>
            </a:r>
            <a:r>
              <a:rPr kumimoji="1" lang="ja-JP" altLang="en-US" dirty="0">
                <a:latin typeface="ＭＳ ゴシック" panose="020B0609070205080204" pitchFamily="49" charset="-128"/>
                <a:ea typeface="ＭＳ ゴシック" panose="020B0609070205080204" pitchFamily="49" charset="-128"/>
              </a:rPr>
              <a:t>みましょう</a:t>
            </a:r>
            <a:r>
              <a:rPr kumimoji="1" lang="ja-JP" altLang="en-US" dirty="0" smtClean="0">
                <a:latin typeface="ＭＳ ゴシック" panose="020B0609070205080204" pitchFamily="49" charset="-128"/>
                <a:ea typeface="ＭＳ ゴシック" panose="020B0609070205080204" pitchFamily="49" charset="-128"/>
              </a:rPr>
              <a:t>。</a:t>
            </a:r>
            <a:endParaRPr kumimoji="1" lang="en-US" altLang="ja-JP"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EBBD782D-9396-43B3-96B3-8C8765582F13}" type="slidenum">
              <a:rPr kumimoji="1" lang="ja-JP" altLang="en-US" smtClean="0"/>
              <a:t>3</a:t>
            </a:fld>
            <a:endParaRPr kumimoji="1" lang="ja-JP" altLang="en-US"/>
          </a:p>
        </p:txBody>
      </p:sp>
    </p:spTree>
    <p:extLst>
      <p:ext uri="{BB962C8B-B14F-4D97-AF65-F5344CB8AC3E}">
        <p14:creationId xmlns:p14="http://schemas.microsoft.com/office/powerpoint/2010/main" val="908833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a:t>
            </a:r>
            <a:r>
              <a:rPr kumimoji="1" lang="ja-JP" altLang="en-US" dirty="0" smtClean="0"/>
              <a:t>分（</a:t>
            </a:r>
            <a:r>
              <a:rPr kumimoji="1" lang="en-US" altLang="ja-JP" dirty="0" smtClean="0"/>
              <a:t>6</a:t>
            </a:r>
            <a:r>
              <a:rPr kumimoji="1" lang="ja-JP" altLang="en-US" dirty="0" smtClean="0"/>
              <a:t>分）経過</a:t>
            </a:r>
            <a:endParaRPr kumimoji="1" lang="en-US" altLang="ja-JP" dirty="0" smtClean="0"/>
          </a:p>
          <a:p>
            <a:endParaRPr lang="en-US" altLang="ja-JP" sz="1200" dirty="0" smtClean="0">
              <a:latin typeface="ＭＳ ゴシック" panose="020B0609070205080204" pitchFamily="49" charset="-128"/>
              <a:ea typeface="ＭＳ ゴシック" panose="020B0609070205080204" pitchFamily="49" charset="-128"/>
            </a:endParaRPr>
          </a:p>
          <a:p>
            <a:r>
              <a:rPr lang="ja-JP" altLang="en-US" sz="1200" dirty="0" smtClean="0">
                <a:latin typeface="ＭＳ ゴシック" panose="020B0609070205080204" pitchFamily="49" charset="-128"/>
                <a:ea typeface="ＭＳ ゴシック" panose="020B0609070205080204" pitchFamily="49" charset="-128"/>
              </a:rPr>
              <a:t>これは</a:t>
            </a:r>
            <a:r>
              <a:rPr kumimoji="1" lang="ja-JP" altLang="en-US" dirty="0" smtClean="0">
                <a:latin typeface="ＭＳ ゴシック" panose="020B0609070205080204" pitchFamily="49" charset="-128"/>
                <a:ea typeface="ＭＳ ゴシック" panose="020B0609070205080204" pitchFamily="49" charset="-128"/>
              </a:rPr>
              <a:t>、大阪で撮影された写真です。どんなことが起こっていますか？</a:t>
            </a:r>
            <a:endParaRPr kumimoji="1"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（自由に答えてもらえればよい。）</a:t>
            </a:r>
            <a:endParaRPr lang="en-US" altLang="ja-JP" dirty="0" smtClean="0">
              <a:latin typeface="ＭＳ ゴシック" panose="020B0609070205080204" pitchFamily="49" charset="-128"/>
              <a:ea typeface="ＭＳ ゴシック" panose="020B0609070205080204" pitchFamily="49" charset="-128"/>
            </a:endParaRPr>
          </a:p>
          <a:p>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本棚の横に人がいたら、危なかったかもしれないですね。</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（「なので学校では棚を耐震固定している」など、学校での工夫があれば話してあげてください）</a:t>
            </a:r>
            <a:endParaRPr kumimoji="1" lang="en-US" altLang="ja-JP" dirty="0" smtClean="0">
              <a:latin typeface="ＭＳ ゴシック" panose="020B0609070205080204" pitchFamily="49" charset="-128"/>
              <a:ea typeface="ＭＳ ゴシック" panose="020B0609070205080204" pitchFamily="49" charset="-128"/>
            </a:endParaRPr>
          </a:p>
          <a:p>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ゴシック" panose="020B0609070205080204" pitchFamily="49" charset="-128"/>
                <a:ea typeface="ＭＳ ゴシック" panose="020B0609070205080204" pitchFamily="49" charset="-128"/>
              </a:rPr>
              <a:t>それでは、みなさん、教室を見回してみてください。</a:t>
            </a:r>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ゴシック" panose="020B0609070205080204" pitchFamily="49" charset="-128"/>
                <a:ea typeface="ＭＳ ゴシック" panose="020B0609070205080204" pitchFamily="49" charset="-128"/>
              </a:rPr>
              <a:t>この教室でも、物が落ちてきたり窓ガラスが割れたりするかもしれないですね。</a:t>
            </a:r>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ゴシック" panose="020B0609070205080204" pitchFamily="49" charset="-128"/>
                <a:ea typeface="ＭＳ ゴシック" panose="020B0609070205080204" pitchFamily="49" charset="-128"/>
              </a:rPr>
              <a:t>強い揺れを感じたり、緊急地震速報を聞いたりしたら、すぐ</a:t>
            </a:r>
            <a:r>
              <a:rPr kumimoji="1" lang="ja-JP" altLang="en-US" dirty="0" smtClean="0">
                <a:latin typeface="ＭＳ ゴシック" panose="020B0609070205080204" pitchFamily="49" charset="-128"/>
                <a:ea typeface="ＭＳ ゴシック" panose="020B0609070205080204" pitchFamily="49" charset="-128"/>
              </a:rPr>
              <a:t>に身を</a:t>
            </a:r>
            <a:r>
              <a:rPr kumimoji="1" lang="ja-JP" altLang="en-US" dirty="0" smtClean="0">
                <a:latin typeface="ＭＳ ゴシック" panose="020B0609070205080204" pitchFamily="49" charset="-128"/>
                <a:ea typeface="ＭＳ ゴシック" panose="020B0609070205080204" pitchFamily="49" charset="-128"/>
              </a:rPr>
              <a:t>守るようにしましょう。</a:t>
            </a:r>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ゴシック" panose="020B0609070205080204" pitchFamily="49" charset="-128"/>
                <a:ea typeface="ＭＳ ゴシック" panose="020B0609070205080204" pitchFamily="49" charset="-128"/>
              </a:rPr>
              <a:t>緊急地震速報を聞いたことがある人は、どのくらいいますか？</a:t>
            </a:r>
            <a:endParaRPr lang="en-US" altLang="ja-JP" sz="1200" dirty="0" smtClean="0">
              <a:solidFill>
                <a:srgbClr val="00B050"/>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D782D-9396-43B3-96B3-8C8765582F1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54217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p:cNvSpPr>
            <a:spLocks noGrp="1" noRot="1" noChangeAspect="1" noTextEdit="1"/>
          </p:cNvSpPr>
          <p:nvPr>
            <p:ph type="sldImg"/>
          </p:nvPr>
        </p:nvSpPr>
        <p:spPr>
          <a:ln/>
        </p:spPr>
      </p:sp>
      <p:sp>
        <p:nvSpPr>
          <p:cNvPr id="3174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ja-JP" dirty="0" smtClean="0"/>
              <a:t>2</a:t>
            </a:r>
            <a:r>
              <a:rPr kumimoji="1" lang="ja-JP" altLang="en-US" dirty="0" smtClean="0"/>
              <a:t>分（</a:t>
            </a:r>
            <a:r>
              <a:rPr kumimoji="1" lang="en-US" altLang="ja-JP" dirty="0" smtClean="0"/>
              <a:t>8</a:t>
            </a:r>
            <a:r>
              <a:rPr kumimoji="1" lang="ja-JP" altLang="en-US" dirty="0" smtClean="0"/>
              <a:t>分）経過</a:t>
            </a:r>
            <a:endParaRPr kumimoji="1" lang="en-US" altLang="ja-JP" dirty="0" smtClean="0"/>
          </a:p>
          <a:p>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もう少し詳しく、緊急地震速報とはどんなものなのか学びましょう。</a:t>
            </a:r>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ゴシック" panose="020B0609070205080204" pitchFamily="49" charset="-128"/>
                <a:ea typeface="ＭＳ ゴシック" panose="020B0609070205080204" pitchFamily="49" charset="-128"/>
              </a:rPr>
              <a:t>ここでクイズです。緊急地震速報とはどのようなものでしょう？</a:t>
            </a:r>
            <a:endParaRPr kumimoji="1"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①地震が起きるのを予言して</a:t>
            </a:r>
            <a:r>
              <a:rPr lang="ja-JP" altLang="en-US" dirty="0" smtClean="0">
                <a:latin typeface="ＭＳ ゴシック" panose="020B0609070205080204" pitchFamily="49" charset="-128"/>
                <a:ea typeface="ＭＳ ゴシック" panose="020B0609070205080204" pitchFamily="49" charset="-128"/>
              </a:rPr>
              <a:t>いる</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②地震が起きたことをすぐに</a:t>
            </a:r>
            <a:r>
              <a:rPr lang="ja-JP" altLang="en-US" dirty="0" smtClean="0">
                <a:latin typeface="ＭＳ ゴシック" panose="020B0609070205080204" pitchFamily="49" charset="-128"/>
                <a:ea typeface="ＭＳ ゴシック" panose="020B0609070205080204" pitchFamily="49" charset="-128"/>
              </a:rPr>
              <a:t>お知らせする</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①だと思う人？②だと思う人？</a:t>
            </a:r>
            <a:endParaRPr lang="en-US" altLang="ja-JP" dirty="0" smtClean="0">
              <a:latin typeface="ＭＳ ゴシック" panose="020B0609070205080204" pitchFamily="49" charset="-128"/>
              <a:ea typeface="ＭＳ ゴシック" panose="020B0609070205080204" pitchFamily="49" charset="-128"/>
            </a:endParaRPr>
          </a:p>
          <a:p>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（☆クリック）</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正解は、②です。大きな地震が起こった場合に、気象庁がすぐさま発表しています。</a:t>
            </a:r>
          </a:p>
          <a:p>
            <a:r>
              <a:rPr lang="ja-JP" altLang="en-US" dirty="0" smtClean="0">
                <a:latin typeface="ＭＳ ゴシック" panose="020B0609070205080204" pitchFamily="49" charset="-128"/>
                <a:ea typeface="ＭＳ ゴシック" panose="020B0609070205080204" pitchFamily="49" charset="-128"/>
              </a:rPr>
              <a:t>どういう仕組みかというと</a:t>
            </a:r>
            <a:r>
              <a:rPr lang="en-US" altLang="ja-JP" dirty="0" smtClean="0">
                <a:latin typeface="ＭＳ ゴシック" panose="020B0609070205080204" pitchFamily="49" charset="-128"/>
                <a:ea typeface="ＭＳ ゴシック" panose="020B0609070205080204" pitchFamily="49" charset="-128"/>
              </a:rPr>
              <a:t>…</a:t>
            </a:r>
          </a:p>
        </p:txBody>
      </p:sp>
      <p:sp>
        <p:nvSpPr>
          <p:cNvPr id="3174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chemeClr val="tx1"/>
                </a:solidFill>
                <a:latin typeface="Tahoma" pitchFamily="34" charset="0"/>
                <a:ea typeface="ＭＳ Ｐゴシック" charset="-128"/>
              </a:defRPr>
            </a:lvl1pPr>
            <a:lvl2pPr marL="742950" indent="-285750" eaLnBrk="0" hangingPunct="0">
              <a:defRPr kumimoji="1" sz="2000" b="1">
                <a:solidFill>
                  <a:schemeClr val="tx1"/>
                </a:solidFill>
                <a:latin typeface="Tahoma" pitchFamily="34" charset="0"/>
                <a:ea typeface="ＭＳ Ｐゴシック" charset="-128"/>
              </a:defRPr>
            </a:lvl2pPr>
            <a:lvl3pPr marL="1143000" indent="-228600" eaLnBrk="0" hangingPunct="0">
              <a:defRPr kumimoji="1" sz="2000" b="1">
                <a:solidFill>
                  <a:schemeClr val="tx1"/>
                </a:solidFill>
                <a:latin typeface="Tahoma" pitchFamily="34" charset="0"/>
                <a:ea typeface="ＭＳ Ｐゴシック" charset="-128"/>
              </a:defRPr>
            </a:lvl3pPr>
            <a:lvl4pPr marL="1600200" indent="-228600" eaLnBrk="0" hangingPunct="0">
              <a:defRPr kumimoji="1" sz="2000" b="1">
                <a:solidFill>
                  <a:schemeClr val="tx1"/>
                </a:solidFill>
                <a:latin typeface="Tahoma" pitchFamily="34" charset="0"/>
                <a:ea typeface="ＭＳ Ｐゴシック" charset="-128"/>
              </a:defRPr>
            </a:lvl4pPr>
            <a:lvl5pPr marL="2057400" indent="-228600" eaLnBrk="0" hangingPunct="0">
              <a:defRPr kumimoji="1" sz="2000" b="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000" b="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000" b="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000" b="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000" b="1">
                <a:solidFill>
                  <a:schemeClr val="tx1"/>
                </a:solidFill>
                <a:latin typeface="Tahoma" pitchFamily="34" charset="0"/>
                <a:ea typeface="ＭＳ Ｐゴシック" charset="-128"/>
              </a:defRPr>
            </a:lvl9pPr>
          </a:lstStyle>
          <a:p>
            <a:pPr eaLnBrk="1" hangingPunct="1"/>
            <a:fld id="{9471A09F-6BEF-43AE-B8B7-9BF23185DC5D}" type="slidenum">
              <a:rPr lang="ja-JP" altLang="en-US" sz="1200" b="0" smtClean="0">
                <a:solidFill>
                  <a:prstClr val="black"/>
                </a:solidFill>
                <a:latin typeface="Arial" charset="0"/>
              </a:rPr>
              <a:pPr eaLnBrk="1" hangingPunct="1"/>
              <a:t>5</a:t>
            </a:fld>
            <a:endParaRPr lang="en-US" altLang="ja-JP" sz="1200" b="0" smtClean="0">
              <a:solidFill>
                <a:prstClr val="black"/>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chemeClr val="tx1"/>
                </a:solidFill>
                <a:latin typeface="Tahoma" pitchFamily="34" charset="0"/>
                <a:ea typeface="ＭＳ Ｐゴシック" charset="-128"/>
              </a:defRPr>
            </a:lvl1pPr>
            <a:lvl2pPr marL="736486" indent="-283264" eaLnBrk="0" hangingPunct="0">
              <a:defRPr kumimoji="1" sz="2000" b="1">
                <a:solidFill>
                  <a:schemeClr val="tx1"/>
                </a:solidFill>
                <a:latin typeface="Tahoma" pitchFamily="34" charset="0"/>
                <a:ea typeface="ＭＳ Ｐゴシック" charset="-128"/>
              </a:defRPr>
            </a:lvl2pPr>
            <a:lvl3pPr marL="1133056" indent="-226611" eaLnBrk="0" hangingPunct="0">
              <a:defRPr kumimoji="1" sz="2000" b="1">
                <a:solidFill>
                  <a:schemeClr val="tx1"/>
                </a:solidFill>
                <a:latin typeface="Tahoma" pitchFamily="34" charset="0"/>
                <a:ea typeface="ＭＳ Ｐゴシック" charset="-128"/>
              </a:defRPr>
            </a:lvl3pPr>
            <a:lvl4pPr marL="1586278" indent="-226611" eaLnBrk="0" hangingPunct="0">
              <a:defRPr kumimoji="1" sz="2000" b="1">
                <a:solidFill>
                  <a:schemeClr val="tx1"/>
                </a:solidFill>
                <a:latin typeface="Tahoma" pitchFamily="34" charset="0"/>
                <a:ea typeface="ＭＳ Ｐゴシック" charset="-128"/>
              </a:defRPr>
            </a:lvl4pPr>
            <a:lvl5pPr marL="2039501" indent="-226611" eaLnBrk="0" hangingPunct="0">
              <a:defRPr kumimoji="1" sz="2000" b="1">
                <a:solidFill>
                  <a:schemeClr val="tx1"/>
                </a:solidFill>
                <a:latin typeface="Tahoma" pitchFamily="34" charset="0"/>
                <a:ea typeface="ＭＳ Ｐゴシック" charset="-128"/>
              </a:defRPr>
            </a:lvl5pPr>
            <a:lvl6pPr marL="2492723" indent="-226611" eaLnBrk="0" fontAlgn="base" hangingPunct="0">
              <a:spcBef>
                <a:spcPct val="0"/>
              </a:spcBef>
              <a:spcAft>
                <a:spcPct val="0"/>
              </a:spcAft>
              <a:defRPr kumimoji="1" sz="2000" b="1">
                <a:solidFill>
                  <a:schemeClr val="tx1"/>
                </a:solidFill>
                <a:latin typeface="Tahoma" pitchFamily="34" charset="0"/>
                <a:ea typeface="ＭＳ Ｐゴシック" charset="-128"/>
              </a:defRPr>
            </a:lvl6pPr>
            <a:lvl7pPr marL="2945945" indent="-226611" eaLnBrk="0" fontAlgn="base" hangingPunct="0">
              <a:spcBef>
                <a:spcPct val="0"/>
              </a:spcBef>
              <a:spcAft>
                <a:spcPct val="0"/>
              </a:spcAft>
              <a:defRPr kumimoji="1" sz="2000" b="1">
                <a:solidFill>
                  <a:schemeClr val="tx1"/>
                </a:solidFill>
                <a:latin typeface="Tahoma" pitchFamily="34" charset="0"/>
                <a:ea typeface="ＭＳ Ｐゴシック" charset="-128"/>
              </a:defRPr>
            </a:lvl7pPr>
            <a:lvl8pPr marL="3399168" indent="-226611" eaLnBrk="0" fontAlgn="base" hangingPunct="0">
              <a:spcBef>
                <a:spcPct val="0"/>
              </a:spcBef>
              <a:spcAft>
                <a:spcPct val="0"/>
              </a:spcAft>
              <a:defRPr kumimoji="1" sz="2000" b="1">
                <a:solidFill>
                  <a:schemeClr val="tx1"/>
                </a:solidFill>
                <a:latin typeface="Tahoma" pitchFamily="34" charset="0"/>
                <a:ea typeface="ＭＳ Ｐゴシック" charset="-128"/>
              </a:defRPr>
            </a:lvl8pPr>
            <a:lvl9pPr marL="3852390" indent="-226611" eaLnBrk="0" fontAlgn="base" hangingPunct="0">
              <a:spcBef>
                <a:spcPct val="0"/>
              </a:spcBef>
              <a:spcAft>
                <a:spcPct val="0"/>
              </a:spcAft>
              <a:defRPr kumimoji="1" sz="2000" b="1">
                <a:solidFill>
                  <a:schemeClr val="tx1"/>
                </a:solidFill>
                <a:latin typeface="Tahoma" pitchFamily="34" charset="0"/>
                <a:ea typeface="ＭＳ Ｐゴシック" charset="-128"/>
              </a:defRPr>
            </a:lvl9pPr>
          </a:lstStyle>
          <a:p>
            <a:pPr eaLnBrk="1" hangingPunct="1"/>
            <a:fld id="{A6976E01-30F8-4370-B157-8C4178E0A47E}" type="slidenum">
              <a:rPr lang="ja-JP" altLang="en-US" sz="1200" b="0">
                <a:solidFill>
                  <a:prstClr val="black"/>
                </a:solidFill>
                <a:latin typeface="Arial" charset="0"/>
              </a:rPr>
              <a:pPr eaLnBrk="1" hangingPunct="1"/>
              <a:t>6</a:t>
            </a:fld>
            <a:endParaRPr lang="en-US" altLang="ja-JP" sz="1200" b="0">
              <a:solidFill>
                <a:prstClr val="black"/>
              </a:solidFill>
              <a:latin typeface="Arial" charset="0"/>
            </a:endParaRPr>
          </a:p>
        </p:txBody>
      </p:sp>
      <p:sp>
        <p:nvSpPr>
          <p:cNvPr id="30723" name="Rectangle 2"/>
          <p:cNvSpPr>
            <a:spLocks noGrp="1" noRot="1" noChangeAspect="1" noChangeArrowheads="1" noTextEdit="1"/>
          </p:cNvSpPr>
          <p:nvPr>
            <p:ph type="sldImg"/>
          </p:nvPr>
        </p:nvSpPr>
        <p:spPr>
          <a:xfrm>
            <a:off x="903288" y="741363"/>
            <a:ext cx="4933950" cy="3700462"/>
          </a:xfrm>
          <a:ln/>
        </p:spPr>
      </p:sp>
      <p:sp>
        <p:nvSpPr>
          <p:cNvPr id="30724" name="Rectangle 3"/>
          <p:cNvSpPr>
            <a:spLocks noGrp="1" noChangeArrowheads="1"/>
          </p:cNvSpPr>
          <p:nvPr>
            <p:ph type="body" idx="1"/>
          </p:nvPr>
        </p:nvSpPr>
        <p:spPr>
          <a:xfrm>
            <a:off x="898842" y="4684600"/>
            <a:ext cx="4938080" cy="44423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ja-JP" dirty="0" smtClean="0"/>
              <a:t>2</a:t>
            </a:r>
            <a:r>
              <a:rPr kumimoji="1" lang="ja-JP" altLang="en-US" dirty="0" smtClean="0"/>
              <a:t>分（</a:t>
            </a:r>
            <a:r>
              <a:rPr kumimoji="1" lang="en-US" altLang="ja-JP" dirty="0" smtClean="0"/>
              <a:t>10</a:t>
            </a:r>
            <a:r>
              <a:rPr kumimoji="1" lang="ja-JP" altLang="en-US" dirty="0" smtClean="0"/>
              <a:t>分）経過</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ＭＳ ゴシック" panose="020B0609070205080204" pitchFamily="49" charset="-128"/>
                <a:ea typeface="ＭＳ ゴシック" panose="020B0609070205080204" pitchFamily="49" charset="-128"/>
              </a:rPr>
              <a:t>砂場で地面を掘っていくと、だんだん固くなっていきますね。</a:t>
            </a:r>
            <a:endParaRPr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ＭＳ ゴシック" panose="020B0609070205080204" pitchFamily="49" charset="-128"/>
                <a:ea typeface="ＭＳ ゴシック" panose="020B0609070205080204" pitchFamily="49" charset="-128"/>
              </a:rPr>
              <a:t>もっと掘っていくと石や岩がでて</a:t>
            </a:r>
            <a:r>
              <a:rPr lang="ja-JP" altLang="en-US" dirty="0" smtClean="0">
                <a:latin typeface="ＭＳ ゴシック" panose="020B0609070205080204" pitchFamily="49" charset="-128"/>
                <a:ea typeface="ＭＳ ゴシック" panose="020B0609070205080204" pitchFamily="49" charset="-128"/>
              </a:rPr>
              <a:t>きて、</a:t>
            </a:r>
            <a:r>
              <a:rPr lang="ja-JP" altLang="en-US" dirty="0" smtClean="0">
                <a:latin typeface="ＭＳ ゴシック" panose="020B0609070205080204" pitchFamily="49" charset="-128"/>
                <a:ea typeface="ＭＳ ゴシック" panose="020B0609070205080204" pitchFamily="49" charset="-128"/>
              </a:rPr>
              <a:t>ついには岩ばかりになります。</a:t>
            </a:r>
            <a:endParaRPr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ＭＳ ゴシック" panose="020B0609070205080204" pitchFamily="49" charset="-128"/>
                <a:ea typeface="ＭＳ ゴシック" panose="020B0609070205080204" pitchFamily="49" charset="-128"/>
              </a:rPr>
              <a:t>この硬い岩はまわりからぎゅうぎゅう押されていて、ある時、ある面をさかいに割れてズレ</a:t>
            </a:r>
            <a:r>
              <a:rPr lang="ja-JP" altLang="en-US" dirty="0" err="1" smtClean="0">
                <a:latin typeface="ＭＳ ゴシック" panose="020B0609070205080204" pitchFamily="49" charset="-128"/>
                <a:ea typeface="ＭＳ ゴシック" panose="020B0609070205080204" pitchFamily="49" charset="-128"/>
              </a:rPr>
              <a:t>る</a:t>
            </a:r>
            <a:r>
              <a:rPr lang="ja-JP" altLang="en-US" dirty="0" smtClean="0">
                <a:latin typeface="ＭＳ ゴシック" panose="020B0609070205080204" pitchFamily="49" charset="-128"/>
                <a:ea typeface="ＭＳ ゴシック" panose="020B0609070205080204" pitchFamily="49" charset="-128"/>
              </a:rPr>
              <a:t>ことがあります。</a:t>
            </a:r>
            <a:endParaRPr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☆クリック</a:t>
            </a:r>
            <a:r>
              <a:rPr lang="en-US" altLang="ja-JP" dirty="0" smtClean="0">
                <a:latin typeface="ＭＳ ゴシック" panose="020B0609070205080204" pitchFamily="49" charset="-128"/>
                <a:ea typeface="ＭＳ ゴシック" panose="020B0609070205080204" pitchFamily="49"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ＭＳ ゴシック" panose="020B0609070205080204" pitchFamily="49" charset="-128"/>
                <a:ea typeface="ＭＳ ゴシック" panose="020B0609070205080204" pitchFamily="49" charset="-128"/>
              </a:rPr>
              <a:t>これが地震の正体です。</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この割れてずれたところを断層といいます。ちょっと難しい言葉ですが、聞いたことある人もいるかもしれないですね。</a:t>
            </a:r>
          </a:p>
          <a:p>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☆クリック</a:t>
            </a:r>
            <a:r>
              <a:rPr lang="en-US" altLang="ja-JP" dirty="0" smtClean="0">
                <a:latin typeface="ＭＳ ゴシック" panose="020B0609070205080204" pitchFamily="49" charset="-128"/>
                <a:ea typeface="ＭＳ ゴシック" panose="020B0609070205080204" pitchFamily="49" charset="-128"/>
              </a:rPr>
              <a:t>)</a:t>
            </a:r>
          </a:p>
          <a:p>
            <a:r>
              <a:rPr lang="ja-JP" altLang="en-US" dirty="0" smtClean="0">
                <a:latin typeface="ＭＳ ゴシック" panose="020B0609070205080204" pitchFamily="49" charset="-128"/>
                <a:ea typeface="ＭＳ ゴシック" panose="020B0609070205080204" pitchFamily="49" charset="-128"/>
              </a:rPr>
              <a:t>この断層から、地震の波が四方八方へ伝わります。</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まず、近いところにいるカエルがゆれます。</a:t>
            </a:r>
            <a:endParaRPr lang="en-US" altLang="ja-JP" dirty="0" smtClean="0">
              <a:latin typeface="ＭＳ ゴシック" panose="020B0609070205080204" pitchFamily="49" charset="-128"/>
              <a:ea typeface="ＭＳ ゴシック" panose="020B0609070205080204" pitchFamily="49" charset="-128"/>
            </a:endParaRPr>
          </a:p>
          <a:p>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☆クリック</a:t>
            </a:r>
            <a:r>
              <a:rPr lang="en-US" altLang="ja-JP" dirty="0" smtClean="0">
                <a:latin typeface="ＭＳ ゴシック" panose="020B0609070205080204" pitchFamily="49" charset="-128"/>
                <a:ea typeface="ＭＳ ゴシック" panose="020B0609070205080204" pitchFamily="49" charset="-128"/>
              </a:rPr>
              <a:t>)</a:t>
            </a:r>
          </a:p>
          <a:p>
            <a:r>
              <a:rPr lang="ja-JP" altLang="en-US" dirty="0" smtClean="0">
                <a:latin typeface="ＭＳ ゴシック" panose="020B0609070205080204" pitchFamily="49" charset="-128"/>
                <a:ea typeface="ＭＳ ゴシック" panose="020B0609070205080204" pitchFamily="49" charset="-128"/>
              </a:rPr>
              <a:t>次に遠いサルがゆれます。ちょっと遠い人には、地震が起こってから揺れが届くまで、何秒か何十秒か、時間があります。</a:t>
            </a:r>
            <a:endParaRPr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☆クリック</a:t>
            </a:r>
            <a:r>
              <a:rPr lang="en-US" altLang="ja-JP" dirty="0" smtClean="0">
                <a:latin typeface="ＭＳ ゴシック" panose="020B0609070205080204" pitchFamily="49" charset="-128"/>
                <a:ea typeface="ＭＳ ゴシック" panose="020B0609070205080204" pitchFamily="49"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ＭＳ ゴシック" panose="020B0609070205080204" pitchFamily="49" charset="-128"/>
                <a:ea typeface="ＭＳ ゴシック" panose="020B0609070205080204" pitchFamily="49" charset="-128"/>
              </a:rPr>
              <a:t>その間に、サルに、揺れが来ますよってお知らせできる気がしませんか？</a:t>
            </a:r>
            <a:endParaRPr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ＭＳ ゴシック" panose="020B0609070205080204" pitchFamily="49" charset="-128"/>
                <a:ea typeface="ＭＳ ゴシック" panose="020B0609070205080204" pitchFamily="49" charset="-128"/>
              </a:rPr>
              <a:t>そのお知らせが、緊急地震速報です。</a:t>
            </a:r>
            <a:endParaRPr lang="en-US" altLang="ja-JP" dirty="0" smtClean="0">
              <a:latin typeface="ＭＳ ゴシック" panose="020B0609070205080204" pitchFamily="49" charset="-128"/>
              <a:ea typeface="ＭＳ ゴシック" panose="020B0609070205080204" pitchFamily="49" charset="-128"/>
            </a:endParaRPr>
          </a:p>
          <a:p>
            <a:endParaRPr lang="en-US" altLang="ja-JP" dirty="0" smtClean="0">
              <a:latin typeface="ＭＳ ゴシック" panose="020B0609070205080204" pitchFamily="49" charset="-128"/>
              <a:ea typeface="ＭＳ ゴシック" panose="020B0609070205080204" pitchFamily="49" charset="-128"/>
            </a:endParaRPr>
          </a:p>
          <a:p>
            <a:pPr defTabSz="948429">
              <a:defRPr/>
            </a:pPr>
            <a:r>
              <a:rPr kumimoji="1" lang="ja-JP" altLang="en-US" b="0" i="1" dirty="0" smtClean="0">
                <a:latin typeface="+mn-ea"/>
                <a:ea typeface="+mn-ea"/>
              </a:rPr>
              <a:t>（補足：岩石が割れたことが直接みなさんを揺らすのではなく、岩石が割れてずれたところから地震の波が発生し、その地震の波が伝わってきて皆さんを揺らします。</a:t>
            </a:r>
            <a:endParaRPr kumimoji="1" lang="en-US" altLang="ja-JP" b="0" i="1" dirty="0" smtClean="0">
              <a:latin typeface="+mn-ea"/>
              <a:ea typeface="+mn-ea"/>
            </a:endParaRPr>
          </a:p>
          <a:p>
            <a:pPr defTabSz="948429">
              <a:defRPr/>
            </a:pPr>
            <a:r>
              <a:rPr kumimoji="1" lang="ja-JP" altLang="en-US" b="0" i="1" dirty="0" smtClean="0">
                <a:latin typeface="+mn-ea"/>
                <a:ea typeface="+mn-ea"/>
              </a:rPr>
              <a:t>　</a:t>
            </a:r>
            <a:r>
              <a:rPr kumimoji="1" lang="en-US" altLang="ja-JP" b="0" i="0" dirty="0" smtClean="0">
                <a:latin typeface="+mn-ea"/>
                <a:ea typeface="+mn-ea"/>
              </a:rPr>
              <a:t>P</a:t>
            </a:r>
            <a:r>
              <a:rPr kumimoji="1" lang="ja-JP" altLang="en-US" b="0" i="0" dirty="0" smtClean="0">
                <a:latin typeface="+mn-ea"/>
                <a:ea typeface="+mn-ea"/>
              </a:rPr>
              <a:t>波（初期微動）はおおよそ</a:t>
            </a:r>
            <a:r>
              <a:rPr kumimoji="1" lang="en-US" altLang="ja-JP" b="0" i="0" dirty="0" smtClean="0">
                <a:latin typeface="+mn-ea"/>
                <a:ea typeface="+mn-ea"/>
              </a:rPr>
              <a:t>5</a:t>
            </a:r>
            <a:r>
              <a:rPr kumimoji="1" lang="ja-JP" altLang="en-US" b="0" i="0" dirty="0" smtClean="0">
                <a:latin typeface="+mn-ea"/>
                <a:ea typeface="+mn-ea"/>
              </a:rPr>
              <a:t>～</a:t>
            </a:r>
            <a:r>
              <a:rPr kumimoji="1" lang="en-US" altLang="ja-JP" b="0" i="0" dirty="0" smtClean="0">
                <a:latin typeface="+mn-ea"/>
                <a:ea typeface="+mn-ea"/>
              </a:rPr>
              <a:t>7km/s</a:t>
            </a:r>
            <a:r>
              <a:rPr kumimoji="1" lang="ja-JP" altLang="en-US" b="0" i="0" dirty="0" err="1" smtClean="0">
                <a:latin typeface="+mn-ea"/>
                <a:ea typeface="+mn-ea"/>
              </a:rPr>
              <a:t>、</a:t>
            </a:r>
            <a:r>
              <a:rPr kumimoji="1" lang="en-US" altLang="ja-JP" b="0" i="0" dirty="0" smtClean="0">
                <a:latin typeface="+mn-ea"/>
                <a:ea typeface="+mn-ea"/>
              </a:rPr>
              <a:t>S</a:t>
            </a:r>
            <a:r>
              <a:rPr kumimoji="1" lang="ja-JP" altLang="en-US" b="0" i="0" dirty="0" smtClean="0">
                <a:latin typeface="+mn-ea"/>
                <a:ea typeface="+mn-ea"/>
              </a:rPr>
              <a:t>波（主要動）はおおよそ</a:t>
            </a:r>
            <a:r>
              <a:rPr kumimoji="1" lang="en-US" altLang="ja-JP" b="0" i="0" dirty="0" smtClean="0">
                <a:latin typeface="+mn-ea"/>
                <a:ea typeface="+mn-ea"/>
              </a:rPr>
              <a:t>3</a:t>
            </a:r>
            <a:r>
              <a:rPr kumimoji="1" lang="ja-JP" altLang="en-US" b="0" i="0" dirty="0" smtClean="0">
                <a:latin typeface="+mn-ea"/>
                <a:ea typeface="+mn-ea"/>
              </a:rPr>
              <a:t>～</a:t>
            </a:r>
            <a:r>
              <a:rPr kumimoji="1" lang="en-US" altLang="ja-JP" b="0" i="0" dirty="0" smtClean="0">
                <a:latin typeface="+mn-ea"/>
                <a:ea typeface="+mn-ea"/>
              </a:rPr>
              <a:t>4km/s</a:t>
            </a:r>
            <a:r>
              <a:rPr kumimoji="1" lang="ja-JP" altLang="en-US" b="0" i="0" dirty="0" smtClean="0">
                <a:latin typeface="+mn-ea"/>
                <a:ea typeface="+mn-ea"/>
              </a:rPr>
              <a:t>で進みます。</a:t>
            </a:r>
            <a:r>
              <a:rPr lang="ja-JP" altLang="en-US" dirty="0" smtClean="0">
                <a:latin typeface="ＭＳ ゴシック" panose="020B0609070205080204" pitchFamily="49" charset="-128"/>
                <a:ea typeface="ＭＳ ゴシック" panose="020B0609070205080204" pitchFamily="49" charset="-128"/>
              </a:rPr>
              <a:t>震源から</a:t>
            </a:r>
            <a:r>
              <a:rPr lang="en-US" altLang="ja-JP" dirty="0" smtClean="0">
                <a:latin typeface="ＭＳ ゴシック" panose="020B0609070205080204" pitchFamily="49" charset="-128"/>
                <a:ea typeface="ＭＳ ゴシック" panose="020B0609070205080204" pitchFamily="49" charset="-128"/>
              </a:rPr>
              <a:t>100km</a:t>
            </a:r>
            <a:r>
              <a:rPr lang="ja-JP" altLang="en-US" dirty="0" smtClean="0">
                <a:latin typeface="ＭＳ ゴシック" panose="020B0609070205080204" pitchFamily="49" charset="-128"/>
                <a:ea typeface="ＭＳ ゴシック" panose="020B0609070205080204" pitchFamily="49" charset="-128"/>
              </a:rPr>
              <a:t>離れているところでは、地震発生から主要動が届くまで、</a:t>
            </a:r>
            <a:r>
              <a:rPr lang="en-US" altLang="ja-JP" dirty="0" smtClean="0">
                <a:latin typeface="ＭＳ ゴシック" panose="020B0609070205080204" pitchFamily="49" charset="-128"/>
                <a:ea typeface="ＭＳ ゴシック" panose="020B0609070205080204" pitchFamily="49" charset="-128"/>
              </a:rPr>
              <a:t>25</a:t>
            </a:r>
            <a:r>
              <a:rPr lang="ja-JP" altLang="en-US" dirty="0" smtClean="0">
                <a:latin typeface="ＭＳ ゴシック" panose="020B0609070205080204" pitchFamily="49" charset="-128"/>
                <a:ea typeface="ＭＳ ゴシック" panose="020B0609070205080204" pitchFamily="49" charset="-128"/>
              </a:rPr>
              <a:t>秒ほどあります。）</a:t>
            </a:r>
          </a:p>
        </p:txBody>
      </p:sp>
    </p:spTree>
    <p:extLst>
      <p:ext uri="{BB962C8B-B14F-4D97-AF65-F5344CB8AC3E}">
        <p14:creationId xmlns:p14="http://schemas.microsoft.com/office/powerpoint/2010/main" val="2596400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chemeClr val="tx1"/>
                </a:solidFill>
                <a:latin typeface="Tahoma" pitchFamily="34" charset="0"/>
                <a:ea typeface="ＭＳ Ｐゴシック" charset="-128"/>
              </a:defRPr>
            </a:lvl1pPr>
            <a:lvl2pPr marL="736486" indent="-283264" eaLnBrk="0" hangingPunct="0">
              <a:defRPr kumimoji="1" sz="2000" b="1">
                <a:solidFill>
                  <a:schemeClr val="tx1"/>
                </a:solidFill>
                <a:latin typeface="Tahoma" pitchFamily="34" charset="0"/>
                <a:ea typeface="ＭＳ Ｐゴシック" charset="-128"/>
              </a:defRPr>
            </a:lvl2pPr>
            <a:lvl3pPr marL="1133056" indent="-226611" eaLnBrk="0" hangingPunct="0">
              <a:defRPr kumimoji="1" sz="2000" b="1">
                <a:solidFill>
                  <a:schemeClr val="tx1"/>
                </a:solidFill>
                <a:latin typeface="Tahoma" pitchFamily="34" charset="0"/>
                <a:ea typeface="ＭＳ Ｐゴシック" charset="-128"/>
              </a:defRPr>
            </a:lvl3pPr>
            <a:lvl4pPr marL="1586278" indent="-226611" eaLnBrk="0" hangingPunct="0">
              <a:defRPr kumimoji="1" sz="2000" b="1">
                <a:solidFill>
                  <a:schemeClr val="tx1"/>
                </a:solidFill>
                <a:latin typeface="Tahoma" pitchFamily="34" charset="0"/>
                <a:ea typeface="ＭＳ Ｐゴシック" charset="-128"/>
              </a:defRPr>
            </a:lvl4pPr>
            <a:lvl5pPr marL="2039501" indent="-226611" eaLnBrk="0" hangingPunct="0">
              <a:defRPr kumimoji="1" sz="2000" b="1">
                <a:solidFill>
                  <a:schemeClr val="tx1"/>
                </a:solidFill>
                <a:latin typeface="Tahoma" pitchFamily="34" charset="0"/>
                <a:ea typeface="ＭＳ Ｐゴシック" charset="-128"/>
              </a:defRPr>
            </a:lvl5pPr>
            <a:lvl6pPr marL="2492723" indent="-226611" eaLnBrk="0" fontAlgn="base" hangingPunct="0">
              <a:spcBef>
                <a:spcPct val="0"/>
              </a:spcBef>
              <a:spcAft>
                <a:spcPct val="0"/>
              </a:spcAft>
              <a:defRPr kumimoji="1" sz="2000" b="1">
                <a:solidFill>
                  <a:schemeClr val="tx1"/>
                </a:solidFill>
                <a:latin typeface="Tahoma" pitchFamily="34" charset="0"/>
                <a:ea typeface="ＭＳ Ｐゴシック" charset="-128"/>
              </a:defRPr>
            </a:lvl6pPr>
            <a:lvl7pPr marL="2945945" indent="-226611" eaLnBrk="0" fontAlgn="base" hangingPunct="0">
              <a:spcBef>
                <a:spcPct val="0"/>
              </a:spcBef>
              <a:spcAft>
                <a:spcPct val="0"/>
              </a:spcAft>
              <a:defRPr kumimoji="1" sz="2000" b="1">
                <a:solidFill>
                  <a:schemeClr val="tx1"/>
                </a:solidFill>
                <a:latin typeface="Tahoma" pitchFamily="34" charset="0"/>
                <a:ea typeface="ＭＳ Ｐゴシック" charset="-128"/>
              </a:defRPr>
            </a:lvl7pPr>
            <a:lvl8pPr marL="3399168" indent="-226611" eaLnBrk="0" fontAlgn="base" hangingPunct="0">
              <a:spcBef>
                <a:spcPct val="0"/>
              </a:spcBef>
              <a:spcAft>
                <a:spcPct val="0"/>
              </a:spcAft>
              <a:defRPr kumimoji="1" sz="2000" b="1">
                <a:solidFill>
                  <a:schemeClr val="tx1"/>
                </a:solidFill>
                <a:latin typeface="Tahoma" pitchFamily="34" charset="0"/>
                <a:ea typeface="ＭＳ Ｐゴシック" charset="-128"/>
              </a:defRPr>
            </a:lvl8pPr>
            <a:lvl9pPr marL="3852390" indent="-226611" eaLnBrk="0" fontAlgn="base" hangingPunct="0">
              <a:spcBef>
                <a:spcPct val="0"/>
              </a:spcBef>
              <a:spcAft>
                <a:spcPct val="0"/>
              </a:spcAft>
              <a:defRPr kumimoji="1" sz="2000" b="1">
                <a:solidFill>
                  <a:schemeClr val="tx1"/>
                </a:solidFill>
                <a:latin typeface="Tahoma" pitchFamily="34" charset="0"/>
                <a:ea typeface="ＭＳ Ｐゴシック" charset="-128"/>
              </a:defRPr>
            </a:lvl9pPr>
          </a:lstStyle>
          <a:p>
            <a:pPr eaLnBrk="1" hangingPunct="1"/>
            <a:fld id="{A6976E01-30F8-4370-B157-8C4178E0A47E}" type="slidenum">
              <a:rPr lang="ja-JP" altLang="en-US" sz="1200" b="0">
                <a:solidFill>
                  <a:prstClr val="black"/>
                </a:solidFill>
                <a:latin typeface="Arial" charset="0"/>
              </a:rPr>
              <a:pPr eaLnBrk="1" hangingPunct="1"/>
              <a:t>7</a:t>
            </a:fld>
            <a:endParaRPr lang="en-US" altLang="ja-JP" sz="1200" b="0">
              <a:solidFill>
                <a:prstClr val="black"/>
              </a:solidFill>
              <a:latin typeface="Arial" charset="0"/>
            </a:endParaRPr>
          </a:p>
        </p:txBody>
      </p:sp>
      <p:sp>
        <p:nvSpPr>
          <p:cNvPr id="30723" name="Rectangle 2"/>
          <p:cNvSpPr>
            <a:spLocks noGrp="1" noRot="1" noChangeAspect="1" noChangeArrowheads="1" noTextEdit="1"/>
          </p:cNvSpPr>
          <p:nvPr>
            <p:ph type="sldImg"/>
          </p:nvPr>
        </p:nvSpPr>
        <p:spPr>
          <a:xfrm>
            <a:off x="903288" y="741363"/>
            <a:ext cx="4933950" cy="3700462"/>
          </a:xfrm>
          <a:ln/>
        </p:spPr>
      </p:sp>
      <p:sp>
        <p:nvSpPr>
          <p:cNvPr id="30724" name="Rectangle 3"/>
          <p:cNvSpPr>
            <a:spLocks noGrp="1" noChangeArrowheads="1"/>
          </p:cNvSpPr>
          <p:nvPr>
            <p:ph type="body" idx="1"/>
          </p:nvPr>
        </p:nvSpPr>
        <p:spPr>
          <a:xfrm>
            <a:off x="898842" y="4684600"/>
            <a:ext cx="4938080" cy="44423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ja-JP" dirty="0" smtClean="0"/>
              <a:t>1</a:t>
            </a:r>
            <a:r>
              <a:rPr kumimoji="1" lang="ja-JP" altLang="en-US" dirty="0" smtClean="0"/>
              <a:t>分（</a:t>
            </a:r>
            <a:r>
              <a:rPr kumimoji="1" lang="en-US" altLang="ja-JP" dirty="0" smtClean="0"/>
              <a:t>11</a:t>
            </a:r>
            <a:r>
              <a:rPr kumimoji="1" lang="ja-JP" altLang="en-US" dirty="0" smtClean="0"/>
              <a:t>分）経過</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ＭＳ ゴシック" panose="020B0609070205080204" pitchFamily="49" charset="-128"/>
                <a:ea typeface="ＭＳ ゴシック" panose="020B0609070205080204" pitchFamily="49" charset="-128"/>
              </a:rPr>
              <a:t>さっき、何も知らなくて驚いていたサルは、</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（☆クリック）</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緊急地震速報を聞いて</a:t>
            </a:r>
            <a:r>
              <a:rPr lang="ja-JP" altLang="en-US" dirty="0" smtClean="0">
                <a:latin typeface="ＭＳ ゴシック" panose="020B0609070205080204" pitchFamily="49" charset="-128"/>
                <a:ea typeface="ＭＳ ゴシック" panose="020B0609070205080204" pitchFamily="49" charset="-128"/>
              </a:rPr>
              <a:t>、揺れに身構える</a:t>
            </a:r>
            <a:r>
              <a:rPr lang="ja-JP" altLang="en-US" dirty="0" smtClean="0">
                <a:latin typeface="ＭＳ ゴシック" panose="020B0609070205080204" pitchFamily="49" charset="-128"/>
                <a:ea typeface="ＭＳ ゴシック" panose="020B0609070205080204" pitchFamily="49" charset="-128"/>
              </a:rPr>
              <a:t>ことが出来ました。</a:t>
            </a:r>
            <a:endParaRPr lang="en-US" altLang="ja-JP" dirty="0" smtClean="0">
              <a:latin typeface="ＭＳ ゴシック" panose="020B0609070205080204" pitchFamily="49" charset="-128"/>
              <a:ea typeface="ＭＳ ゴシック" panose="020B0609070205080204" pitchFamily="49" charset="-128"/>
            </a:endParaRPr>
          </a:p>
          <a:p>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あれ？と思ったことはないですか？カエルはどうでしょう？身構えられたでしょうか？</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そう、地震の起こったところに近い場所では、緊急地震速報が間に合わないことになります。</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残念ながら、このように緊急地震速報を見聞きする前に、揺れが来る場合もあります。</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しかし、ちょっと離れたサルが身構えられたように、使える場面もたくさんあります。</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みなさんひとり一人が身構える他に、電車の急ブレーキをかけたり、病院では手術をストップしたりして、揺れに備えます。</a:t>
            </a:r>
            <a:endParaRPr lang="en-US" altLang="ja-JP" dirty="0" smtClean="0">
              <a:latin typeface="ＭＳ ゴシック" panose="020B0609070205080204" pitchFamily="49" charset="-128"/>
              <a:ea typeface="ＭＳ ゴシック" panose="020B0609070205080204" pitchFamily="49"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p:cNvSpPr>
            <a:spLocks noGrp="1" noRot="1" noChangeAspect="1" noTextEdit="1"/>
          </p:cNvSpPr>
          <p:nvPr>
            <p:ph type="sldImg"/>
          </p:nvPr>
        </p:nvSpPr>
        <p:spPr>
          <a:ln/>
        </p:spPr>
      </p:sp>
      <p:sp>
        <p:nvSpPr>
          <p:cNvPr id="3174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ja-JP" dirty="0" smtClean="0"/>
              <a:t>1</a:t>
            </a:r>
            <a:r>
              <a:rPr kumimoji="1" lang="ja-JP" altLang="en-US" dirty="0" smtClean="0"/>
              <a:t>分（</a:t>
            </a:r>
            <a:r>
              <a:rPr kumimoji="1" lang="en-US" altLang="ja-JP" dirty="0" smtClean="0"/>
              <a:t>12</a:t>
            </a:r>
            <a:r>
              <a:rPr kumimoji="1" lang="ja-JP" altLang="en-US" dirty="0" smtClean="0"/>
              <a:t>分）経過</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ＭＳ ゴシック" panose="020B0609070205080204" pitchFamily="49" charset="-128"/>
                <a:ea typeface="ＭＳ ゴシック" panose="020B0609070205080204" pitchFamily="49" charset="-128"/>
              </a:rPr>
              <a:t>では、緊急地震速報を聴いたことある人はどのくらいいますか？</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緊急地震速報の音を聞いてみましょう。</a:t>
            </a:r>
            <a:endParaRPr lang="en-US" altLang="ja-JP" dirty="0" smtClean="0">
              <a:latin typeface="ＭＳ ゴシック" panose="020B0609070205080204" pitchFamily="49" charset="-128"/>
              <a:ea typeface="ＭＳ ゴシック" panose="020B0609070205080204" pitchFamily="49" charset="-128"/>
            </a:endParaRPr>
          </a:p>
          <a:p>
            <a:endParaRPr lang="en-US" altLang="ja-JP" dirty="0" smtClean="0">
              <a:latin typeface="ＭＳ ゴシック" panose="020B0609070205080204" pitchFamily="49" charset="-128"/>
              <a:ea typeface="ＭＳ ゴシック" panose="020B0609070205080204" pitchFamily="49" charset="-128"/>
            </a:endParaRPr>
          </a:p>
          <a:p>
            <a:r>
              <a:rPr lang="en-US" altLang="ja-JP" dirty="0" smtClean="0">
                <a:latin typeface="ＭＳ ゴシック" panose="020B0609070205080204" pitchFamily="49" charset="-128"/>
                <a:ea typeface="ＭＳ ゴシック" panose="020B0609070205080204" pitchFamily="49" charset="-128"/>
              </a:rPr>
              <a:t>-------</a:t>
            </a:r>
          </a:p>
          <a:p>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お手持ちの携帯・スマホ等で視聴してください</a:t>
            </a:r>
            <a:r>
              <a:rPr lang="en-US" altLang="ja-JP" dirty="0" smtClean="0">
                <a:latin typeface="ＭＳ ゴシック" panose="020B0609070205080204" pitchFamily="49" charset="-128"/>
                <a:ea typeface="ＭＳ ゴシック" panose="020B0609070205080204" pitchFamily="49" charset="-128"/>
              </a:rPr>
              <a:t>】</a:t>
            </a:r>
          </a:p>
          <a:p>
            <a:r>
              <a:rPr lang="ja-JP" altLang="en-US" dirty="0" smtClean="0">
                <a:latin typeface="ＭＳ ゴシック" panose="020B0609070205080204" pitchFamily="49" charset="-128"/>
                <a:ea typeface="ＭＳ ゴシック" panose="020B0609070205080204" pitchFamily="49" charset="-128"/>
              </a:rPr>
              <a:t>携帯電話の通知音（</a:t>
            </a:r>
            <a:r>
              <a:rPr lang="en-US" altLang="ja-JP" dirty="0" err="1" smtClean="0">
                <a:latin typeface="ＭＳ ゴシック" panose="020B0609070205080204" pitchFamily="49" charset="-128"/>
                <a:ea typeface="ＭＳ ゴシック" panose="020B0609070205080204" pitchFamily="49" charset="-128"/>
              </a:rPr>
              <a:t>softbank</a:t>
            </a:r>
            <a:r>
              <a:rPr lang="ja-JP" altLang="en-US" dirty="0" smtClean="0">
                <a:latin typeface="ＭＳ ゴシック" panose="020B0609070205080204" pitchFamily="49" charset="-128"/>
                <a:ea typeface="ＭＳ ゴシック" panose="020B0609070205080204" pitchFamily="49" charset="-128"/>
              </a:rPr>
              <a:t>の</a:t>
            </a:r>
            <a:r>
              <a:rPr lang="en-US" altLang="ja-JP" dirty="0" smtClean="0">
                <a:latin typeface="ＭＳ ゴシック" panose="020B0609070205080204" pitchFamily="49" charset="-128"/>
                <a:ea typeface="ＭＳ ゴシック" panose="020B0609070205080204" pitchFamily="49" charset="-128"/>
              </a:rPr>
              <a:t>HP</a:t>
            </a:r>
            <a:r>
              <a:rPr lang="ja-JP" altLang="en-US" dirty="0" smtClean="0">
                <a:latin typeface="ＭＳ ゴシック" panose="020B0609070205080204" pitchFamily="49" charset="-128"/>
                <a:ea typeface="ＭＳ ゴシック" panose="020B0609070205080204" pitchFamily="49" charset="-128"/>
              </a:rPr>
              <a:t>）：</a:t>
            </a:r>
            <a:r>
              <a:rPr lang="en-US" altLang="ja-JP" dirty="0" smtClean="0">
                <a:latin typeface="ＭＳ ゴシック" panose="020B0609070205080204" pitchFamily="49" charset="-128"/>
                <a:ea typeface="ＭＳ ゴシック" panose="020B0609070205080204" pitchFamily="49" charset="-128"/>
              </a:rPr>
              <a:t>http://www.softbank.jp/mobile/service/urgent_news/about/eew/</a:t>
            </a:r>
          </a:p>
          <a:p>
            <a:r>
              <a:rPr lang="ja-JP" altLang="en-US" dirty="0" smtClean="0">
                <a:latin typeface="ＭＳ ゴシック" panose="020B0609070205080204" pitchFamily="49" charset="-128"/>
                <a:ea typeface="ＭＳ ゴシック" panose="020B0609070205080204" pitchFamily="49" charset="-128"/>
              </a:rPr>
              <a:t>　　　　　　　　　　　　（</a:t>
            </a:r>
            <a:r>
              <a:rPr lang="en-US" altLang="ja-JP" dirty="0" err="1" smtClean="0">
                <a:latin typeface="ＭＳ ゴシック" panose="020B0609070205080204" pitchFamily="49" charset="-128"/>
                <a:ea typeface="ＭＳ ゴシック" panose="020B0609070205080204" pitchFamily="49" charset="-128"/>
              </a:rPr>
              <a:t>docomo</a:t>
            </a:r>
            <a:r>
              <a:rPr lang="ja-JP" altLang="en-US" dirty="0" smtClean="0">
                <a:latin typeface="ＭＳ ゴシック" panose="020B0609070205080204" pitchFamily="49" charset="-128"/>
                <a:ea typeface="ＭＳ ゴシック" panose="020B0609070205080204" pitchFamily="49" charset="-128"/>
              </a:rPr>
              <a:t>の</a:t>
            </a:r>
            <a:r>
              <a:rPr lang="en-US" altLang="ja-JP" dirty="0" smtClean="0">
                <a:latin typeface="ＭＳ ゴシック" panose="020B0609070205080204" pitchFamily="49" charset="-128"/>
                <a:ea typeface="ＭＳ ゴシック" panose="020B0609070205080204" pitchFamily="49" charset="-128"/>
              </a:rPr>
              <a:t>HP</a:t>
            </a:r>
            <a:r>
              <a:rPr lang="ja-JP" altLang="en-US" dirty="0" smtClean="0">
                <a:latin typeface="ＭＳ ゴシック" panose="020B0609070205080204" pitchFamily="49" charset="-128"/>
                <a:ea typeface="ＭＳ ゴシック" panose="020B0609070205080204" pitchFamily="49" charset="-128"/>
              </a:rPr>
              <a:t>）：</a:t>
            </a:r>
            <a:r>
              <a:rPr lang="en-US" altLang="ja-JP" dirty="0" smtClean="0">
                <a:latin typeface="ＭＳ ゴシック" panose="020B0609070205080204" pitchFamily="49" charset="-128"/>
                <a:ea typeface="ＭＳ ゴシック" panose="020B0609070205080204" pitchFamily="49" charset="-128"/>
              </a:rPr>
              <a:t>https://www.docomo.ne.jp/service/areamail/earthquake_warning/#p04</a:t>
            </a:r>
          </a:p>
          <a:p>
            <a:r>
              <a:rPr lang="ja-JP" altLang="en-US" dirty="0" smtClean="0">
                <a:latin typeface="ＭＳ ゴシック" panose="020B0609070205080204" pitchFamily="49" charset="-128"/>
                <a:ea typeface="ＭＳ ゴシック" panose="020B0609070205080204" pitchFamily="49" charset="-128"/>
              </a:rPr>
              <a:t>サイン音（特定非営利活動法人</a:t>
            </a:r>
            <a:r>
              <a:rPr lang="en-US" altLang="ja-JP" dirty="0" smtClean="0">
                <a:latin typeface="ＭＳ ゴシック" panose="020B0609070205080204" pitchFamily="49" charset="-128"/>
                <a:ea typeface="ＭＳ ゴシック" panose="020B0609070205080204" pitchFamily="49" charset="-128"/>
              </a:rPr>
              <a:t>REIC</a:t>
            </a:r>
            <a:r>
              <a:rPr lang="ja-JP" altLang="en-US" dirty="0" smtClean="0">
                <a:latin typeface="ＭＳ ゴシック" panose="020B0609070205080204" pitchFamily="49" charset="-128"/>
                <a:ea typeface="ＭＳ ゴシック" panose="020B0609070205080204" pitchFamily="49" charset="-128"/>
              </a:rPr>
              <a:t>の</a:t>
            </a:r>
            <a:r>
              <a:rPr lang="en-US" altLang="ja-JP" dirty="0" smtClean="0">
                <a:latin typeface="ＭＳ ゴシック" panose="020B0609070205080204" pitchFamily="49" charset="-128"/>
                <a:ea typeface="ＭＳ ゴシック" panose="020B0609070205080204" pitchFamily="49" charset="-128"/>
              </a:rPr>
              <a:t>HP</a:t>
            </a:r>
            <a:r>
              <a:rPr lang="ja-JP" altLang="en-US" dirty="0" smtClean="0">
                <a:latin typeface="ＭＳ ゴシック" panose="020B0609070205080204" pitchFamily="49" charset="-128"/>
                <a:ea typeface="ＭＳ ゴシック" panose="020B0609070205080204" pitchFamily="49" charset="-128"/>
              </a:rPr>
              <a:t>）：</a:t>
            </a:r>
            <a:r>
              <a:rPr lang="en-US" altLang="ja-JP" dirty="0" smtClean="0">
                <a:latin typeface="ＭＳ ゴシック" panose="020B0609070205080204" pitchFamily="49" charset="-128"/>
                <a:ea typeface="ＭＳ ゴシック" panose="020B0609070205080204" pitchFamily="49" charset="-128"/>
              </a:rPr>
              <a:t>http://www.real-time.jp/?page_id=465#</a:t>
            </a:r>
          </a:p>
          <a:p>
            <a:r>
              <a:rPr lang="en-US" altLang="ja-JP" dirty="0" smtClean="0">
                <a:latin typeface="ＭＳ ゴシック" panose="020B0609070205080204" pitchFamily="49" charset="-128"/>
                <a:ea typeface="ＭＳ ゴシック" panose="020B0609070205080204" pitchFamily="49" charset="-128"/>
              </a:rPr>
              <a:t>-------</a:t>
            </a:r>
          </a:p>
          <a:p>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改めて聞いてみて、どんな気持ちになりましたか？</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（自由に感想を言ってもらえばよい。）</a:t>
            </a:r>
            <a:endParaRPr lang="en-US" altLang="ja-JP" dirty="0" smtClean="0">
              <a:latin typeface="ＭＳ ゴシック" panose="020B0609070205080204" pitchFamily="49" charset="-128"/>
              <a:ea typeface="ＭＳ ゴシック" panose="020B0609070205080204" pitchFamily="49" charset="-128"/>
            </a:endParaRPr>
          </a:p>
          <a:p>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あまり気持ちの良い音ではないですよね。どきどきした人もいたかもしれません。</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でも、自分</a:t>
            </a:r>
            <a:r>
              <a:rPr lang="ja-JP" altLang="en-US" dirty="0" smtClean="0">
                <a:latin typeface="ＭＳ ゴシック" panose="020B0609070205080204" pitchFamily="49" charset="-128"/>
                <a:ea typeface="ＭＳ ゴシック" panose="020B0609070205080204" pitchFamily="49" charset="-128"/>
              </a:rPr>
              <a:t>の身を</a:t>
            </a:r>
            <a:r>
              <a:rPr lang="ja-JP" altLang="en-US" dirty="0" smtClean="0">
                <a:latin typeface="ＭＳ ゴシック" panose="020B0609070205080204" pitchFamily="49" charset="-128"/>
                <a:ea typeface="ＭＳ ゴシック" panose="020B0609070205080204" pitchFamily="49" charset="-128"/>
              </a:rPr>
              <a:t>守るためには、すぐに行動に移すことが大切です。</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これからクイズを出します。</a:t>
            </a:r>
            <a:endParaRPr lang="en-US" altLang="ja-JP" dirty="0" smtClean="0">
              <a:latin typeface="ＭＳ ゴシック" panose="020B0609070205080204" pitchFamily="49" charset="-128"/>
              <a:ea typeface="ＭＳ ゴシック" panose="020B0609070205080204" pitchFamily="49" charset="-128"/>
            </a:endParaRPr>
          </a:p>
        </p:txBody>
      </p:sp>
      <p:sp>
        <p:nvSpPr>
          <p:cNvPr id="3174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chemeClr val="tx1"/>
                </a:solidFill>
                <a:latin typeface="Tahoma" pitchFamily="34" charset="0"/>
                <a:ea typeface="ＭＳ Ｐゴシック" charset="-128"/>
              </a:defRPr>
            </a:lvl1pPr>
            <a:lvl2pPr marL="742950" indent="-285750" eaLnBrk="0" hangingPunct="0">
              <a:defRPr kumimoji="1" sz="2000" b="1">
                <a:solidFill>
                  <a:schemeClr val="tx1"/>
                </a:solidFill>
                <a:latin typeface="Tahoma" pitchFamily="34" charset="0"/>
                <a:ea typeface="ＭＳ Ｐゴシック" charset="-128"/>
              </a:defRPr>
            </a:lvl2pPr>
            <a:lvl3pPr marL="1143000" indent="-228600" eaLnBrk="0" hangingPunct="0">
              <a:defRPr kumimoji="1" sz="2000" b="1">
                <a:solidFill>
                  <a:schemeClr val="tx1"/>
                </a:solidFill>
                <a:latin typeface="Tahoma" pitchFamily="34" charset="0"/>
                <a:ea typeface="ＭＳ Ｐゴシック" charset="-128"/>
              </a:defRPr>
            </a:lvl3pPr>
            <a:lvl4pPr marL="1600200" indent="-228600" eaLnBrk="0" hangingPunct="0">
              <a:defRPr kumimoji="1" sz="2000" b="1">
                <a:solidFill>
                  <a:schemeClr val="tx1"/>
                </a:solidFill>
                <a:latin typeface="Tahoma" pitchFamily="34" charset="0"/>
                <a:ea typeface="ＭＳ Ｐゴシック" charset="-128"/>
              </a:defRPr>
            </a:lvl4pPr>
            <a:lvl5pPr marL="2057400" indent="-228600" eaLnBrk="0" hangingPunct="0">
              <a:defRPr kumimoji="1" sz="2000" b="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000" b="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000" b="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000" b="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000" b="1">
                <a:solidFill>
                  <a:schemeClr val="tx1"/>
                </a:solidFill>
                <a:latin typeface="Tahoma" pitchFamily="34" charset="0"/>
                <a:ea typeface="ＭＳ Ｐゴシック" charset="-128"/>
              </a:defRPr>
            </a:lvl9pPr>
          </a:lstStyle>
          <a:p>
            <a:pPr eaLnBrk="1" hangingPunct="1"/>
            <a:fld id="{9471A09F-6BEF-43AE-B8B7-9BF23185DC5D}" type="slidenum">
              <a:rPr lang="ja-JP" altLang="en-US" sz="1200" b="0" smtClean="0">
                <a:solidFill>
                  <a:prstClr val="black"/>
                </a:solidFill>
                <a:latin typeface="Arial" charset="0"/>
              </a:rPr>
              <a:pPr eaLnBrk="1" hangingPunct="1"/>
              <a:t>8</a:t>
            </a:fld>
            <a:endParaRPr lang="en-US" altLang="ja-JP" sz="1200" b="0" smtClean="0">
              <a:solidFill>
                <a:prstClr val="black"/>
              </a:solidFill>
              <a:latin typeface="Arial" charset="0"/>
            </a:endParaRPr>
          </a:p>
        </p:txBody>
      </p:sp>
    </p:spTree>
    <p:extLst>
      <p:ext uri="{BB962C8B-B14F-4D97-AF65-F5344CB8AC3E}">
        <p14:creationId xmlns:p14="http://schemas.microsoft.com/office/powerpoint/2010/main" val="45153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a:t>
            </a:r>
            <a:r>
              <a:rPr kumimoji="1" lang="ja-JP" altLang="en-US" dirty="0" smtClean="0"/>
              <a:t>分（</a:t>
            </a:r>
            <a:r>
              <a:rPr kumimoji="1" lang="en-US" altLang="ja-JP" dirty="0" smtClean="0"/>
              <a:t>14</a:t>
            </a:r>
            <a:r>
              <a:rPr kumimoji="1" lang="ja-JP" altLang="en-US" dirty="0" smtClean="0"/>
              <a:t>分）経過</a:t>
            </a:r>
            <a:endParaRPr kumimoji="1" lang="en-US" altLang="ja-JP" dirty="0" smtClean="0"/>
          </a:p>
          <a:p>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ゴシック" panose="020B0609070205080204" pitchFamily="49" charset="-128"/>
                <a:ea typeface="ＭＳ ゴシック" panose="020B0609070205080204" pitchFamily="49" charset="-128"/>
              </a:rPr>
              <a:t>こんな時、緊急地震速報</a:t>
            </a:r>
            <a:r>
              <a:rPr kumimoji="1" lang="ja-JP" altLang="en-US" dirty="0" smtClean="0">
                <a:latin typeface="ＭＳ ゴシック" panose="020B0609070205080204" pitchFamily="49" charset="-128"/>
                <a:ea typeface="ＭＳ ゴシック" panose="020B0609070205080204" pitchFamily="49" charset="-128"/>
              </a:rPr>
              <a:t>を聞いたら</a:t>
            </a:r>
            <a:r>
              <a:rPr kumimoji="1" lang="ja-JP" altLang="en-US" dirty="0" smtClean="0">
                <a:latin typeface="ＭＳ ゴシック" panose="020B0609070205080204" pitchFamily="49" charset="-128"/>
                <a:ea typeface="ＭＳ ゴシック" panose="020B0609070205080204" pitchFamily="49" charset="-128"/>
              </a:rPr>
              <a:t>どうしましょう？</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もちろん、緊急地震速報を聞く前に</a:t>
            </a:r>
            <a:r>
              <a:rPr kumimoji="1" lang="ja-JP" altLang="en-US" dirty="0" smtClean="0">
                <a:latin typeface="ＭＳ ゴシック" panose="020B0609070205080204" pitchFamily="49" charset="-128"/>
                <a:ea typeface="ＭＳ ゴシック" panose="020B0609070205080204" pitchFamily="49" charset="-128"/>
              </a:rPr>
              <a:t>強く揺れたとき</a:t>
            </a:r>
            <a:r>
              <a:rPr kumimoji="1" lang="ja-JP" altLang="en-US" dirty="0" smtClean="0">
                <a:latin typeface="ＭＳ ゴシック" panose="020B0609070205080204" pitchFamily="49" charset="-128"/>
                <a:ea typeface="ＭＳ ゴシック" panose="020B0609070205080204" pitchFamily="49" charset="-128"/>
              </a:rPr>
              <a:t>とも、同じよう</a:t>
            </a:r>
            <a:r>
              <a:rPr kumimoji="1" lang="ja-JP" altLang="en-US" dirty="0" smtClean="0">
                <a:latin typeface="ＭＳ ゴシック" panose="020B0609070205080204" pitchFamily="49" charset="-128"/>
                <a:ea typeface="ＭＳ ゴシック" panose="020B0609070205080204" pitchFamily="49" charset="-128"/>
              </a:rPr>
              <a:t>に身を</a:t>
            </a:r>
            <a:r>
              <a:rPr kumimoji="1" lang="ja-JP" altLang="en-US" dirty="0" smtClean="0">
                <a:latin typeface="ＭＳ ゴシック" panose="020B0609070205080204" pitchFamily="49" charset="-128"/>
                <a:ea typeface="ＭＳ ゴシック" panose="020B0609070205080204" pitchFamily="49" charset="-128"/>
              </a:rPr>
              <a:t>守ってください。</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クエスチョン</a:t>
            </a:r>
            <a:r>
              <a:rPr kumimoji="1" lang="en-US" altLang="ja-JP" dirty="0" smtClean="0">
                <a:latin typeface="ＭＳ ゴシック" panose="020B0609070205080204" pitchFamily="49" charset="-128"/>
                <a:ea typeface="ＭＳ ゴシック" panose="020B0609070205080204" pitchFamily="49" charset="-128"/>
              </a:rPr>
              <a:t>1</a:t>
            </a:r>
            <a:r>
              <a:rPr kumimoji="1" lang="ja-JP" altLang="en-US" dirty="0" smtClean="0">
                <a:latin typeface="ＭＳ ゴシック" panose="020B0609070205080204" pitchFamily="49" charset="-128"/>
                <a:ea typeface="ＭＳ ゴシック" panose="020B0609070205080204" pitchFamily="49" charset="-128"/>
              </a:rPr>
              <a:t>つ目！家の中にいた場合はどうしますか？</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（自由に答えてもらえばよい。）</a:t>
            </a:r>
            <a:endParaRPr kumimoji="1" lang="en-US" altLang="ja-JP" dirty="0" smtClean="0">
              <a:latin typeface="ＭＳ ゴシック" panose="020B0609070205080204" pitchFamily="49" charset="-128"/>
              <a:ea typeface="ＭＳ ゴシック" panose="020B0609070205080204" pitchFamily="49" charset="-128"/>
            </a:endParaRPr>
          </a:p>
          <a:p>
            <a:endParaRPr kumimoji="1"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（☆クリック）</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頑丈な机の下にかくれ、机の脚をしっかり持って、頭と体を守りましょう。</a:t>
            </a:r>
            <a:endParaRPr lang="en-US" altLang="ja-JP" dirty="0" smtClean="0">
              <a:latin typeface="ＭＳ ゴシック" panose="020B0609070205080204" pitchFamily="49" charset="-128"/>
              <a:ea typeface="ＭＳ ゴシック" panose="020B0609070205080204" pitchFamily="49" charset="-128"/>
            </a:endParaRPr>
          </a:p>
          <a:p>
            <a:pPr marL="0" marR="0" lvl="0" indent="0" algn="l" defTabSz="875580" rtl="0" eaLnBrk="1" fontAlgn="auto" latinLnBrk="0" hangingPunct="1">
              <a:lnSpc>
                <a:spcPct val="100000"/>
              </a:lnSpc>
              <a:spcBef>
                <a:spcPts val="0"/>
              </a:spcBef>
              <a:spcAft>
                <a:spcPts val="0"/>
              </a:spcAft>
              <a:buClrTx/>
              <a:buSzTx/>
              <a:buFontTx/>
              <a:buNone/>
              <a:tabLst/>
              <a:defRPr/>
            </a:pPr>
            <a:r>
              <a:rPr lang="ja-JP" altLang="en-US" dirty="0" smtClean="0">
                <a:latin typeface="ＭＳ ゴシック" panose="020B0609070205080204" pitchFamily="49" charset="-128"/>
                <a:ea typeface="ＭＳ ゴシック" panose="020B0609070205080204" pitchFamily="49" charset="-128"/>
              </a:rPr>
              <a:t>もし隠れられそうな机が無かったら、倒れてきそうなものからできるだけ離れます。</a:t>
            </a:r>
            <a:endParaRPr lang="en-US" altLang="ja-JP" dirty="0" smtClean="0">
              <a:latin typeface="ＭＳ ゴシック" panose="020B0609070205080204" pitchFamily="49" charset="-128"/>
              <a:ea typeface="ＭＳ ゴシック" panose="020B0609070205080204" pitchFamily="49" charset="-128"/>
            </a:endParaRPr>
          </a:p>
          <a:p>
            <a:pPr marL="0" marR="0" lvl="0" indent="0" algn="l" defTabSz="875580" rtl="0" eaLnBrk="1" fontAlgn="auto" latinLnBrk="0" hangingPunct="1">
              <a:lnSpc>
                <a:spcPct val="100000"/>
              </a:lnSpc>
              <a:spcBef>
                <a:spcPts val="0"/>
              </a:spcBef>
              <a:spcAft>
                <a:spcPts val="0"/>
              </a:spcAft>
              <a:buClrTx/>
              <a:buSzTx/>
              <a:buFontTx/>
              <a:buNone/>
              <a:tabLst/>
              <a:defRPr/>
            </a:pPr>
            <a:r>
              <a:rPr lang="ja-JP" altLang="en-US" dirty="0" smtClean="0">
                <a:latin typeface="ＭＳ ゴシック" panose="020B0609070205080204" pitchFamily="49" charset="-128"/>
                <a:ea typeface="ＭＳ ゴシック" panose="020B0609070205080204" pitchFamily="49" charset="-128"/>
              </a:rPr>
              <a:t>（☆クリック）</a:t>
            </a:r>
            <a:endParaRPr lang="en-US" altLang="ja-JP" dirty="0" smtClean="0">
              <a:latin typeface="ＭＳ ゴシック" panose="020B0609070205080204" pitchFamily="49" charset="-128"/>
              <a:ea typeface="ＭＳ ゴシック" panose="020B0609070205080204" pitchFamily="49" charset="-128"/>
            </a:endParaRPr>
          </a:p>
          <a:p>
            <a:pPr marL="0" marR="0" lvl="0" indent="0" algn="l" defTabSz="875580" rtl="0" eaLnBrk="1" fontAlgn="auto" latinLnBrk="0" hangingPunct="1">
              <a:lnSpc>
                <a:spcPct val="100000"/>
              </a:lnSpc>
              <a:spcBef>
                <a:spcPts val="0"/>
              </a:spcBef>
              <a:spcAft>
                <a:spcPts val="0"/>
              </a:spcAft>
              <a:buClrTx/>
              <a:buSzTx/>
              <a:buFontTx/>
              <a:buNone/>
              <a:tabLst/>
              <a:defRPr/>
            </a:pPr>
            <a:r>
              <a:rPr lang="ja-JP" altLang="en-US" dirty="0" smtClean="0">
                <a:latin typeface="ＭＳ ゴシック" panose="020B0609070205080204" pitchFamily="49" charset="-128"/>
                <a:ea typeface="ＭＳ ゴシック" panose="020B0609070205080204" pitchFamily="49" charset="-128"/>
              </a:rPr>
              <a:t>でも、そもそも倒れてきそうなものがあったら、このような突っ張り棒や金具などで、倒れないようにしておくと良いですよね。</a:t>
            </a:r>
            <a:endParaRPr lang="en-US" altLang="ja-JP" dirty="0" smtClean="0">
              <a:latin typeface="ＭＳ ゴシック" panose="020B0609070205080204" pitchFamily="49" charset="-128"/>
              <a:ea typeface="ＭＳ ゴシック" panose="020B0609070205080204" pitchFamily="49" charset="-128"/>
            </a:endParaRPr>
          </a:p>
          <a:p>
            <a:pPr defTabSz="875580">
              <a:defRPr/>
            </a:pPr>
            <a:r>
              <a:rPr lang="ja-JP" altLang="en-US" dirty="0" smtClean="0">
                <a:latin typeface="ＭＳ ゴシック" panose="020B0609070205080204" pitchFamily="49" charset="-128"/>
                <a:ea typeface="ＭＳ ゴシック" panose="020B0609070205080204" pitchFamily="49" charset="-128"/>
              </a:rPr>
              <a:t>今日お家に帰ったら、倒れてきそうなものが無いか、ぜひお家の人と一緒に確認してください。</a:t>
            </a:r>
            <a:endParaRPr lang="en-US" altLang="ja-JP"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EBBD782D-9396-43B3-96B3-8C8765582F13}"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3843054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3E99459-8F23-4C67-A57C-2EF2FF84DA1E}" type="datetimeFigureOut">
              <a:rPr kumimoji="1" lang="ja-JP" altLang="en-US" smtClean="0"/>
              <a:t>2023/3/27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3382857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3E99459-8F23-4C67-A57C-2EF2FF84DA1E}" type="datetimeFigureOut">
              <a:rPr kumimoji="1" lang="ja-JP" altLang="en-US" smtClean="0"/>
              <a:t>2023/3/27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55973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3E99459-8F23-4C67-A57C-2EF2FF84DA1E}" type="datetimeFigureOut">
              <a:rPr kumimoji="1" lang="ja-JP" altLang="en-US" smtClean="0"/>
              <a:t>2023/3/27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1223108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 5"/>
          <p:cNvSpPr>
            <a:spLocks noGrp="1"/>
          </p:cNvSpPr>
          <p:nvPr>
            <p:ph type="dt" sz="half" idx="10"/>
          </p:nvPr>
        </p:nvSpPr>
        <p:spPr>
          <a:xfrm>
            <a:off x="457200" y="6251575"/>
            <a:ext cx="2133600" cy="476250"/>
          </a:xfrm>
        </p:spPr>
        <p:txBody>
          <a:bodyPr/>
          <a:lstStyle>
            <a:lvl1pPr>
              <a:defRPr/>
            </a:lvl1pPr>
          </a:lstStyle>
          <a:p>
            <a:pPr>
              <a:defRPr/>
            </a:pPr>
            <a:endParaRPr lang="en-US" altLang="ja-JP"/>
          </a:p>
        </p:txBody>
      </p:sp>
      <p:sp>
        <p:nvSpPr>
          <p:cNvPr id="7" name="スライド番号プレースホルダ 6"/>
          <p:cNvSpPr>
            <a:spLocks noGrp="1"/>
          </p:cNvSpPr>
          <p:nvPr>
            <p:ph type="sldNum" sz="quarter" idx="11"/>
          </p:nvPr>
        </p:nvSpPr>
        <p:spPr>
          <a:xfrm>
            <a:off x="6553200" y="6248400"/>
            <a:ext cx="2133600" cy="476250"/>
          </a:xfrm>
        </p:spPr>
        <p:txBody>
          <a:bodyPr/>
          <a:lstStyle>
            <a:lvl1pPr>
              <a:defRPr/>
            </a:lvl1pPr>
          </a:lstStyle>
          <a:p>
            <a:pPr>
              <a:defRPr/>
            </a:pPr>
            <a:fld id="{315253F4-1E8D-4DA5-8E3A-EE3C201EB6F6}" type="slidenum">
              <a:rPr lang="ja-JP" altLang="en-US"/>
              <a:pPr>
                <a:defRPr/>
              </a:pPr>
              <a:t>‹#›</a:t>
            </a:fld>
            <a:endParaRPr lang="en-US" altLang="ja-JP"/>
          </a:p>
        </p:txBody>
      </p:sp>
      <p:sp>
        <p:nvSpPr>
          <p:cNvPr id="8" name="フッター プレースホルダ 7"/>
          <p:cNvSpPr>
            <a:spLocks noGrp="1"/>
          </p:cNvSpPr>
          <p:nvPr>
            <p:ph type="ftr" sz="quarter" idx="12"/>
          </p:nvPr>
        </p:nvSpPr>
        <p:spPr>
          <a:xfrm>
            <a:off x="3124200" y="6248400"/>
            <a:ext cx="2895600" cy="476250"/>
          </a:xfrm>
        </p:spPr>
        <p:txBody>
          <a:bodyPr/>
          <a:lstStyle>
            <a:lvl1pPr>
              <a:defRPr/>
            </a:lvl1pPr>
          </a:lstStyle>
          <a:p>
            <a:pPr>
              <a:defRPr/>
            </a:pPr>
            <a:endParaRPr lang="en-US" altLang="ja-JP"/>
          </a:p>
        </p:txBody>
      </p:sp>
    </p:spTree>
    <p:extLst>
      <p:ext uri="{BB962C8B-B14F-4D97-AF65-F5344CB8AC3E}">
        <p14:creationId xmlns:p14="http://schemas.microsoft.com/office/powerpoint/2010/main" val="383358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0FBAF6C-D68C-4D04-9E2C-51F3F3C54CEB}"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373179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rgbClr val="FFFF00"/>
                                            </p:clrVal>
                                          </p:val>
                                        </p:tav>
                                        <p:tav tm="50000">
                                          <p:val>
                                            <p:clrVal>
                                              <a:srgbClr val="FFFF00"/>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par>
                          <p:cTn id="10" fill="hold">
                            <p:stCondLst>
                              <p:cond delay="3500"/>
                            </p:stCondLst>
                            <p:childTnLst>
                              <p:par>
                                <p:cTn id="11" presetID="10" presetClass="entr" presetSubtype="0"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95667C7-48E3-418E-9F88-21E6B8C64153}"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4074932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F88158A-FE61-470A-B441-18468EA07638}"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4232858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2FF5AF0-25D3-4B8B-967C-DFA44C4B4F7B}"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1678192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lang="en-US" altLang="ja-JP">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en-US" altLang="ja-JP">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6E0B5ED-FB25-4CA9-892E-E4ABC8D46A5E}"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1648707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lang="en-US" altLang="ja-JP">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en-US" altLang="ja-JP">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139FF0B-D832-4051-A48C-17C1E7DA535A}"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4086234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en-US" altLang="ja-JP">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en-US" altLang="ja-JP">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7A87649-965F-411F-984B-265B755B2FBA}"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2230415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3E99459-8F23-4C67-A57C-2EF2FF84DA1E}" type="datetimeFigureOut">
              <a:rPr kumimoji="1" lang="ja-JP" altLang="en-US" smtClean="0"/>
              <a:t>2023/3/27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389185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93C3FBD-080C-4B93-8754-E7D17EA7A2EB}"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2854230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0D3FF0A-D06F-41A7-9992-505273971CE2}"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1800042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49D8D6B-362E-4C2D-A6DC-04D606DC47DC}"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1437459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AFC0FB5-2390-4D89-951B-23E3806B9A96}" type="slidenum">
              <a:rPr lang="en-US" altLang="ja-JP" smtClean="0">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4131454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 5"/>
          <p:cNvSpPr>
            <a:spLocks noGrp="1"/>
          </p:cNvSpPr>
          <p:nvPr>
            <p:ph type="dt" sz="half" idx="10"/>
          </p:nvPr>
        </p:nvSpPr>
        <p:spPr>
          <a:xfrm>
            <a:off x="457200" y="6251575"/>
            <a:ext cx="2133600" cy="476250"/>
          </a:xfrm>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1"/>
          </p:nvPr>
        </p:nvSpPr>
        <p:spPr>
          <a:xfrm>
            <a:off x="6553200" y="6248400"/>
            <a:ext cx="2133600" cy="476250"/>
          </a:xfrm>
        </p:spPr>
        <p:txBody>
          <a:bodyPr/>
          <a:lstStyle>
            <a:lvl1pPr>
              <a:defRPr/>
            </a:lvl1pPr>
          </a:lstStyle>
          <a:p>
            <a:pPr>
              <a:defRPr/>
            </a:pPr>
            <a:fld id="{315253F4-1E8D-4DA5-8E3A-EE3C201EB6F6}" type="slidenum">
              <a:rPr lang="ja-JP" altLang="en-US">
                <a:solidFill>
                  <a:prstClr val="black">
                    <a:tint val="75000"/>
                  </a:prstClr>
                </a:solidFill>
              </a:rPr>
              <a:pPr>
                <a:defRPr/>
              </a:pPr>
              <a:t>‹#›</a:t>
            </a:fld>
            <a:endParaRPr lang="en-US" altLang="ja-JP">
              <a:solidFill>
                <a:prstClr val="black">
                  <a:tint val="75000"/>
                </a:prstClr>
              </a:solidFill>
            </a:endParaRPr>
          </a:p>
        </p:txBody>
      </p:sp>
      <p:sp>
        <p:nvSpPr>
          <p:cNvPr id="8" name="フッター プレースホルダ 7"/>
          <p:cNvSpPr>
            <a:spLocks noGrp="1"/>
          </p:cNvSpPr>
          <p:nvPr>
            <p:ph type="ftr" sz="quarter" idx="12"/>
          </p:nvPr>
        </p:nvSpPr>
        <p:spPr>
          <a:xfrm>
            <a:off x="3124200" y="6248400"/>
            <a:ext cx="2895600" cy="476250"/>
          </a:xfrm>
        </p:spPr>
        <p:txBody>
          <a:bodyPr/>
          <a:lstStyle>
            <a:lvl1pPr>
              <a:defRPr/>
            </a:lvl1pPr>
          </a:lstStyle>
          <a:p>
            <a:pPr>
              <a:defRPr/>
            </a:pPr>
            <a:endParaRPr lang="en-US" altLang="ja-JP">
              <a:solidFill>
                <a:prstClr val="black">
                  <a:tint val="75000"/>
                </a:prstClr>
              </a:solidFill>
            </a:endParaRPr>
          </a:p>
        </p:txBody>
      </p:sp>
    </p:spTree>
    <p:extLst>
      <p:ext uri="{BB962C8B-B14F-4D97-AF65-F5344CB8AC3E}">
        <p14:creationId xmlns:p14="http://schemas.microsoft.com/office/powerpoint/2010/main" val="1844610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3E99459-8F23-4C67-A57C-2EF2FF84DA1E}" type="datetimeFigureOut">
              <a:rPr kumimoji="1" lang="ja-JP" altLang="en-US" smtClean="0"/>
              <a:t>2023/3/27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463942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3E99459-8F23-4C67-A57C-2EF2FF84DA1E}" type="datetimeFigureOut">
              <a:rPr kumimoji="1" lang="ja-JP" altLang="en-US" smtClean="0"/>
              <a:t>2023/3/27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2990269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3E99459-8F23-4C67-A57C-2EF2FF84DA1E}" type="datetimeFigureOut">
              <a:rPr kumimoji="1" lang="ja-JP" altLang="en-US" smtClean="0"/>
              <a:t>2023/3/27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183338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3E99459-8F23-4C67-A57C-2EF2FF84DA1E}" type="datetimeFigureOut">
              <a:rPr kumimoji="1" lang="ja-JP" altLang="en-US" smtClean="0"/>
              <a:t>2023/3/27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1920181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3E99459-8F23-4C67-A57C-2EF2FF84DA1E}" type="datetimeFigureOut">
              <a:rPr kumimoji="1" lang="ja-JP" altLang="en-US" smtClean="0"/>
              <a:t>2023/3/27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3814337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3E99459-8F23-4C67-A57C-2EF2FF84DA1E}" type="datetimeFigureOut">
              <a:rPr kumimoji="1" lang="ja-JP" altLang="en-US" smtClean="0"/>
              <a:t>2023/3/27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364100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3E99459-8F23-4C67-A57C-2EF2FF84DA1E}" type="datetimeFigureOut">
              <a:rPr kumimoji="1" lang="ja-JP" altLang="en-US" smtClean="0"/>
              <a:t>2023/3/27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1673103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99459-8F23-4C67-A57C-2EF2FF84DA1E}" type="datetimeFigureOut">
              <a:rPr kumimoji="1" lang="ja-JP" altLang="en-US" smtClean="0"/>
              <a:t>2023/3/27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D0874-57B5-420B-A04D-E7CEFDEB3DAC}" type="slidenum">
              <a:rPr kumimoji="1" lang="ja-JP" altLang="en-US" smtClean="0"/>
              <a:t>‹#›</a:t>
            </a:fld>
            <a:endParaRPr kumimoji="1" lang="ja-JP" altLang="en-US"/>
          </a:p>
        </p:txBody>
      </p:sp>
    </p:spTree>
    <p:extLst>
      <p:ext uri="{BB962C8B-B14F-4D97-AF65-F5344CB8AC3E}">
        <p14:creationId xmlns:p14="http://schemas.microsoft.com/office/powerpoint/2010/main" val="40277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37"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ja-JP">
              <a:solidFill>
                <a:prstClr val="black">
                  <a:tint val="75000"/>
                </a:prstClr>
              </a:solidFill>
              <a:latin typeface="Arial" charset="0"/>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ja-JP">
              <a:solidFill>
                <a:prstClr val="black">
                  <a:tint val="75000"/>
                </a:prstClr>
              </a:solidFill>
              <a:latin typeface="Arial" charset="0"/>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42553907-0251-4DD3-BBA6-A8B2F0858065}" type="slidenum">
              <a:rPr lang="en-US" altLang="ja-JP" smtClean="0">
                <a:solidFill>
                  <a:prstClr val="black">
                    <a:tint val="75000"/>
                  </a:prstClr>
                </a:solidFill>
                <a:latin typeface="Arial" charset="0"/>
              </a:rPr>
              <a:pPr fontAlgn="base">
                <a:spcBef>
                  <a:spcPct val="0"/>
                </a:spcBef>
                <a:spcAft>
                  <a:spcPct val="0"/>
                </a:spcAft>
              </a:pPr>
              <a:t>‹#›</a:t>
            </a:fld>
            <a:endParaRPr lang="en-US" altLang="ja-JP">
              <a:solidFill>
                <a:prstClr val="black">
                  <a:tint val="75000"/>
                </a:prstClr>
              </a:solidFill>
              <a:latin typeface="Arial" charset="0"/>
            </a:endParaRPr>
          </a:p>
        </p:txBody>
      </p:sp>
    </p:spTree>
    <p:extLst>
      <p:ext uri="{BB962C8B-B14F-4D97-AF65-F5344CB8AC3E}">
        <p14:creationId xmlns:p14="http://schemas.microsoft.com/office/powerpoint/2010/main" val="18305518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59862" y="1829891"/>
            <a:ext cx="8136904" cy="1470025"/>
          </a:xfrm>
        </p:spPr>
        <p:txBody>
          <a:bodyPr>
            <a:noAutofit/>
          </a:bodyPr>
          <a:lstStyle/>
          <a:p>
            <a:pPr algn="dist">
              <a:lnSpc>
                <a:spcPct val="150000"/>
              </a:lnSpc>
            </a:pPr>
            <a:r>
              <a:rPr lang="ja-JP" altLang="en-US" sz="6000" dirty="0" smtClean="0">
                <a:solidFill>
                  <a:srgbClr val="00B050"/>
                </a:solidFill>
                <a:latin typeface="HGP創英角ﾎﾟｯﾌﾟ体" panose="040B0A00000000000000" pitchFamily="50" charset="-128"/>
                <a:ea typeface="HGP創英角ﾎﾟｯﾌﾟ体" panose="040B0A00000000000000" pitchFamily="50" charset="-128"/>
              </a:rPr>
              <a:t>じしん</a:t>
            </a:r>
            <a:r>
              <a:rPr lang="ja-JP" altLang="en-US" sz="6000" dirty="0" smtClean="0">
                <a:latin typeface="HGP創英角ﾎﾟｯﾌﾟ体" panose="040B0A00000000000000" pitchFamily="50" charset="-128"/>
                <a:ea typeface="HGP創英角ﾎﾟｯﾌﾟ体" panose="040B0A00000000000000" pitchFamily="50" charset="-128"/>
              </a:rPr>
              <a:t>や</a:t>
            </a:r>
            <a:r>
              <a:rPr lang="ja-JP" altLang="en-US" sz="6000" dirty="0" smtClean="0">
                <a:solidFill>
                  <a:srgbClr val="0070C0"/>
                </a:solidFill>
                <a:latin typeface="HGP創英角ﾎﾟｯﾌﾟ体" panose="040B0A00000000000000" pitchFamily="50" charset="-128"/>
                <a:ea typeface="HGP創英角ﾎﾟｯﾌﾟ体" panose="040B0A00000000000000" pitchFamily="50" charset="-128"/>
              </a:rPr>
              <a:t>つな</a:t>
            </a:r>
            <a:r>
              <a:rPr lang="ja-JP" altLang="en-US" sz="6000" dirty="0">
                <a:solidFill>
                  <a:srgbClr val="0070C0"/>
                </a:solidFill>
                <a:latin typeface="HGP創英角ﾎﾟｯﾌﾟ体" panose="040B0A00000000000000" pitchFamily="50" charset="-128"/>
                <a:ea typeface="HGP創英角ﾎﾟｯﾌﾟ体" panose="040B0A00000000000000" pitchFamily="50" charset="-128"/>
              </a:rPr>
              <a:t>み</a:t>
            </a:r>
            <a:r>
              <a:rPr lang="ja-JP" altLang="en-US" sz="6000" dirty="0" smtClean="0">
                <a:latin typeface="HGP創英角ﾎﾟｯﾌﾟ体" panose="040B0A00000000000000" pitchFamily="50" charset="-128"/>
                <a:ea typeface="HGP創英角ﾎﾟｯﾌﾟ体" panose="040B0A00000000000000" pitchFamily="50" charset="-128"/>
              </a:rPr>
              <a:t>から</a:t>
            </a:r>
            <a:r>
              <a:rPr lang="ja-JP" altLang="en-US" sz="6000" dirty="0">
                <a:latin typeface="HGP創英角ﾎﾟｯﾌﾟ体" panose="040B0A00000000000000" pitchFamily="50" charset="-128"/>
                <a:ea typeface="HGP創英角ﾎﾟｯﾌﾟ体" panose="040B0A00000000000000" pitchFamily="50" charset="-128"/>
              </a:rPr>
              <a:t>　</a:t>
            </a:r>
            <a:r>
              <a:rPr lang="en-US" altLang="ja-JP" sz="6000" dirty="0">
                <a:latin typeface="HGP創英角ﾎﾟｯﾌﾟ体" panose="040B0A00000000000000" pitchFamily="50" charset="-128"/>
                <a:ea typeface="HGP創英角ﾎﾟｯﾌﾟ体" panose="040B0A00000000000000" pitchFamily="50" charset="-128"/>
              </a:rPr>
              <a:t/>
            </a:r>
            <a:br>
              <a:rPr lang="en-US" altLang="ja-JP" sz="6000" dirty="0">
                <a:latin typeface="HGP創英角ﾎﾟｯﾌﾟ体" panose="040B0A00000000000000" pitchFamily="50" charset="-128"/>
                <a:ea typeface="HGP創英角ﾎﾟｯﾌﾟ体" panose="040B0A00000000000000" pitchFamily="50" charset="-128"/>
              </a:rPr>
            </a:br>
            <a:r>
              <a:rPr lang="ja-JP" altLang="en-US" sz="6000" dirty="0">
                <a:solidFill>
                  <a:srgbClr val="FF00FF"/>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命を守る</a:t>
            </a:r>
            <a:r>
              <a:rPr lang="ja-JP" altLang="en-US" sz="6000" dirty="0">
                <a:latin typeface="HGP創英角ﾎﾟｯﾌﾟ体" panose="040B0A00000000000000" pitchFamily="50" charset="-128"/>
                <a:ea typeface="HGP創英角ﾎﾟｯﾌﾟ体" panose="040B0A00000000000000" pitchFamily="50" charset="-128"/>
              </a:rPr>
              <a:t>ために</a:t>
            </a:r>
            <a:endParaRPr lang="ja-JP" altLang="ja-JP" sz="6000" dirty="0">
              <a:latin typeface="HGP創英角ﾎﾟｯﾌﾟ体" panose="040B0A00000000000000" pitchFamily="50" charset="-128"/>
              <a:ea typeface="HGP創英角ﾎﾟｯﾌﾟ体" panose="040B0A00000000000000" pitchFamily="50" charset="-128"/>
            </a:endParaRPr>
          </a:p>
        </p:txBody>
      </p:sp>
      <p:sp>
        <p:nvSpPr>
          <p:cNvPr id="4" name="Rectangle 3"/>
          <p:cNvSpPr txBox="1">
            <a:spLocks noChangeArrowheads="1"/>
          </p:cNvSpPr>
          <p:nvPr/>
        </p:nvSpPr>
        <p:spPr>
          <a:xfrm>
            <a:off x="2483768" y="4293096"/>
            <a:ext cx="4392488" cy="1584176"/>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4000" b="0" i="0" u="none" strike="noStrike" kern="1200" cap="none" spc="0" normalizeH="0" baseline="0" noProof="0" dirty="0">
                <a:ln>
                  <a:noFill/>
                </a:ln>
                <a:solidFill>
                  <a:srgbClr val="9A0000"/>
                </a:solidFill>
                <a:effectLst/>
                <a:uLnTx/>
                <a:uFillTx/>
                <a:latin typeface="HG丸ｺﾞｼｯｸM-PRO" panose="020F0600000000000000" pitchFamily="50" charset="-128"/>
                <a:ea typeface="HG丸ｺﾞｼｯｸM-PRO" panose="020F0600000000000000" pitchFamily="50" charset="-128"/>
                <a:cs typeface="+mn-cs"/>
              </a:rPr>
              <a:t>〇〇〇小学校　</a:t>
            </a:r>
            <a:endParaRPr kumimoji="1" lang="en-US" altLang="ja-JP" sz="4000" b="0" i="0" u="none" strike="noStrike" kern="1200" cap="none" spc="0" normalizeH="0" baseline="0" noProof="0" dirty="0">
              <a:ln>
                <a:noFill/>
              </a:ln>
              <a:solidFill>
                <a:srgbClr val="9A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ja-JP" altLang="en-US" sz="4000" dirty="0">
                <a:solidFill>
                  <a:srgbClr val="9A0000"/>
                </a:solidFill>
                <a:latin typeface="HG丸ｺﾞｼｯｸM-PRO" panose="020F0600000000000000" pitchFamily="50" charset="-128"/>
                <a:ea typeface="HG丸ｺﾞｼｯｸM-PRO" panose="020F0600000000000000" pitchFamily="50" charset="-128"/>
              </a:rPr>
              <a:t>３</a:t>
            </a:r>
            <a:r>
              <a:rPr kumimoji="1" lang="ja-JP" altLang="en-US" sz="4000" b="0" i="0" u="none" strike="noStrike" kern="1200" cap="none" spc="0" normalizeH="0" baseline="0" noProof="0" dirty="0" smtClean="0">
                <a:ln>
                  <a:noFill/>
                </a:ln>
                <a:solidFill>
                  <a:srgbClr val="9A0000"/>
                </a:solidFill>
                <a:effectLst/>
                <a:uLnTx/>
                <a:uFillTx/>
                <a:latin typeface="HG丸ｺﾞｼｯｸM-PRO" panose="020F0600000000000000" pitchFamily="50" charset="-128"/>
                <a:ea typeface="HG丸ｺﾞｼｯｸM-PRO" panose="020F0600000000000000" pitchFamily="50" charset="-128"/>
                <a:cs typeface="+mn-cs"/>
              </a:rPr>
              <a:t>年生</a:t>
            </a:r>
            <a:endParaRPr kumimoji="1" lang="ja-JP" altLang="ja-JP" sz="4000" b="0" i="0" u="none" strike="noStrike" kern="1200" cap="none" spc="0" normalizeH="0" baseline="0" noProof="0" dirty="0">
              <a:ln>
                <a:noFill/>
              </a:ln>
              <a:solidFill>
                <a:srgbClr val="9A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テキスト ボックス 5"/>
          <p:cNvSpPr txBox="1"/>
          <p:nvPr/>
        </p:nvSpPr>
        <p:spPr>
          <a:xfrm>
            <a:off x="7471572" y="6507621"/>
            <a:ext cx="167225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大阪管区気象台　提供</a:t>
            </a:r>
          </a:p>
        </p:txBody>
      </p:sp>
    </p:spTree>
    <p:extLst>
      <p:ext uri="{BB962C8B-B14F-4D97-AF65-F5344CB8AC3E}">
        <p14:creationId xmlns:p14="http://schemas.microsoft.com/office/powerpoint/2010/main" val="41950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805782" y="2088055"/>
            <a:ext cx="5863450" cy="4488729"/>
          </a:xfrm>
          <a:prstGeom prst="rect">
            <a:avLst/>
          </a:prstGeom>
        </p:spPr>
      </p:pic>
      <p:sp>
        <p:nvSpPr>
          <p:cNvPr id="8"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ja-JP" altLang="en-US" sz="3600" dirty="0">
                <a:solidFill>
                  <a:prstClr val="black"/>
                </a:solidFill>
                <a:latin typeface="HGP創英角ﾎﾟｯﾌﾟ体" pitchFamily="50" charset="-128"/>
                <a:ea typeface="HGP創英角ﾎﾟｯﾌﾟ体" pitchFamily="50" charset="-128"/>
              </a:rPr>
              <a:t>じ</a:t>
            </a:r>
            <a:r>
              <a:rPr kumimoji="1" lang="ja-JP" altLang="en-US" sz="36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しん　</a:t>
            </a:r>
            <a:r>
              <a:rPr kumimoji="1" lang="ja-JP" altLang="en-US" sz="36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に</a:t>
            </a:r>
            <a:r>
              <a:rPr kumimoji="1" lang="ja-JP" altLang="en-US" sz="36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よる　ケガを　しないために</a:t>
            </a:r>
            <a:endParaRPr kumimoji="1" lang="ja-JP" altLang="en-US" sz="36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endParaRPr>
          </a:p>
        </p:txBody>
      </p:sp>
      <p:sp>
        <p:nvSpPr>
          <p:cNvPr id="16" name="テキスト ボックス 15"/>
          <p:cNvSpPr txBox="1"/>
          <p:nvPr/>
        </p:nvSpPr>
        <p:spPr>
          <a:xfrm>
            <a:off x="5158614" y="6642556"/>
            <a:ext cx="398538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気象庁</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ホームページ　</a:t>
            </a: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http://www.jma.go.jp/jma/kishou/books</a:t>
            </a:r>
            <a:r>
              <a:rPr kumimoji="1" lang="en-US" altLang="ja-JP"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の図版を加工して掲載</a:t>
            </a:r>
          </a:p>
        </p:txBody>
      </p:sp>
      <p:sp>
        <p:nvSpPr>
          <p:cNvPr id="17" name="テキスト ボックス 16"/>
          <p:cNvSpPr txBox="1"/>
          <p:nvPr/>
        </p:nvSpPr>
        <p:spPr>
          <a:xfrm>
            <a:off x="2188249" y="1428905"/>
            <a:ext cx="5262979" cy="769441"/>
          </a:xfrm>
          <a:prstGeom prst="rect">
            <a:avLst/>
          </a:prstGeom>
          <a:noFill/>
        </p:spPr>
        <p:txBody>
          <a:bodyPr wrap="none" rtlCol="0">
            <a:spAutoFit/>
          </a:bodyPr>
          <a:lstStyle/>
          <a:p>
            <a:r>
              <a:rPr lang="ja-JP" altLang="en-US" sz="4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道を歩いていたら？</a:t>
            </a:r>
            <a:endParaRPr lang="ja-JP" altLang="en-US" sz="4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p:cNvPicPr>
            <a:picLocks noChangeAspect="1"/>
          </p:cNvPicPr>
          <p:nvPr/>
        </p:nvPicPr>
        <p:blipFill>
          <a:blip r:embed="rId4"/>
          <a:stretch>
            <a:fillRect/>
          </a:stretch>
        </p:blipFill>
        <p:spPr>
          <a:xfrm>
            <a:off x="5220072" y="3933056"/>
            <a:ext cx="3687710" cy="2448272"/>
          </a:xfrm>
          <a:prstGeom prst="rect">
            <a:avLst/>
          </a:prstGeom>
          <a:ln>
            <a:solidFill>
              <a:schemeClr val="accent1"/>
            </a:solidFill>
          </a:ln>
        </p:spPr>
      </p:pic>
      <p:sp>
        <p:nvSpPr>
          <p:cNvPr id="10" name="テキスト ボックス 9"/>
          <p:cNvSpPr txBox="1"/>
          <p:nvPr/>
        </p:nvSpPr>
        <p:spPr>
          <a:xfrm>
            <a:off x="495479" y="764704"/>
            <a:ext cx="8648521" cy="769441"/>
          </a:xfrm>
          <a:prstGeom prst="rect">
            <a:avLst/>
          </a:prstGeom>
          <a:noFill/>
        </p:spPr>
        <p:txBody>
          <a:bodyPr wrap="none" rtlCol="0">
            <a:spAutoFit/>
          </a:bodyPr>
          <a:lstStyle/>
          <a:p>
            <a:r>
              <a:rPr lang="ja-JP" altLang="en-US" sz="4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クエスチョン！その</a:t>
            </a:r>
            <a:r>
              <a:rPr lang="ja-JP" altLang="en-US" sz="4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時どうする？</a:t>
            </a:r>
            <a:endParaRPr lang="ja-JP" altLang="en-US" sz="4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4570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ja-JP" altLang="en-US" sz="3600" dirty="0">
                <a:solidFill>
                  <a:prstClr val="black"/>
                </a:solidFill>
                <a:latin typeface="HGP創英角ﾎﾟｯﾌﾟ体" pitchFamily="50" charset="-128"/>
                <a:ea typeface="HGP創英角ﾎﾟｯﾌﾟ体" pitchFamily="50" charset="-128"/>
              </a:rPr>
              <a:t>じ</a:t>
            </a:r>
            <a:r>
              <a:rPr kumimoji="1" lang="ja-JP" altLang="en-US" sz="36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しん　</a:t>
            </a:r>
            <a:r>
              <a:rPr kumimoji="1" lang="ja-JP" altLang="en-US" sz="36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に</a:t>
            </a:r>
            <a:r>
              <a:rPr kumimoji="1" lang="ja-JP" altLang="en-US" sz="36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よる　ケガを　しないために</a:t>
            </a:r>
            <a:endParaRPr kumimoji="1" lang="ja-JP" altLang="en-US" sz="36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endParaRPr>
          </a:p>
        </p:txBody>
      </p:sp>
      <p:sp>
        <p:nvSpPr>
          <p:cNvPr id="13" name="テキスト ボックス 12"/>
          <p:cNvSpPr txBox="1"/>
          <p:nvPr/>
        </p:nvSpPr>
        <p:spPr>
          <a:xfrm>
            <a:off x="2504767" y="1482340"/>
            <a:ext cx="413446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お店の中なら？</a:t>
            </a:r>
            <a:endParaRPr kumimoji="1" lang="ja-JP" altLang="en-US" sz="4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5128029" y="6562959"/>
            <a:ext cx="40159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気象庁</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ホームページ　</a:t>
            </a: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http://</a:t>
            </a:r>
            <a:r>
              <a:rPr kumimoji="1" lang="en-US" altLang="ja-JP"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www.jma.go.jp/jma/kishou/books/</a:t>
            </a: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の図版を加工して掲載</a:t>
            </a:r>
          </a:p>
        </p:txBody>
      </p:sp>
      <p:pic>
        <p:nvPicPr>
          <p:cNvPr id="5" name="図 4"/>
          <p:cNvPicPr>
            <a:picLocks noChangeAspect="1"/>
          </p:cNvPicPr>
          <p:nvPr/>
        </p:nvPicPr>
        <p:blipFill>
          <a:blip r:embed="rId3"/>
          <a:stretch>
            <a:fillRect/>
          </a:stretch>
        </p:blipFill>
        <p:spPr>
          <a:xfrm>
            <a:off x="611560" y="3146483"/>
            <a:ext cx="2344987" cy="2245792"/>
          </a:xfrm>
          <a:prstGeom prst="rect">
            <a:avLst/>
          </a:prstGeom>
        </p:spPr>
      </p:pic>
      <p:pic>
        <p:nvPicPr>
          <p:cNvPr id="7" name="図 6"/>
          <p:cNvPicPr>
            <a:picLocks noChangeAspect="1"/>
          </p:cNvPicPr>
          <p:nvPr/>
        </p:nvPicPr>
        <p:blipFill>
          <a:blip r:embed="rId4"/>
          <a:stretch>
            <a:fillRect/>
          </a:stretch>
        </p:blipFill>
        <p:spPr>
          <a:xfrm>
            <a:off x="3104611" y="2924134"/>
            <a:ext cx="2729075" cy="2495153"/>
          </a:xfrm>
          <a:prstGeom prst="rect">
            <a:avLst/>
          </a:prstGeom>
        </p:spPr>
      </p:pic>
      <p:pic>
        <p:nvPicPr>
          <p:cNvPr id="10" name="図 9"/>
          <p:cNvPicPr>
            <a:picLocks noChangeAspect="1"/>
          </p:cNvPicPr>
          <p:nvPr/>
        </p:nvPicPr>
        <p:blipFill>
          <a:blip r:embed="rId5"/>
          <a:stretch>
            <a:fillRect/>
          </a:stretch>
        </p:blipFill>
        <p:spPr>
          <a:xfrm>
            <a:off x="6134647" y="2883943"/>
            <a:ext cx="2390034" cy="2644673"/>
          </a:xfrm>
          <a:prstGeom prst="rect">
            <a:avLst/>
          </a:prstGeom>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036" y="2337571"/>
            <a:ext cx="4125816" cy="3525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図 2"/>
          <p:cNvPicPr>
            <a:picLocks noChangeAspect="1"/>
          </p:cNvPicPr>
          <p:nvPr/>
        </p:nvPicPr>
        <p:blipFill>
          <a:blip r:embed="rId7"/>
          <a:stretch>
            <a:fillRect/>
          </a:stretch>
        </p:blipFill>
        <p:spPr>
          <a:xfrm>
            <a:off x="4420487" y="2404040"/>
            <a:ext cx="4472566" cy="3392980"/>
          </a:xfrm>
          <a:prstGeom prst="rect">
            <a:avLst/>
          </a:prstGeom>
          <a:ln w="47625">
            <a:solidFill>
              <a:schemeClr val="tx1"/>
            </a:solidFill>
          </a:ln>
        </p:spPr>
      </p:pic>
      <p:sp>
        <p:nvSpPr>
          <p:cNvPr id="12" name="テキスト ボックス 11"/>
          <p:cNvSpPr txBox="1"/>
          <p:nvPr/>
        </p:nvSpPr>
        <p:spPr>
          <a:xfrm>
            <a:off x="495479" y="764704"/>
            <a:ext cx="8648521" cy="769441"/>
          </a:xfrm>
          <a:prstGeom prst="rect">
            <a:avLst/>
          </a:prstGeom>
          <a:noFill/>
        </p:spPr>
        <p:txBody>
          <a:bodyPr wrap="none" rtlCol="0">
            <a:spAutoFit/>
          </a:bodyPr>
          <a:lstStyle/>
          <a:p>
            <a:r>
              <a:rPr lang="ja-JP" altLang="en-US" sz="4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クエスチョン！その</a:t>
            </a:r>
            <a:r>
              <a:rPr lang="ja-JP" altLang="en-US" sz="4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時どうする？</a:t>
            </a:r>
            <a:endParaRPr lang="ja-JP" altLang="en-US" sz="4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2820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500"/>
                                        <p:tgtEl>
                                          <p:spTgt spid="1027"/>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73" descr="0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75724">
            <a:off x="3316555" y="3417299"/>
            <a:ext cx="5124255" cy="301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p:cNvPicPr>
            <a:picLocks noChangeAspect="1"/>
          </p:cNvPicPr>
          <p:nvPr/>
        </p:nvPicPr>
        <p:blipFill>
          <a:blip r:embed="rId4"/>
          <a:stretch>
            <a:fillRect/>
          </a:stretch>
        </p:blipFill>
        <p:spPr>
          <a:xfrm>
            <a:off x="1206681" y="3216877"/>
            <a:ext cx="1777658" cy="1635324"/>
          </a:xfrm>
          <a:prstGeom prst="rect">
            <a:avLst/>
          </a:prstGeom>
        </p:spPr>
      </p:pic>
      <p:sp>
        <p:nvSpPr>
          <p:cNvPr id="8"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ja-JP" altLang="en-US" sz="3600" dirty="0">
                <a:solidFill>
                  <a:prstClr val="black"/>
                </a:solidFill>
                <a:latin typeface="HGP創英角ﾎﾟｯﾌﾟ体" pitchFamily="50" charset="-128"/>
                <a:ea typeface="HGP創英角ﾎﾟｯﾌﾟ体" pitchFamily="50" charset="-128"/>
              </a:rPr>
              <a:t>じ</a:t>
            </a:r>
            <a:r>
              <a:rPr kumimoji="1" lang="ja-JP" altLang="en-US" sz="36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しん　</a:t>
            </a:r>
            <a:r>
              <a:rPr kumimoji="1" lang="ja-JP" altLang="en-US" sz="36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に</a:t>
            </a:r>
            <a:r>
              <a:rPr kumimoji="1" lang="ja-JP" altLang="en-US" sz="36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よる　ケガを　しないために</a:t>
            </a:r>
            <a:endParaRPr kumimoji="1" lang="ja-JP" altLang="en-US" sz="36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endParaRPr>
          </a:p>
        </p:txBody>
      </p:sp>
      <p:sp>
        <p:nvSpPr>
          <p:cNvPr id="15" name="テキスト ボックス 14"/>
          <p:cNvSpPr txBox="1"/>
          <p:nvPr/>
        </p:nvSpPr>
        <p:spPr>
          <a:xfrm>
            <a:off x="1259632" y="820665"/>
            <a:ext cx="6955750"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じゃあ、その時どうする？</a:t>
            </a:r>
            <a:endParaRPr kumimoji="1" lang="ja-JP" altLang="en-US" sz="4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5158614" y="6636820"/>
            <a:ext cx="398538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気象庁</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ホームページ　</a:t>
            </a: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http://www.jma.go.jp/jma/kishou/books</a:t>
            </a:r>
            <a:r>
              <a:rPr kumimoji="1" lang="en-US" altLang="ja-JP"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の図版を加工して掲載</a:t>
            </a:r>
          </a:p>
        </p:txBody>
      </p:sp>
      <p:sp>
        <p:nvSpPr>
          <p:cNvPr id="17" name="テキスト ボックス 16"/>
          <p:cNvSpPr txBox="1"/>
          <p:nvPr/>
        </p:nvSpPr>
        <p:spPr>
          <a:xfrm>
            <a:off x="576094" y="1504249"/>
            <a:ext cx="808426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クエスチョン！電車の中なら？</a:t>
            </a:r>
            <a:endParaRPr kumimoji="1" lang="ja-JP" altLang="en-US" sz="4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5"/>
          <a:stretch>
            <a:fillRect/>
          </a:stretch>
        </p:blipFill>
        <p:spPr>
          <a:xfrm>
            <a:off x="1741408" y="2187832"/>
            <a:ext cx="5753637" cy="4374340"/>
          </a:xfrm>
          <a:prstGeom prst="rect">
            <a:avLst/>
          </a:prstGeom>
        </p:spPr>
      </p:pic>
    </p:spTree>
    <p:extLst>
      <p:ext uri="{BB962C8B-B14F-4D97-AF65-F5344CB8AC3E}">
        <p14:creationId xmlns:p14="http://schemas.microsoft.com/office/powerpoint/2010/main" val="283226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txBox="1">
            <a:spLocks noChangeArrowheads="1"/>
          </p:cNvSpPr>
          <p:nvPr/>
        </p:nvSpPr>
        <p:spPr bwMode="auto">
          <a:xfrm>
            <a:off x="0" y="1628800"/>
            <a:ext cx="9144000" cy="3384376"/>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lvl="0" algn="ctr" eaLnBrk="1" fontAlgn="base" hangingPunct="1">
              <a:spcAft>
                <a:spcPct val="0"/>
              </a:spcAft>
              <a:buNone/>
              <a:defRPr/>
            </a:pPr>
            <a:r>
              <a:rPr lang="ja-JP" altLang="en-US" sz="7200" dirty="0">
                <a:solidFill>
                  <a:prstClr val="black"/>
                </a:solidFill>
                <a:latin typeface="HGP創英角ﾎﾟｯﾌﾟ体" pitchFamily="50" charset="-128"/>
                <a:ea typeface="HGP創英角ﾎﾟｯﾌﾟ体" pitchFamily="50" charset="-128"/>
              </a:rPr>
              <a:t>じ</a:t>
            </a:r>
            <a:r>
              <a:rPr lang="ja-JP" altLang="en-US" sz="7200" dirty="0" smtClean="0">
                <a:solidFill>
                  <a:prstClr val="black"/>
                </a:solidFill>
                <a:latin typeface="HGP創英角ﾎﾟｯﾌﾟ体" pitchFamily="50" charset="-128"/>
                <a:ea typeface="HGP創英角ﾎﾟｯﾌﾟ体" pitchFamily="50" charset="-128"/>
              </a:rPr>
              <a:t>しんの後は何に</a:t>
            </a:r>
            <a:endParaRPr kumimoji="1" lang="en-US" altLang="ja-JP" sz="72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lang="ja-JP" altLang="en-US" sz="7200" dirty="0">
                <a:solidFill>
                  <a:prstClr val="black"/>
                </a:solidFill>
                <a:latin typeface="HGP創英角ﾎﾟｯﾌﾟ体" pitchFamily="50" charset="-128"/>
                <a:ea typeface="HGP創英角ﾎﾟｯﾌﾟ体" pitchFamily="50" charset="-128"/>
              </a:rPr>
              <a:t>気</a:t>
            </a:r>
            <a:r>
              <a:rPr lang="ja-JP" altLang="en-US" sz="7200" dirty="0" smtClean="0">
                <a:solidFill>
                  <a:prstClr val="black"/>
                </a:solidFill>
                <a:latin typeface="HGP創英角ﾎﾟｯﾌﾟ体" pitchFamily="50" charset="-128"/>
                <a:ea typeface="HGP創英角ﾎﾟｯﾌﾟ体" pitchFamily="50" charset="-128"/>
              </a:rPr>
              <a:t>をつける</a:t>
            </a:r>
            <a:r>
              <a:rPr kumimoji="1" lang="ja-JP" altLang="en-US" sz="72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a:t>
            </a:r>
            <a:endParaRPr kumimoji="1" lang="ja-JP" altLang="en-US" sz="72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endParaRPr>
          </a:p>
        </p:txBody>
      </p:sp>
    </p:spTree>
    <p:extLst>
      <p:ext uri="{BB962C8B-B14F-4D97-AF65-F5344CB8AC3E}">
        <p14:creationId xmlns:p14="http://schemas.microsoft.com/office/powerpoint/2010/main" val="3264653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90500" y="744810"/>
            <a:ext cx="8763000" cy="5924550"/>
          </a:xfrm>
          <a:prstGeom prst="rect">
            <a:avLst/>
          </a:prstGeom>
        </p:spPr>
      </p:pic>
      <p:sp>
        <p:nvSpPr>
          <p:cNvPr id="3"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lvl="0" algn="ctr" eaLnBrk="1" fontAlgn="base" hangingPunct="1">
              <a:spcAft>
                <a:spcPct val="0"/>
              </a:spcAft>
              <a:buNone/>
              <a:defRPr/>
            </a:pPr>
            <a:r>
              <a:rPr lang="ja-JP" altLang="en-US" sz="3600" dirty="0" smtClean="0">
                <a:solidFill>
                  <a:prstClr val="black"/>
                </a:solidFill>
                <a:latin typeface="HGP創英角ﾎﾟｯﾌﾟ体" pitchFamily="50" charset="-128"/>
                <a:ea typeface="HGP創英角ﾎﾟｯﾌﾟ体" pitchFamily="50" charset="-128"/>
              </a:rPr>
              <a:t>大</a:t>
            </a:r>
            <a:r>
              <a:rPr kumimoji="1" lang="ja-JP" altLang="en-US" sz="36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rPr>
              <a:t>きな　</a:t>
            </a:r>
            <a:r>
              <a:rPr lang="ja-JP" altLang="en-US" sz="3600" noProof="0" dirty="0">
                <a:solidFill>
                  <a:prstClr val="black"/>
                </a:solidFill>
                <a:latin typeface="HGP創英角ﾎﾟｯﾌﾟ体" pitchFamily="50" charset="-128"/>
                <a:ea typeface="HGP創英角ﾎﾟｯﾌﾟ体" pitchFamily="50" charset="-128"/>
              </a:rPr>
              <a:t>じ</a:t>
            </a:r>
            <a:r>
              <a:rPr kumimoji="1" lang="ja-JP" altLang="en-US" sz="36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rPr>
              <a:t>しん　が　海でおこると？</a:t>
            </a:r>
            <a:endParaRPr kumimoji="1" lang="ja-JP" altLang="en-US" sz="36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endParaRPr>
          </a:p>
        </p:txBody>
      </p:sp>
      <p:sp>
        <p:nvSpPr>
          <p:cNvPr id="5" name="テキスト ボックス 4"/>
          <p:cNvSpPr txBox="1"/>
          <p:nvPr/>
        </p:nvSpPr>
        <p:spPr>
          <a:xfrm>
            <a:off x="467544" y="6237312"/>
            <a:ext cx="203132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仙台管区気象台作成「防災紙芝居」より</a:t>
            </a:r>
            <a:endPar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5436096" y="1340768"/>
            <a:ext cx="1569660" cy="1323439"/>
          </a:xfrm>
          <a:prstGeom prst="rect">
            <a:avLst/>
          </a:prstGeom>
          <a:noFill/>
        </p:spPr>
        <p:txBody>
          <a:bodyPr wrap="none" rtlCol="0">
            <a:spAutoFit/>
          </a:bodyPr>
          <a:lstStyle/>
          <a:p>
            <a:r>
              <a:rPr kumimoji="1" lang="ja-JP" altLang="en-US" sz="3600" b="1" dirty="0" smtClean="0">
                <a:solidFill>
                  <a:srgbClr val="FF0000"/>
                </a:solidFill>
                <a:latin typeface="HG丸ｺﾞｼｯｸM-PRO" panose="020F0600000000000000" pitchFamily="50" charset="-128"/>
                <a:ea typeface="HG丸ｺﾞｼｯｸM-PRO" panose="020F0600000000000000" pitchFamily="50" charset="-128"/>
              </a:rPr>
              <a:t>つなみ</a:t>
            </a:r>
            <a:endParaRPr kumimoji="1" lang="en-US" altLang="ja-JP" sz="3600" b="1" dirty="0" smtClean="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4400" b="1" dirty="0" smtClean="0">
                <a:solidFill>
                  <a:srgbClr val="FF0000"/>
                </a:solidFill>
                <a:latin typeface="HG丸ｺﾞｼｯｸM-PRO" panose="020F0600000000000000" pitchFamily="50" charset="-128"/>
                <a:ea typeface="HG丸ｺﾞｼｯｸM-PRO" panose="020F0600000000000000" pitchFamily="50" charset="-128"/>
              </a:rPr>
              <a:t>津 波</a:t>
            </a:r>
            <a:endParaRPr kumimoji="1" lang="ja-JP" altLang="en-US" sz="4400" b="1"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4812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852" y="278920"/>
            <a:ext cx="8466620" cy="6349965"/>
          </a:xfrm>
          <a:prstGeom prst="rect">
            <a:avLst/>
          </a:prstGeom>
        </p:spPr>
      </p:pic>
      <p:sp>
        <p:nvSpPr>
          <p:cNvPr id="9" name="テキスト ボックス 8"/>
          <p:cNvSpPr txBox="1"/>
          <p:nvPr/>
        </p:nvSpPr>
        <p:spPr>
          <a:xfrm>
            <a:off x="7812360" y="6381328"/>
            <a:ext cx="838691" cy="2308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Arial" charset="0"/>
                <a:ea typeface="ＭＳ Ｐゴシック"/>
                <a:cs typeface="+mn-cs"/>
              </a:rPr>
              <a:t>気象庁　提供</a:t>
            </a:r>
          </a:p>
        </p:txBody>
      </p:sp>
    </p:spTree>
    <p:extLst>
      <p:ext uri="{BB962C8B-B14F-4D97-AF65-F5344CB8AC3E}">
        <p14:creationId xmlns:p14="http://schemas.microsoft.com/office/powerpoint/2010/main" val="3852692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3"/>
          <a:stretch>
            <a:fillRect/>
          </a:stretch>
        </p:blipFill>
        <p:spPr>
          <a:xfrm>
            <a:off x="77172" y="3457538"/>
            <a:ext cx="4867859" cy="3400462"/>
          </a:xfrm>
          <a:prstGeom prst="rect">
            <a:avLst/>
          </a:prstGeom>
        </p:spPr>
      </p:pic>
      <p:sp>
        <p:nvSpPr>
          <p:cNvPr id="17" name="テキスト ボックス 16"/>
          <p:cNvSpPr txBox="1"/>
          <p:nvPr/>
        </p:nvSpPr>
        <p:spPr>
          <a:xfrm>
            <a:off x="0" y="6642556"/>
            <a:ext cx="203132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仙台管区気象台作成「防災紙芝居」より</a:t>
            </a:r>
          </a:p>
        </p:txBody>
      </p:sp>
      <p:sp>
        <p:nvSpPr>
          <p:cNvPr id="5" name="テキスト ボックス 4"/>
          <p:cNvSpPr txBox="1"/>
          <p:nvPr/>
        </p:nvSpPr>
        <p:spPr>
          <a:xfrm>
            <a:off x="931349" y="771244"/>
            <a:ext cx="6983877" cy="830997"/>
          </a:xfrm>
          <a:prstGeom prst="rect">
            <a:avLst/>
          </a:prstGeom>
          <a:noFill/>
        </p:spPr>
        <p:txBody>
          <a:bodyPr vert="horz" wrap="squar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3200" b="1" i="0" u="none" strike="noStrike" kern="1200" cap="none" spc="0" normalizeH="0" baseline="0" noProof="0" dirty="0" smtClean="0">
                <a:ln>
                  <a:noFill/>
                </a:ln>
                <a:solidFill>
                  <a:srgbClr val="000000"/>
                </a:solidFill>
                <a:effectLst/>
                <a:uLnTx/>
                <a:uFillTx/>
                <a:latin typeface="HG丸ｺﾞｼｯｸM-PRO" pitchFamily="50" charset="-128"/>
                <a:ea typeface="HG丸ｺﾞｼｯｸM-PRO" pitchFamily="50" charset="-128"/>
                <a:cs typeface="+mn-cs"/>
              </a:rPr>
              <a:t>①強い</a:t>
            </a:r>
            <a:r>
              <a:rPr kumimoji="1" lang="ja-JP" altLang="en-US" sz="3200"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ゆ</a:t>
            </a:r>
            <a:r>
              <a:rPr kumimoji="1" lang="ja-JP" altLang="en-US" sz="3200" b="1" i="0" u="none" strike="noStrike" kern="1200" cap="none" spc="0" normalizeH="0" baseline="0" noProof="0" dirty="0" err="1" smtClean="0">
                <a:ln>
                  <a:noFill/>
                </a:ln>
                <a:solidFill>
                  <a:srgbClr val="000000"/>
                </a:solidFill>
                <a:effectLst/>
                <a:uLnTx/>
                <a:uFillTx/>
                <a:latin typeface="HG丸ｺﾞｼｯｸM-PRO" pitchFamily="50" charset="-128"/>
                <a:ea typeface="HG丸ｺﾞｼｯｸM-PRO" pitchFamily="50" charset="-128"/>
                <a:cs typeface="+mn-cs"/>
              </a:rPr>
              <a:t>れを</a:t>
            </a:r>
            <a:r>
              <a:rPr kumimoji="1" lang="ja-JP" altLang="en-US" sz="3200"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感じたら</a:t>
            </a:r>
            <a:r>
              <a:rPr kumimoji="1" lang="ja-JP" altLang="en-US" sz="3200" b="1" i="0" u="none" strike="noStrike" kern="1200" cap="none" spc="0" normalizeH="0" baseline="0" noProof="0" dirty="0" smtClean="0">
                <a:ln>
                  <a:noFill/>
                </a:ln>
                <a:solidFill>
                  <a:srgbClr val="000000"/>
                </a:solidFill>
                <a:effectLst/>
                <a:uLnTx/>
                <a:uFillTx/>
                <a:latin typeface="HG丸ｺﾞｼｯｸM-PRO" pitchFamily="50" charset="-128"/>
                <a:ea typeface="HG丸ｺﾞｼｯｸM-PRO" pitchFamily="50" charset="-128"/>
                <a:cs typeface="+mn-cs"/>
              </a:rPr>
              <a:t>！</a:t>
            </a:r>
            <a:endParaRPr kumimoji="1" lang="en-US" altLang="ja-JP" sz="3200"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p:txBody>
      </p:sp>
      <p:sp>
        <p:nvSpPr>
          <p:cNvPr id="11" name="爆発 2 10"/>
          <p:cNvSpPr/>
          <p:nvPr/>
        </p:nvSpPr>
        <p:spPr>
          <a:xfrm>
            <a:off x="3275856" y="4778044"/>
            <a:ext cx="6257886" cy="2012247"/>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7030A0"/>
                </a:solidFill>
                <a:effectLst/>
                <a:uLnTx/>
                <a:uFillTx/>
                <a:latin typeface="HG丸ｺﾞｼｯｸM-PRO" panose="020F0600000000000000" pitchFamily="50" charset="-128"/>
                <a:ea typeface="HG丸ｺﾞｼｯｸM-PRO" panose="020F0600000000000000" pitchFamily="50" charset="-128"/>
                <a:cs typeface="+mn-cs"/>
              </a:rPr>
              <a:t>主</a:t>
            </a:r>
            <a:r>
              <a:rPr kumimoji="1" lang="ja-JP" altLang="en-US" sz="2800" b="1" i="0" u="none" strike="noStrike" kern="1200" cap="none" spc="0" normalizeH="0" baseline="0" noProof="0" dirty="0" smtClean="0">
                <a:ln>
                  <a:noFill/>
                </a:ln>
                <a:solidFill>
                  <a:srgbClr val="7030A0"/>
                </a:solidFill>
                <a:effectLst/>
                <a:uLnTx/>
                <a:uFillTx/>
                <a:latin typeface="HG丸ｺﾞｼｯｸM-PRO" panose="020F0600000000000000" pitchFamily="50" charset="-128"/>
                <a:ea typeface="HG丸ｺﾞｼｯｸM-PRO" panose="020F0600000000000000" pitchFamily="50" charset="-128"/>
                <a:cs typeface="+mn-cs"/>
              </a:rPr>
              <a:t>なゆれが</a:t>
            </a:r>
            <a:r>
              <a:rPr kumimoji="1" lang="en-US" altLang="ja-JP" sz="2800" b="1" i="0" u="none" strike="noStrike" kern="1200" cap="none" spc="0" normalizeH="0" baseline="0" noProof="0" dirty="0" smtClean="0">
                <a:ln>
                  <a:noFill/>
                </a:ln>
                <a:solidFill>
                  <a:srgbClr val="7030A0"/>
                </a:solidFill>
                <a:effectLst/>
                <a:uLnTx/>
                <a:uFillTx/>
                <a:latin typeface="HG丸ｺﾞｼｯｸM-PRO" panose="020F0600000000000000" pitchFamily="50" charset="-128"/>
                <a:ea typeface="HG丸ｺﾞｼｯｸM-PRO" panose="020F0600000000000000" pitchFamily="50" charset="-128"/>
                <a:cs typeface="+mn-cs"/>
              </a:rPr>
              <a:t>1</a:t>
            </a:r>
            <a:r>
              <a:rPr kumimoji="1" lang="en-US" altLang="ja-JP" sz="2800" b="1" i="0" u="none" strike="noStrike" kern="1200" cap="none" spc="0" normalizeH="0" baseline="0" noProof="0" dirty="0">
                <a:ln>
                  <a:noFill/>
                </a:ln>
                <a:solidFill>
                  <a:srgbClr val="7030A0"/>
                </a:solidFill>
                <a:effectLst/>
                <a:uLnTx/>
                <a:uFillTx/>
                <a:latin typeface="HG丸ｺﾞｼｯｸM-PRO" panose="020F0600000000000000" pitchFamily="50" charset="-128"/>
                <a:ea typeface="HG丸ｺﾞｼｯｸM-PRO" panose="020F0600000000000000" pitchFamily="50" charset="-128"/>
                <a:cs typeface="+mn-cs"/>
              </a:rPr>
              <a:t>0</a:t>
            </a:r>
            <a:r>
              <a:rPr kumimoji="1" lang="ja-JP" altLang="en-US" sz="2800" b="1" i="0" u="none" strike="noStrike" kern="1200" cap="none" spc="0" normalizeH="0" baseline="0" noProof="0" dirty="0" smtClean="0">
                <a:ln>
                  <a:noFill/>
                </a:ln>
                <a:solidFill>
                  <a:srgbClr val="7030A0"/>
                </a:solidFill>
                <a:effectLst/>
                <a:uLnTx/>
                <a:uFillTx/>
                <a:latin typeface="HG丸ｺﾞｼｯｸM-PRO" panose="020F0600000000000000" pitchFamily="50" charset="-128"/>
                <a:ea typeface="HG丸ｺﾞｼｯｸM-PRO" panose="020F0600000000000000" pitchFamily="50" charset="-128"/>
                <a:cs typeface="+mn-cs"/>
              </a:rPr>
              <a:t>秒</a:t>
            </a:r>
            <a:endParaRPr kumimoji="1" lang="ja-JP" altLang="en-US" sz="2800" b="1" i="0" u="none" strike="noStrike" kern="1200" cap="none" spc="0" normalizeH="0" baseline="0" noProof="0" dirty="0">
              <a:ln>
                <a:noFill/>
              </a:ln>
              <a:solidFill>
                <a:srgbClr val="7030A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srgbClr val="7030A0"/>
                </a:solidFill>
                <a:effectLst/>
                <a:uLnTx/>
                <a:uFillTx/>
                <a:latin typeface="HG丸ｺﾞｼｯｸM-PRO" panose="020F0600000000000000" pitchFamily="50" charset="-128"/>
                <a:ea typeface="HG丸ｺﾞｼｯｸM-PRO" panose="020F0600000000000000" pitchFamily="50" charset="-128"/>
                <a:cs typeface="+mn-cs"/>
              </a:rPr>
              <a:t>→にげる</a:t>
            </a:r>
            <a:r>
              <a:rPr kumimoji="1" lang="ja-JP" altLang="en-US" sz="2800" b="1" i="0" u="none" strike="noStrike" kern="1200" cap="none" spc="0" normalizeH="0" baseline="0" noProof="0" dirty="0">
                <a:ln>
                  <a:noFill/>
                </a:ln>
                <a:solidFill>
                  <a:srgbClr val="7030A0"/>
                </a:solidFill>
                <a:effectLst/>
                <a:uLnTx/>
                <a:uFillTx/>
                <a:latin typeface="HG丸ｺﾞｼｯｸM-PRO" panose="020F0600000000000000" pitchFamily="50" charset="-128"/>
                <a:ea typeface="HG丸ｺﾞｼｯｸM-PRO" panose="020F0600000000000000" pitchFamily="50" charset="-128"/>
                <a:cs typeface="+mn-cs"/>
              </a:rPr>
              <a:t>！！</a:t>
            </a:r>
          </a:p>
        </p:txBody>
      </p:sp>
      <p:pic>
        <p:nvPicPr>
          <p:cNvPr id="9" name="図 8">
            <a:extLst>
              <a:ext uri="{FF2B5EF4-FFF2-40B4-BE49-F238E27FC236}">
                <a16:creationId xmlns:a16="http://schemas.microsoft.com/office/drawing/2014/main" id="{A47968A8-89C0-44E7-80EA-575DD2F0AF7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57" b="98715" l="0" r="99213"/>
                    </a14:imgEffect>
                  </a14:imgLayer>
                </a14:imgProps>
              </a:ext>
            </a:extLst>
          </a:blip>
          <a:srcRect l="6932" t="5060" r="5151"/>
          <a:stretch/>
        </p:blipFill>
        <p:spPr>
          <a:xfrm>
            <a:off x="4234202" y="3736505"/>
            <a:ext cx="1642178" cy="1357941"/>
          </a:xfrm>
          <a:prstGeom prst="rect">
            <a:avLst/>
          </a:prstGeom>
        </p:spPr>
      </p:pic>
      <p:sp>
        <p:nvSpPr>
          <p:cNvPr id="10" name="テキスト ボックス 9"/>
          <p:cNvSpPr txBox="1"/>
          <p:nvPr/>
        </p:nvSpPr>
        <p:spPr>
          <a:xfrm>
            <a:off x="931349" y="1570923"/>
            <a:ext cx="6983877" cy="1323439"/>
          </a:xfrm>
          <a:prstGeom prst="rect">
            <a:avLst/>
          </a:prstGeom>
          <a:noFill/>
        </p:spPr>
        <p:txBody>
          <a:bodyPr vert="horz" wrap="squar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3200" b="1" i="0" u="none" strike="noStrike" kern="1200" cap="none" spc="0" normalizeH="0" baseline="0" noProof="0" dirty="0" smtClean="0">
                <a:ln>
                  <a:noFill/>
                </a:ln>
                <a:solidFill>
                  <a:srgbClr val="000000"/>
                </a:solidFill>
                <a:effectLst/>
                <a:uLnTx/>
                <a:uFillTx/>
                <a:latin typeface="HG丸ｺﾞｼｯｸM-PRO" pitchFamily="50" charset="-128"/>
                <a:ea typeface="HG丸ｺﾞｼｯｸM-PRO" pitchFamily="50" charset="-128"/>
                <a:cs typeface="+mn-cs"/>
              </a:rPr>
              <a:t>②弱くても、長くてゆっくりした</a:t>
            </a:r>
            <a:endParaRPr kumimoji="1" lang="en-US" altLang="ja-JP" sz="3200" b="1" i="0" u="none" strike="noStrike" kern="1200" cap="none" spc="0" normalizeH="0" baseline="0" noProof="0" dirty="0" smtClean="0">
              <a:ln>
                <a:noFill/>
              </a:ln>
              <a:solidFill>
                <a:srgbClr val="000000"/>
              </a:solidFill>
              <a:effectLst/>
              <a:uLnTx/>
              <a:uFillTx/>
              <a:latin typeface="HG丸ｺﾞｼｯｸM-PRO" pitchFamily="50" charset="-128"/>
              <a:ea typeface="HG丸ｺﾞｼｯｸM-PRO"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smtClean="0">
                <a:ln>
                  <a:noFill/>
                </a:ln>
                <a:solidFill>
                  <a:srgbClr val="000000"/>
                </a:solidFill>
                <a:effectLst/>
                <a:uLnTx/>
                <a:uFillTx/>
                <a:latin typeface="HG丸ｺﾞｼｯｸM-PRO" pitchFamily="50" charset="-128"/>
                <a:ea typeface="HG丸ｺﾞｼｯｸM-PRO" pitchFamily="50" charset="-128"/>
                <a:cs typeface="+mn-cs"/>
              </a:rPr>
              <a:t>　ゆれを感じたら！</a:t>
            </a:r>
            <a:endParaRPr kumimoji="1" lang="en-US" altLang="ja-JP" sz="3200"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p:txBody>
      </p:sp>
      <p:sp>
        <p:nvSpPr>
          <p:cNvPr id="13" name="テキスト ボックス 12"/>
          <p:cNvSpPr txBox="1"/>
          <p:nvPr/>
        </p:nvSpPr>
        <p:spPr>
          <a:xfrm>
            <a:off x="931349" y="2991318"/>
            <a:ext cx="6983877" cy="830997"/>
          </a:xfrm>
          <a:prstGeom prst="rect">
            <a:avLst/>
          </a:prstGeom>
          <a:noFill/>
        </p:spPr>
        <p:txBody>
          <a:bodyPr vert="horz" wrap="squar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3200" b="1" i="0" u="none" strike="noStrike" kern="1200" cap="none" spc="0" normalizeH="0" baseline="0" noProof="0" dirty="0" smtClean="0">
                <a:ln>
                  <a:noFill/>
                </a:ln>
                <a:solidFill>
                  <a:srgbClr val="000000"/>
                </a:solidFill>
                <a:effectLst/>
                <a:uLnTx/>
                <a:uFillTx/>
                <a:latin typeface="HG丸ｺﾞｼｯｸM-PRO" pitchFamily="50" charset="-128"/>
                <a:ea typeface="HG丸ｺﾞｼｯｸM-PRO" pitchFamily="50" charset="-128"/>
                <a:cs typeface="+mn-cs"/>
              </a:rPr>
              <a:t>③つなみの</a:t>
            </a:r>
            <a:r>
              <a:rPr kumimoji="1" lang="ja-JP" altLang="en-US" sz="3200" b="1" i="0" u="none" strike="noStrike" kern="1200" cap="none" spc="0" normalizeH="0" baseline="0" noProof="0" dirty="0" err="1" smtClean="0">
                <a:ln>
                  <a:noFill/>
                </a:ln>
                <a:solidFill>
                  <a:srgbClr val="000000"/>
                </a:solidFill>
                <a:effectLst/>
                <a:uLnTx/>
                <a:uFillTx/>
                <a:latin typeface="HG丸ｺﾞｼｯｸM-PRO" pitchFamily="50" charset="-128"/>
                <a:ea typeface="HG丸ｺﾞｼｯｸM-PRO" pitchFamily="50" charset="-128"/>
                <a:cs typeface="+mn-cs"/>
              </a:rPr>
              <a:t>けいほうを</a:t>
            </a:r>
            <a:r>
              <a:rPr kumimoji="1" lang="ja-JP" altLang="en-US" sz="3200" b="1" i="0" u="none" strike="noStrike" kern="1200" cap="none" spc="0" normalizeH="0" baseline="0" noProof="0" dirty="0" smtClean="0">
                <a:ln>
                  <a:noFill/>
                </a:ln>
                <a:solidFill>
                  <a:srgbClr val="000000"/>
                </a:solidFill>
                <a:effectLst/>
                <a:uLnTx/>
                <a:uFillTx/>
                <a:latin typeface="HG丸ｺﾞｼｯｸM-PRO" pitchFamily="50" charset="-128"/>
                <a:ea typeface="HG丸ｺﾞｼｯｸM-PRO" pitchFamily="50" charset="-128"/>
                <a:cs typeface="+mn-cs"/>
              </a:rPr>
              <a:t>聞いたら</a:t>
            </a:r>
            <a:r>
              <a:rPr kumimoji="1" lang="ja-JP" altLang="en-US" sz="3200"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a:t>
            </a:r>
            <a:endParaRPr kumimoji="1" lang="en-US" altLang="ja-JP" sz="3200"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p:txBody>
      </p:sp>
      <p:sp>
        <p:nvSpPr>
          <p:cNvPr id="14" name="Rectangle 9"/>
          <p:cNvSpPr txBox="1">
            <a:spLocks noChangeArrowheads="1"/>
          </p:cNvSpPr>
          <p:nvPr/>
        </p:nvSpPr>
        <p:spPr bwMode="auto">
          <a:xfrm>
            <a:off x="0" y="6069"/>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ja-JP" altLang="en-US" sz="3600" dirty="0" smtClean="0">
                <a:solidFill>
                  <a:srgbClr val="000000"/>
                </a:solidFill>
                <a:latin typeface="HGP創英角ﾎﾟｯﾌﾟ体" pitchFamily="50" charset="-128"/>
                <a:ea typeface="HGP創英角ﾎﾟｯﾌﾟ体" pitchFamily="50" charset="-128"/>
              </a:rPr>
              <a:t>つな</a:t>
            </a:r>
            <a:r>
              <a:rPr lang="ja-JP" altLang="en-US" sz="3600" dirty="0">
                <a:solidFill>
                  <a:srgbClr val="000000"/>
                </a:solidFill>
                <a:latin typeface="HGP創英角ﾎﾟｯﾌﾟ体" pitchFamily="50" charset="-128"/>
                <a:ea typeface="HGP創英角ﾎﾟｯﾌﾟ体" pitchFamily="50" charset="-128"/>
              </a:rPr>
              <a:t>み</a:t>
            </a:r>
            <a:r>
              <a:rPr kumimoji="1" lang="ja-JP" altLang="en-US" sz="3600" b="0" i="0" u="none" strike="noStrike" kern="1200" cap="none" spc="0" normalizeH="0" baseline="0" noProof="0" dirty="0" smtClean="0">
                <a:ln>
                  <a:noFill/>
                </a:ln>
                <a:solidFill>
                  <a:srgbClr val="000000"/>
                </a:solidFill>
                <a:effectLst/>
                <a:uLnTx/>
                <a:uFillTx/>
                <a:latin typeface="HGP創英角ﾎﾟｯﾌﾟ体" pitchFamily="50" charset="-128"/>
                <a:ea typeface="HGP創英角ﾎﾟｯﾌﾟ体" pitchFamily="50" charset="-128"/>
                <a:cs typeface="+mn-cs"/>
              </a:rPr>
              <a:t>が</a:t>
            </a:r>
            <a:r>
              <a:rPr kumimoji="1" lang="ja-JP" altLang="en-US" sz="3600" b="0" i="0" u="none" strike="noStrike" kern="1200" cap="none" spc="0" normalizeH="0" baseline="0" noProof="0" dirty="0">
                <a:ln>
                  <a:noFill/>
                </a:ln>
                <a:solidFill>
                  <a:srgbClr val="000000"/>
                </a:solidFill>
                <a:effectLst/>
                <a:uLnTx/>
                <a:uFillTx/>
                <a:latin typeface="HGP創英角ﾎﾟｯﾌﾟ体" pitchFamily="50" charset="-128"/>
                <a:ea typeface="HGP創英角ﾎﾟｯﾌﾟ体" pitchFamily="50" charset="-128"/>
                <a:cs typeface="+mn-cs"/>
              </a:rPr>
              <a:t>来ることがわかる　てがかり</a:t>
            </a:r>
          </a:p>
        </p:txBody>
      </p:sp>
    </p:spTree>
    <p:extLst>
      <p:ext uri="{BB962C8B-B14F-4D97-AF65-F5344CB8AC3E}">
        <p14:creationId xmlns:p14="http://schemas.microsoft.com/office/powerpoint/2010/main" val="304922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fade">
                                      <p:cBhvr>
                                        <p:cTn id="2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549666" y="1179552"/>
            <a:ext cx="3215944" cy="2585323"/>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命</a:t>
            </a:r>
            <a:r>
              <a:rPr kumimoji="1" lang="ja-JP" altLang="en-US" sz="3600" b="0" i="0" u="none" strike="noStrike" kern="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を守るために</a:t>
            </a:r>
            <a:endParaRPr kumimoji="1" lang="en-US" altLang="ja-JP" sz="3600" b="0" i="0" u="none" strike="noStrike" kern="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どうしたら </a:t>
            </a:r>
            <a:endParaRPr kumimoji="1" lang="en-US" altLang="ja-JP" sz="3600" b="0" i="0" u="none" strike="noStrike" kern="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いいのかな？</a:t>
            </a:r>
            <a:endParaRPr kumimoji="1" lang="en-US" altLang="ja-JP" sz="3600" b="0" i="0" u="none" strike="noStrike" kern="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455" y="4859854"/>
            <a:ext cx="2588385" cy="1871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「命を守る」、どんな方法がありますか？</a:t>
            </a:r>
          </a:p>
        </p:txBody>
      </p:sp>
      <p:sp>
        <p:nvSpPr>
          <p:cNvPr id="8" name="雲形吹き出し 7"/>
          <p:cNvSpPr/>
          <p:nvPr/>
        </p:nvSpPr>
        <p:spPr>
          <a:xfrm>
            <a:off x="-16" y="785727"/>
            <a:ext cx="4205591" cy="3858321"/>
          </a:xfrm>
          <a:prstGeom prst="cloudCallout">
            <a:avLst>
              <a:gd name="adj1" fmla="val 43023"/>
              <a:gd name="adj2" fmla="val 5443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雲形吹き出し 8"/>
          <p:cNvSpPr/>
          <p:nvPr/>
        </p:nvSpPr>
        <p:spPr>
          <a:xfrm>
            <a:off x="4700754" y="740316"/>
            <a:ext cx="4394223" cy="4680520"/>
          </a:xfrm>
          <a:prstGeom prst="cloudCallout">
            <a:avLst>
              <a:gd name="adj1" fmla="val -52361"/>
              <a:gd name="adj2" fmla="val 337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5223368" y="1345203"/>
            <a:ext cx="3348994" cy="3416320"/>
          </a:xfrm>
          <a:prstGeom prst="rect">
            <a:avLst/>
          </a:prstGeom>
        </p:spPr>
        <p:txBody>
          <a:bodyPr wrap="none">
            <a:spAutoFit/>
          </a:bodyPr>
          <a:lstStyle/>
          <a:p>
            <a:pPr lvl="0" algn="ctr">
              <a:lnSpc>
                <a:spcPct val="150000"/>
              </a:lnSpc>
              <a:defRPr/>
            </a:pPr>
            <a:r>
              <a:rPr lang="ja-JP" altLang="en-US" sz="3600" kern="0" dirty="0">
                <a:solidFill>
                  <a:prstClr val="black"/>
                </a:solidFill>
                <a:latin typeface="HGP創英角ﾎﾟｯﾌﾟ体" pitchFamily="50" charset="-128"/>
                <a:ea typeface="HGP創英角ﾎﾟｯﾌﾟ体" pitchFamily="50" charset="-128"/>
              </a:rPr>
              <a:t>教室では</a:t>
            </a:r>
          </a:p>
          <a:p>
            <a:pPr lvl="0" algn="ctr">
              <a:lnSpc>
                <a:spcPct val="150000"/>
              </a:lnSpc>
              <a:defRPr/>
            </a:pPr>
            <a:r>
              <a:rPr lang="ja-JP" altLang="en-US" sz="3600" kern="0" dirty="0">
                <a:solidFill>
                  <a:prstClr val="black"/>
                </a:solidFill>
                <a:latin typeface="HGP創英角ﾎﾟｯﾌﾟ体" pitchFamily="50" charset="-128"/>
                <a:ea typeface="HGP創英角ﾎﾟｯﾌﾟ体" pitchFamily="50" charset="-128"/>
              </a:rPr>
              <a:t>つく</a:t>
            </a:r>
            <a:r>
              <a:rPr lang="ja-JP" altLang="en-US" sz="3600" kern="0" dirty="0" err="1">
                <a:solidFill>
                  <a:prstClr val="black"/>
                </a:solidFill>
                <a:latin typeface="HGP創英角ﾎﾟｯﾌﾟ体" pitchFamily="50" charset="-128"/>
                <a:ea typeface="HGP創英角ﾎﾟｯﾌﾟ体" pitchFamily="50" charset="-128"/>
              </a:rPr>
              <a:t>えの</a:t>
            </a:r>
            <a:r>
              <a:rPr lang="ja-JP" altLang="en-US" sz="3600" kern="0" dirty="0">
                <a:solidFill>
                  <a:prstClr val="black"/>
                </a:solidFill>
                <a:latin typeface="HGP創英角ﾎﾟｯﾌﾟ体" pitchFamily="50" charset="-128"/>
                <a:ea typeface="HGP創英角ﾎﾟｯﾌﾟ体" pitchFamily="50" charset="-128"/>
              </a:rPr>
              <a:t>下に</a:t>
            </a:r>
          </a:p>
          <a:p>
            <a:pPr lvl="0" algn="ctr">
              <a:lnSpc>
                <a:spcPct val="150000"/>
              </a:lnSpc>
              <a:defRPr/>
            </a:pPr>
            <a:r>
              <a:rPr lang="ja-JP" altLang="en-US" sz="3600" kern="0" dirty="0" smtClean="0">
                <a:solidFill>
                  <a:prstClr val="black"/>
                </a:solidFill>
                <a:latin typeface="HGP創英角ﾎﾟｯﾌﾟ体" pitchFamily="50" charset="-128"/>
                <a:ea typeface="HGP創英角ﾎﾟｯﾌﾟ体" pitchFamily="50" charset="-128"/>
              </a:rPr>
              <a:t>もぐってつくえの</a:t>
            </a:r>
            <a:endParaRPr lang="en-US" altLang="ja-JP" sz="3600" kern="0" dirty="0" smtClean="0">
              <a:solidFill>
                <a:prstClr val="black"/>
              </a:solidFill>
              <a:latin typeface="HGP創英角ﾎﾟｯﾌﾟ体" pitchFamily="50" charset="-128"/>
              <a:ea typeface="HGP創英角ﾎﾟｯﾌﾟ体" pitchFamily="50" charset="-128"/>
            </a:endParaRPr>
          </a:p>
          <a:p>
            <a:pPr lvl="0" algn="ctr">
              <a:lnSpc>
                <a:spcPct val="150000"/>
              </a:lnSpc>
              <a:defRPr/>
            </a:pPr>
            <a:r>
              <a:rPr lang="ja-JP" altLang="en-US" sz="3600" kern="0" dirty="0" smtClean="0">
                <a:solidFill>
                  <a:prstClr val="black"/>
                </a:solidFill>
                <a:latin typeface="HGP創英角ﾎﾟｯﾌﾟ体" pitchFamily="50" charset="-128"/>
                <a:ea typeface="HGP創英角ﾎﾟｯﾌﾟ体" pitchFamily="50" charset="-128"/>
              </a:rPr>
              <a:t>あしを</a:t>
            </a:r>
            <a:r>
              <a:rPr lang="ja-JP" altLang="en-US" sz="3600" kern="0" dirty="0">
                <a:solidFill>
                  <a:prstClr val="black"/>
                </a:solidFill>
                <a:latin typeface="HGP創英角ﾎﾟｯﾌﾟ体" pitchFamily="50" charset="-128"/>
                <a:ea typeface="HGP創英角ﾎﾟｯﾌﾟ体" pitchFamily="50" charset="-128"/>
              </a:rPr>
              <a:t>もつ</a:t>
            </a:r>
          </a:p>
        </p:txBody>
      </p:sp>
    </p:spTree>
    <p:extLst>
      <p:ext uri="{BB962C8B-B14F-4D97-AF65-F5344CB8AC3E}">
        <p14:creationId xmlns:p14="http://schemas.microsoft.com/office/powerpoint/2010/main" val="264238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555776" y="4466096"/>
            <a:ext cx="2772308" cy="2320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テキスト ボックス 12"/>
          <p:cNvSpPr txBox="1"/>
          <p:nvPr/>
        </p:nvSpPr>
        <p:spPr>
          <a:xfrm>
            <a:off x="8676456" y="6453336"/>
            <a:ext cx="32573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終</a:t>
            </a:r>
          </a:p>
        </p:txBody>
      </p:sp>
      <p:sp>
        <p:nvSpPr>
          <p:cNvPr id="11"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「命を守る」、どんな方法がありますか？</a:t>
            </a:r>
          </a:p>
        </p:txBody>
      </p:sp>
      <p:sp>
        <p:nvSpPr>
          <p:cNvPr id="7" name="正方形/長方形 6"/>
          <p:cNvSpPr/>
          <p:nvPr/>
        </p:nvSpPr>
        <p:spPr>
          <a:xfrm>
            <a:off x="655261" y="1772816"/>
            <a:ext cx="3510898" cy="2585323"/>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どうして</a:t>
            </a:r>
            <a:endParaRPr kumimoji="1" lang="en-US" altLang="ja-JP" sz="3600" b="0" i="0" u="none" strike="noStrike" kern="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ひなん</a:t>
            </a:r>
            <a:r>
              <a:rPr lang="ja-JP" altLang="en-US" sz="3600" kern="0" dirty="0" smtClean="0">
                <a:solidFill>
                  <a:prstClr val="black"/>
                </a:solidFill>
                <a:latin typeface="HGP創英角ﾎﾟｯﾌﾟ体" pitchFamily="50" charset="-128"/>
                <a:ea typeface="HGP創英角ﾎﾟｯﾌﾟ体" pitchFamily="50" charset="-128"/>
              </a:rPr>
              <a:t>くんれん</a:t>
            </a:r>
            <a:r>
              <a:rPr kumimoji="1" lang="ja-JP" altLang="en-US" sz="3600" b="0" i="0" u="none" strike="noStrike" kern="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を</a:t>
            </a:r>
            <a:endParaRPr kumimoji="1" lang="en-US" altLang="ja-JP" sz="3600" b="0" i="0" u="none" strike="noStrike" kern="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する</a:t>
            </a:r>
            <a:r>
              <a:rPr kumimoji="1" lang="ja-JP" altLang="en-US" sz="3600" b="0" i="0" u="none" strike="noStrike" kern="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のかな？</a:t>
            </a:r>
            <a:endParaRPr kumimoji="1" lang="en-US" altLang="ja-JP" sz="3600" b="0" i="0" u="none" strike="noStrike" kern="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endParaRPr>
          </a:p>
        </p:txBody>
      </p:sp>
      <p:sp>
        <p:nvSpPr>
          <p:cNvPr id="8" name="雲形吹き出し 7"/>
          <p:cNvSpPr/>
          <p:nvPr/>
        </p:nvSpPr>
        <p:spPr>
          <a:xfrm>
            <a:off x="467544" y="1628800"/>
            <a:ext cx="3926586" cy="3024336"/>
          </a:xfrm>
          <a:prstGeom prst="cloudCallout">
            <a:avLst>
              <a:gd name="adj1" fmla="val 31179"/>
              <a:gd name="adj2" fmla="val 481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5172553" y="1069956"/>
            <a:ext cx="2329484" cy="2585323"/>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練習すると</a:t>
            </a:r>
            <a:endParaRPr kumimoji="1" lang="en-US" altLang="ja-JP" sz="3600" b="0" i="0" u="none" strike="noStrike" kern="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本番でも</a:t>
            </a:r>
            <a:endParaRPr kumimoji="1" lang="en-US" altLang="ja-JP" sz="3600" b="0" i="0" u="none" strike="noStrike" kern="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できる！</a:t>
            </a:r>
            <a:endParaRPr kumimoji="1" lang="en-US" altLang="ja-JP" sz="3600" b="0" i="0" u="none" strike="noStrike" kern="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endParaRPr>
          </a:p>
        </p:txBody>
      </p:sp>
      <p:sp>
        <p:nvSpPr>
          <p:cNvPr id="14" name="雲形吹き出し 13"/>
          <p:cNvSpPr/>
          <p:nvPr/>
        </p:nvSpPr>
        <p:spPr>
          <a:xfrm>
            <a:off x="4353875" y="851583"/>
            <a:ext cx="3926586" cy="3024336"/>
          </a:xfrm>
          <a:prstGeom prst="cloudCallout">
            <a:avLst>
              <a:gd name="adj1" fmla="val -50144"/>
              <a:gd name="adj2" fmla="val 798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2050" name="Picture 2">
            <a:extLst>
              <a:ext uri="{FF2B5EF4-FFF2-40B4-BE49-F238E27FC236}">
                <a16:creationId xmlns:a16="http://schemas.microsoft.com/office/drawing/2014/main" id="{EBE67EA2-59AE-4162-8397-CC2BC96C5B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8084" y="4066424"/>
            <a:ext cx="3232005" cy="2748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51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88" y="2555186"/>
            <a:ext cx="8888405"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914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Aft>
                <a:spcPct val="0"/>
              </a:spcAft>
              <a:buFontTx/>
              <a:buNone/>
            </a:pPr>
            <a:r>
              <a:rPr lang="ja-JP" altLang="en-US" sz="3600" dirty="0" smtClean="0">
                <a:solidFill>
                  <a:prstClr val="black"/>
                </a:solidFill>
                <a:latin typeface="HGP創英角ﾎﾟｯﾌﾟ体" pitchFamily="50" charset="-128"/>
                <a:ea typeface="HGP創英角ﾎﾟｯﾌﾟ体" pitchFamily="50" charset="-128"/>
              </a:rPr>
              <a:t>「命を</a:t>
            </a:r>
            <a:r>
              <a:rPr lang="ja-JP" altLang="en-US" sz="3600" dirty="0">
                <a:solidFill>
                  <a:prstClr val="black"/>
                </a:solidFill>
                <a:latin typeface="HGP創英角ﾎﾟｯﾌﾟ体" pitchFamily="50" charset="-128"/>
                <a:ea typeface="HGP創英角ﾎﾟｯﾌﾟ体" pitchFamily="50" charset="-128"/>
              </a:rPr>
              <a:t>守る</a:t>
            </a:r>
            <a:r>
              <a:rPr lang="ja-JP" altLang="en-US" sz="3600" dirty="0" smtClean="0">
                <a:solidFill>
                  <a:prstClr val="black"/>
                </a:solidFill>
                <a:latin typeface="HGP創英角ﾎﾟｯﾌﾟ体" pitchFamily="50" charset="-128"/>
                <a:ea typeface="HGP創英角ﾎﾟｯﾌﾟ体" pitchFamily="50" charset="-128"/>
              </a:rPr>
              <a:t>」、どんな　方法　が　あります</a:t>
            </a:r>
            <a:r>
              <a:rPr lang="ja-JP" altLang="en-US" sz="3600" dirty="0">
                <a:solidFill>
                  <a:prstClr val="black"/>
                </a:solidFill>
                <a:latin typeface="HGP創英角ﾎﾟｯﾌﾟ体" pitchFamily="50" charset="-128"/>
                <a:ea typeface="HGP創英角ﾎﾟｯﾌﾟ体" pitchFamily="50" charset="-128"/>
              </a:rPr>
              <a:t>か？</a:t>
            </a:r>
          </a:p>
        </p:txBody>
      </p:sp>
      <p:sp>
        <p:nvSpPr>
          <p:cNvPr id="3" name="雲形吹き出し 2"/>
          <p:cNvSpPr/>
          <p:nvPr/>
        </p:nvSpPr>
        <p:spPr>
          <a:xfrm>
            <a:off x="107503" y="1254149"/>
            <a:ext cx="4423981" cy="3601642"/>
          </a:xfrm>
          <a:prstGeom prst="cloudCallout">
            <a:avLst>
              <a:gd name="adj1" fmla="val 23392"/>
              <a:gd name="adj2" fmla="val 577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10" name="雲形吹き出し 9"/>
          <p:cNvSpPr/>
          <p:nvPr/>
        </p:nvSpPr>
        <p:spPr>
          <a:xfrm>
            <a:off x="5148064" y="1052735"/>
            <a:ext cx="3711454" cy="3314081"/>
          </a:xfrm>
          <a:prstGeom prst="cloudCallout">
            <a:avLst>
              <a:gd name="adj1" fmla="val -38543"/>
              <a:gd name="adj2" fmla="val 5954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9" name="正方形/長方形 8"/>
          <p:cNvSpPr/>
          <p:nvPr/>
        </p:nvSpPr>
        <p:spPr>
          <a:xfrm>
            <a:off x="4940568" y="1220902"/>
            <a:ext cx="4126451" cy="2585323"/>
          </a:xfrm>
          <a:prstGeom prst="rect">
            <a:avLst/>
          </a:prstGeom>
        </p:spPr>
        <p:txBody>
          <a:bodyPr wrap="none">
            <a:spAutoFit/>
          </a:bodyPr>
          <a:lstStyle/>
          <a:p>
            <a:pPr algn="ctr">
              <a:lnSpc>
                <a:spcPct val="150000"/>
              </a:lnSpc>
              <a:defRPr/>
            </a:pPr>
            <a:r>
              <a:rPr lang="ja-JP" altLang="en-US" sz="3600" kern="0" dirty="0" smtClean="0">
                <a:solidFill>
                  <a:prstClr val="black"/>
                </a:solidFill>
                <a:latin typeface="HGP創英角ﾎﾟｯﾌﾟ体" pitchFamily="50" charset="-128"/>
                <a:ea typeface="HGP創英角ﾎﾟｯﾌﾟ体" pitchFamily="50" charset="-128"/>
              </a:rPr>
              <a:t>どうして</a:t>
            </a:r>
            <a:endParaRPr lang="en-US" altLang="ja-JP" sz="3600" kern="0" dirty="0" smtClean="0">
              <a:solidFill>
                <a:prstClr val="black"/>
              </a:solidFill>
              <a:latin typeface="HGP創英角ﾎﾟｯﾌﾟ体" pitchFamily="50" charset="-128"/>
              <a:ea typeface="HGP創英角ﾎﾟｯﾌﾟ体" pitchFamily="50" charset="-128"/>
            </a:endParaRPr>
          </a:p>
          <a:p>
            <a:pPr algn="ctr">
              <a:lnSpc>
                <a:spcPct val="150000"/>
              </a:lnSpc>
              <a:defRPr/>
            </a:pPr>
            <a:r>
              <a:rPr lang="ja-JP" altLang="en-US" sz="3600" kern="0" dirty="0" smtClean="0">
                <a:solidFill>
                  <a:prstClr val="black"/>
                </a:solidFill>
                <a:latin typeface="HGP創英角ﾎﾟｯﾌﾟ体" pitchFamily="50" charset="-128"/>
                <a:ea typeface="HGP創英角ﾎﾟｯﾌﾟ体" pitchFamily="50" charset="-128"/>
              </a:rPr>
              <a:t>    </a:t>
            </a:r>
            <a:r>
              <a:rPr lang="ja-JP" altLang="en-US" sz="3600" kern="0" dirty="0" err="1" smtClean="0">
                <a:solidFill>
                  <a:prstClr val="black"/>
                </a:solidFill>
                <a:latin typeface="HGP創英角ﾎﾟｯﾌﾟ体" pitchFamily="50" charset="-128"/>
                <a:ea typeface="HGP創英角ﾎﾟｯﾌﾟ体" pitchFamily="50" charset="-128"/>
              </a:rPr>
              <a:t>ひ</a:t>
            </a:r>
            <a:r>
              <a:rPr lang="ja-JP" altLang="en-US" sz="3600" kern="0" dirty="0" smtClean="0">
                <a:solidFill>
                  <a:prstClr val="black"/>
                </a:solidFill>
                <a:latin typeface="HGP創英角ﾎﾟｯﾌﾟ体" pitchFamily="50" charset="-128"/>
                <a:ea typeface="HGP創英角ﾎﾟｯﾌﾟ体" pitchFamily="50" charset="-128"/>
              </a:rPr>
              <a:t>なんくんれんを</a:t>
            </a:r>
            <a:endParaRPr lang="en-US" altLang="ja-JP" sz="3600" kern="0" dirty="0" smtClean="0">
              <a:solidFill>
                <a:prstClr val="black"/>
              </a:solidFill>
              <a:latin typeface="HGP創英角ﾎﾟｯﾌﾟ体" pitchFamily="50" charset="-128"/>
              <a:ea typeface="HGP創英角ﾎﾟｯﾌﾟ体" pitchFamily="50" charset="-128"/>
            </a:endParaRPr>
          </a:p>
          <a:p>
            <a:pPr algn="ctr">
              <a:lnSpc>
                <a:spcPct val="150000"/>
              </a:lnSpc>
              <a:defRPr/>
            </a:pPr>
            <a:r>
              <a:rPr lang="ja-JP" altLang="en-US" sz="3600" kern="0" dirty="0" smtClean="0">
                <a:solidFill>
                  <a:prstClr val="black"/>
                </a:solidFill>
                <a:latin typeface="HGP創英角ﾎﾟｯﾌﾟ体" pitchFamily="50" charset="-128"/>
                <a:ea typeface="HGP創英角ﾎﾟｯﾌﾟ体" pitchFamily="50" charset="-128"/>
              </a:rPr>
              <a:t>するのかな？</a:t>
            </a:r>
            <a:endParaRPr lang="en-US" altLang="ja-JP" sz="3600" kern="0" dirty="0">
              <a:solidFill>
                <a:prstClr val="black"/>
              </a:solidFill>
              <a:latin typeface="HGP創英角ﾎﾟｯﾌﾟ体" pitchFamily="50" charset="-128"/>
              <a:ea typeface="HGP創英角ﾎﾟｯﾌﾟ体" pitchFamily="50" charset="-128"/>
            </a:endParaRPr>
          </a:p>
        </p:txBody>
      </p:sp>
      <p:sp>
        <p:nvSpPr>
          <p:cNvPr id="30" name="正方形/長方形 29"/>
          <p:cNvSpPr/>
          <p:nvPr/>
        </p:nvSpPr>
        <p:spPr>
          <a:xfrm>
            <a:off x="707983" y="1844824"/>
            <a:ext cx="3215945" cy="2585323"/>
          </a:xfrm>
          <a:prstGeom prst="rect">
            <a:avLst/>
          </a:prstGeom>
        </p:spPr>
        <p:txBody>
          <a:bodyPr wrap="none">
            <a:spAutoFit/>
          </a:bodyPr>
          <a:lstStyle/>
          <a:p>
            <a:pPr>
              <a:lnSpc>
                <a:spcPct val="150000"/>
              </a:lnSpc>
              <a:defRPr/>
            </a:pPr>
            <a:r>
              <a:rPr lang="ja-JP" altLang="en-US" sz="3600" kern="0" dirty="0" smtClean="0">
                <a:solidFill>
                  <a:prstClr val="black"/>
                </a:solidFill>
                <a:latin typeface="HGP創英角ﾎﾟｯﾌﾟ体" pitchFamily="50" charset="-128"/>
                <a:ea typeface="HGP創英角ﾎﾟｯﾌﾟ体" pitchFamily="50" charset="-128"/>
              </a:rPr>
              <a:t>命を守るために</a:t>
            </a:r>
            <a:endParaRPr lang="en-US" altLang="ja-JP" sz="3600" kern="0" dirty="0" smtClean="0">
              <a:solidFill>
                <a:prstClr val="black"/>
              </a:solidFill>
              <a:latin typeface="HGP創英角ﾎﾟｯﾌﾟ体" pitchFamily="50" charset="-128"/>
              <a:ea typeface="HGP創英角ﾎﾟｯﾌﾟ体" pitchFamily="50" charset="-128"/>
            </a:endParaRPr>
          </a:p>
          <a:p>
            <a:pPr>
              <a:lnSpc>
                <a:spcPct val="150000"/>
              </a:lnSpc>
              <a:defRPr/>
            </a:pPr>
            <a:r>
              <a:rPr lang="ja-JP" altLang="en-US" sz="3600" kern="0" dirty="0" smtClean="0">
                <a:solidFill>
                  <a:prstClr val="black"/>
                </a:solidFill>
                <a:latin typeface="HGP創英角ﾎﾟｯﾌﾟ体" pitchFamily="50" charset="-128"/>
                <a:ea typeface="HGP創英角ﾎﾟｯﾌﾟ体" pitchFamily="50" charset="-128"/>
              </a:rPr>
              <a:t>    どう</a:t>
            </a:r>
            <a:r>
              <a:rPr lang="ja-JP" altLang="en-US" sz="3600" kern="0" dirty="0">
                <a:solidFill>
                  <a:prstClr val="black"/>
                </a:solidFill>
                <a:latin typeface="HGP創英角ﾎﾟｯﾌﾟ体" pitchFamily="50" charset="-128"/>
                <a:ea typeface="HGP創英角ﾎﾟｯﾌﾟ体" pitchFamily="50" charset="-128"/>
              </a:rPr>
              <a:t>したら</a:t>
            </a:r>
            <a:endParaRPr lang="en-US" altLang="ja-JP" sz="3600" kern="0" dirty="0">
              <a:solidFill>
                <a:prstClr val="black"/>
              </a:solidFill>
              <a:latin typeface="HGP創英角ﾎﾟｯﾌﾟ体" pitchFamily="50" charset="-128"/>
              <a:ea typeface="HGP創英角ﾎﾟｯﾌﾟ体" pitchFamily="50" charset="-128"/>
            </a:endParaRPr>
          </a:p>
          <a:p>
            <a:pPr>
              <a:lnSpc>
                <a:spcPct val="150000"/>
              </a:lnSpc>
              <a:defRPr/>
            </a:pPr>
            <a:r>
              <a:rPr lang="ja-JP" altLang="en-US" sz="3600" kern="0" dirty="0" smtClean="0">
                <a:solidFill>
                  <a:prstClr val="black"/>
                </a:solidFill>
                <a:latin typeface="HGP創英角ﾎﾟｯﾌﾟ体" pitchFamily="50" charset="-128"/>
                <a:ea typeface="HGP創英角ﾎﾟｯﾌﾟ体" pitchFamily="50" charset="-128"/>
              </a:rPr>
              <a:t>  いいのかな？</a:t>
            </a:r>
            <a:endParaRPr lang="en-US" altLang="ja-JP" sz="3600" kern="0" dirty="0">
              <a:solidFill>
                <a:prstClr val="black"/>
              </a:solidFill>
              <a:latin typeface="HGP創英角ﾎﾟｯﾌﾟ体" pitchFamily="50" charset="-128"/>
              <a:ea typeface="HGP創英角ﾎﾟｯﾌﾟ体" pitchFamily="50" charset="-128"/>
            </a:endParaRPr>
          </a:p>
        </p:txBody>
      </p:sp>
      <p:sp>
        <p:nvSpPr>
          <p:cNvPr id="12" name="テキスト ボックス 11"/>
          <p:cNvSpPr txBox="1"/>
          <p:nvPr/>
        </p:nvSpPr>
        <p:spPr>
          <a:xfrm>
            <a:off x="4457898" y="-70187"/>
            <a:ext cx="800364" cy="276999"/>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ほうほう</a:t>
            </a:r>
            <a:endParaRPr kumimoji="1" lang="ja-JP" altLang="en-US" sz="1200" dirty="0">
              <a:latin typeface="HG丸ｺﾞｼｯｸM-PRO" panose="020F0600000000000000" pitchFamily="50" charset="-128"/>
              <a:ea typeface="HG丸ｺﾞｼｯｸM-PRO" panose="020F0600000000000000" pitchFamily="50" charset="-128"/>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4855791"/>
            <a:ext cx="2588385" cy="1871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テキスト ボックス 12"/>
          <p:cNvSpPr txBox="1"/>
          <p:nvPr/>
        </p:nvSpPr>
        <p:spPr>
          <a:xfrm>
            <a:off x="5508104" y="6322848"/>
            <a:ext cx="922047" cy="369332"/>
          </a:xfrm>
          <a:prstGeom prst="rect">
            <a:avLst/>
          </a:prstGeom>
          <a:noFill/>
        </p:spPr>
        <p:txBody>
          <a:bodyPr wrap="none" rtlCol="0">
            <a:spAutoFit/>
          </a:bodyPr>
          <a:lstStyle/>
          <a:p>
            <a:r>
              <a:rPr kumimoji="1" lang="ja-JP" altLang="en-US" dirty="0" smtClean="0"/>
              <a:t>ｶﾝｶﾞｴﾙ</a:t>
            </a:r>
            <a:endParaRPr kumimoji="1" lang="ja-JP" altLang="en-US" dirty="0"/>
          </a:p>
        </p:txBody>
      </p:sp>
    </p:spTree>
    <p:extLst>
      <p:ext uri="{BB962C8B-B14F-4D97-AF65-F5344CB8AC3E}">
        <p14:creationId xmlns:p14="http://schemas.microsoft.com/office/powerpoint/2010/main" val="333424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2" y="394708"/>
            <a:ext cx="9182003" cy="6346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251520" y="6227356"/>
            <a:ext cx="5654310" cy="400110"/>
          </a:xfrm>
          <a:prstGeom prst="rect">
            <a:avLst/>
          </a:prstGeom>
          <a:noFill/>
        </p:spPr>
        <p:txBody>
          <a:bodyPr wrap="square" rtlCol="0">
            <a:spAutoFit/>
          </a:bodyPr>
          <a:lstStyle/>
          <a:p>
            <a:pPr fontAlgn="auto">
              <a:spcBef>
                <a:spcPts val="0"/>
              </a:spcBef>
              <a:spcAft>
                <a:spcPts val="0"/>
              </a:spcAft>
            </a:pPr>
            <a:r>
              <a:rPr lang="ja-JP" altLang="en-US" sz="1000" dirty="0">
                <a:solidFill>
                  <a:schemeClr val="bg1"/>
                </a:solidFill>
                <a:latin typeface="Calibri"/>
                <a:ea typeface="ＭＳ Ｐゴシック"/>
              </a:rPr>
              <a:t>気象庁ホームページ　（</a:t>
            </a:r>
            <a:r>
              <a:rPr lang="en-US" altLang="ja-JP" sz="1000" dirty="0">
                <a:solidFill>
                  <a:schemeClr val="bg1"/>
                </a:solidFill>
                <a:latin typeface="Calibri"/>
                <a:ea typeface="ＭＳ Ｐゴシック"/>
              </a:rPr>
              <a:t>http://www.data.jma.go.jp/svd/eqev/data/1995_01_17_hyogonanbu/record/album.html</a:t>
            </a:r>
            <a:r>
              <a:rPr lang="ja-JP" altLang="en-US" sz="1000" dirty="0">
                <a:solidFill>
                  <a:schemeClr val="bg1"/>
                </a:solidFill>
                <a:latin typeface="Calibri"/>
                <a:ea typeface="ＭＳ Ｐゴシック"/>
              </a:rPr>
              <a:t>の図版を掲載</a:t>
            </a:r>
          </a:p>
        </p:txBody>
      </p:sp>
      <p:sp>
        <p:nvSpPr>
          <p:cNvPr id="4"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ja-JP" altLang="en-US" sz="3600" noProof="0" dirty="0" smtClean="0">
                <a:solidFill>
                  <a:prstClr val="black"/>
                </a:solidFill>
                <a:latin typeface="HGP創英角ﾎﾟｯﾌﾟ体" pitchFamily="50" charset="-128"/>
                <a:ea typeface="HGP創英角ﾎﾟｯﾌﾟ体" pitchFamily="50" charset="-128"/>
              </a:rPr>
              <a:t>じし</a:t>
            </a:r>
            <a:r>
              <a:rPr lang="ja-JP" altLang="en-US" sz="3600" noProof="0" dirty="0">
                <a:solidFill>
                  <a:prstClr val="black"/>
                </a:solidFill>
                <a:latin typeface="HGP創英角ﾎﾟｯﾌﾟ体" pitchFamily="50" charset="-128"/>
                <a:ea typeface="HGP創英角ﾎﾟｯﾌﾟ体" pitchFamily="50" charset="-128"/>
              </a:rPr>
              <a:t>ん</a:t>
            </a:r>
            <a:r>
              <a:rPr kumimoji="1" lang="ja-JP" altLang="en-US" sz="36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　による　</a:t>
            </a:r>
            <a:r>
              <a:rPr lang="ja-JP" altLang="en-US" sz="3600" dirty="0" smtClean="0">
                <a:solidFill>
                  <a:prstClr val="black"/>
                </a:solidFill>
                <a:latin typeface="HGP創英角ﾎﾟｯﾌﾟ体" pitchFamily="50" charset="-128"/>
                <a:ea typeface="HGP創英角ﾎﾟｯﾌﾟ体" pitchFamily="50" charset="-128"/>
              </a:rPr>
              <a:t>強</a:t>
            </a:r>
            <a:r>
              <a:rPr kumimoji="1" lang="ja-JP" altLang="en-US" sz="36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い　ゆれ　</a:t>
            </a:r>
            <a:endParaRPr kumimoji="1" lang="ja-JP" altLang="en-US" sz="36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endParaRPr>
          </a:p>
        </p:txBody>
      </p:sp>
    </p:spTree>
    <p:extLst>
      <p:ext uri="{BB962C8B-B14F-4D97-AF65-F5344CB8AC3E}">
        <p14:creationId xmlns:p14="http://schemas.microsoft.com/office/powerpoint/2010/main" val="1518901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ja-JP" altLang="en-US" sz="3600" noProof="0" dirty="0" smtClean="0">
                <a:solidFill>
                  <a:prstClr val="black"/>
                </a:solidFill>
                <a:latin typeface="HGP創英角ﾎﾟｯﾌﾟ体" pitchFamily="50" charset="-128"/>
                <a:ea typeface="HGP創英角ﾎﾟｯﾌﾟ体" pitchFamily="50" charset="-128"/>
              </a:rPr>
              <a:t>じし</a:t>
            </a:r>
            <a:r>
              <a:rPr lang="ja-JP" altLang="en-US" sz="3600" noProof="0" dirty="0">
                <a:solidFill>
                  <a:prstClr val="black"/>
                </a:solidFill>
                <a:latin typeface="HGP創英角ﾎﾟｯﾌﾟ体" pitchFamily="50" charset="-128"/>
                <a:ea typeface="HGP創英角ﾎﾟｯﾌﾟ体" pitchFamily="50" charset="-128"/>
              </a:rPr>
              <a:t>ん</a:t>
            </a:r>
            <a:r>
              <a:rPr kumimoji="1" lang="ja-JP" altLang="en-US" sz="36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　による　強い　ゆれ　</a:t>
            </a:r>
            <a:endParaRPr kumimoji="1" lang="ja-JP" altLang="en-US" sz="36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endParaRPr>
          </a:p>
        </p:txBody>
      </p:sp>
      <p:pic>
        <p:nvPicPr>
          <p:cNvPr id="12" name="図 11"/>
          <p:cNvPicPr>
            <a:picLocks noChangeAspect="1"/>
          </p:cNvPicPr>
          <p:nvPr/>
        </p:nvPicPr>
        <p:blipFill>
          <a:blip r:embed="rId3"/>
          <a:stretch>
            <a:fillRect/>
          </a:stretch>
        </p:blipFill>
        <p:spPr>
          <a:xfrm>
            <a:off x="251520" y="3140968"/>
            <a:ext cx="5427546" cy="3594334"/>
          </a:xfrm>
          <a:prstGeom prst="rect">
            <a:avLst/>
          </a:prstGeom>
        </p:spPr>
      </p:pic>
      <p:pic>
        <p:nvPicPr>
          <p:cNvPr id="10" name="図 9"/>
          <p:cNvPicPr>
            <a:picLocks noChangeAspect="1"/>
          </p:cNvPicPr>
          <p:nvPr/>
        </p:nvPicPr>
        <p:blipFill>
          <a:blip r:embed="rId4"/>
          <a:stretch>
            <a:fillRect/>
          </a:stretch>
        </p:blipFill>
        <p:spPr>
          <a:xfrm>
            <a:off x="3995936" y="980728"/>
            <a:ext cx="4935523" cy="3312368"/>
          </a:xfrm>
          <a:prstGeom prst="rect">
            <a:avLst/>
          </a:prstGeom>
        </p:spPr>
      </p:pic>
      <p:sp>
        <p:nvSpPr>
          <p:cNvPr id="13" name="テキスト ボックス 12"/>
          <p:cNvSpPr txBox="1"/>
          <p:nvPr/>
        </p:nvSpPr>
        <p:spPr>
          <a:xfrm>
            <a:off x="270570" y="6335191"/>
            <a:ext cx="4589462" cy="338554"/>
          </a:xfrm>
          <a:prstGeom prst="rect">
            <a:avLst/>
          </a:prstGeom>
          <a:noFill/>
        </p:spPr>
        <p:txBody>
          <a:bodyPr wrap="square" rtlCol="0">
            <a:spAutoFit/>
          </a:bodyPr>
          <a:lstStyle/>
          <a:p>
            <a:pPr fontAlgn="auto">
              <a:spcBef>
                <a:spcPts val="0"/>
              </a:spcBef>
              <a:spcAft>
                <a:spcPts val="0"/>
              </a:spcAft>
            </a:pPr>
            <a:r>
              <a:rPr lang="ja-JP" altLang="en-US" sz="800" dirty="0" smtClean="0">
                <a:solidFill>
                  <a:schemeClr val="bg1"/>
                </a:solidFill>
                <a:latin typeface="Calibri"/>
                <a:ea typeface="ＭＳ Ｐゴシック"/>
              </a:rPr>
              <a:t>気象庁</a:t>
            </a:r>
            <a:r>
              <a:rPr lang="ja-JP" altLang="en-US" sz="800" dirty="0">
                <a:solidFill>
                  <a:schemeClr val="bg1"/>
                </a:solidFill>
                <a:latin typeface="Calibri"/>
                <a:ea typeface="ＭＳ Ｐゴシック"/>
              </a:rPr>
              <a:t>ホームページ　</a:t>
            </a:r>
            <a:r>
              <a:rPr lang="ja-JP" altLang="en-US" sz="800" dirty="0" smtClean="0">
                <a:solidFill>
                  <a:schemeClr val="bg1"/>
                </a:solidFill>
                <a:latin typeface="Calibri"/>
                <a:ea typeface="ＭＳ Ｐゴシック"/>
              </a:rPr>
              <a:t>（</a:t>
            </a:r>
            <a:r>
              <a:rPr lang="en-US" altLang="ja-JP" sz="800" dirty="0">
                <a:solidFill>
                  <a:schemeClr val="bg1"/>
                </a:solidFill>
                <a:latin typeface="Calibri"/>
                <a:ea typeface="ＭＳ Ｐゴシック"/>
              </a:rPr>
              <a:t>http://www.data.jma.go.jp/svd/eqev/data/1995_01_17_hyogonanbu/record/album.html</a:t>
            </a:r>
            <a:r>
              <a:rPr lang="ja-JP" altLang="en-US" sz="800" dirty="0" smtClean="0">
                <a:solidFill>
                  <a:schemeClr val="bg1"/>
                </a:solidFill>
                <a:latin typeface="Calibri"/>
                <a:ea typeface="ＭＳ Ｐゴシック"/>
              </a:rPr>
              <a:t>の</a:t>
            </a:r>
            <a:r>
              <a:rPr lang="ja-JP" altLang="en-US" sz="800" dirty="0">
                <a:solidFill>
                  <a:schemeClr val="bg1"/>
                </a:solidFill>
                <a:latin typeface="Calibri"/>
                <a:ea typeface="ＭＳ Ｐゴシック"/>
              </a:rPr>
              <a:t>図版</a:t>
            </a:r>
            <a:r>
              <a:rPr lang="ja-JP" altLang="en-US" sz="800" dirty="0" smtClean="0">
                <a:solidFill>
                  <a:schemeClr val="bg1"/>
                </a:solidFill>
                <a:latin typeface="Calibri"/>
                <a:ea typeface="ＭＳ Ｐゴシック"/>
              </a:rPr>
              <a:t>を掲載</a:t>
            </a:r>
            <a:endParaRPr lang="ja-JP" altLang="en-US" sz="800" dirty="0">
              <a:solidFill>
                <a:schemeClr val="bg1"/>
              </a:solidFill>
              <a:latin typeface="Calibri"/>
              <a:ea typeface="ＭＳ Ｐゴシック"/>
            </a:endParaRPr>
          </a:p>
        </p:txBody>
      </p:sp>
      <p:sp>
        <p:nvSpPr>
          <p:cNvPr id="14" name="テキスト ボックス 13"/>
          <p:cNvSpPr txBox="1"/>
          <p:nvPr/>
        </p:nvSpPr>
        <p:spPr>
          <a:xfrm>
            <a:off x="4168966" y="1098873"/>
            <a:ext cx="4589462" cy="338554"/>
          </a:xfrm>
          <a:prstGeom prst="rect">
            <a:avLst/>
          </a:prstGeom>
          <a:noFill/>
        </p:spPr>
        <p:txBody>
          <a:bodyPr wrap="square" rtlCol="0">
            <a:spAutoFit/>
          </a:bodyPr>
          <a:lstStyle/>
          <a:p>
            <a:pPr fontAlgn="auto">
              <a:spcBef>
                <a:spcPts val="0"/>
              </a:spcBef>
              <a:spcAft>
                <a:spcPts val="0"/>
              </a:spcAft>
            </a:pPr>
            <a:r>
              <a:rPr lang="ja-JP" altLang="en-US" sz="800" dirty="0" smtClean="0">
                <a:solidFill>
                  <a:schemeClr val="bg1"/>
                </a:solidFill>
                <a:latin typeface="Calibri"/>
                <a:ea typeface="ＭＳ Ｐゴシック"/>
              </a:rPr>
              <a:t>気象庁</a:t>
            </a:r>
            <a:r>
              <a:rPr lang="ja-JP" altLang="en-US" sz="800" dirty="0">
                <a:solidFill>
                  <a:schemeClr val="bg1"/>
                </a:solidFill>
                <a:latin typeface="Calibri"/>
                <a:ea typeface="ＭＳ Ｐゴシック"/>
              </a:rPr>
              <a:t>ホームページ　</a:t>
            </a:r>
            <a:r>
              <a:rPr lang="ja-JP" altLang="en-US" sz="800" dirty="0" smtClean="0">
                <a:solidFill>
                  <a:schemeClr val="bg1"/>
                </a:solidFill>
                <a:latin typeface="Calibri"/>
                <a:ea typeface="ＭＳ Ｐゴシック"/>
              </a:rPr>
              <a:t>（</a:t>
            </a:r>
            <a:r>
              <a:rPr lang="en-US" altLang="ja-JP" sz="800" dirty="0">
                <a:solidFill>
                  <a:schemeClr val="bg1"/>
                </a:solidFill>
                <a:latin typeface="Calibri"/>
                <a:ea typeface="ＭＳ Ｐゴシック"/>
              </a:rPr>
              <a:t>http://www.data.jma.go.jp/svd/eqev/data/1995_01_17_hyogonanbu/record/album.html</a:t>
            </a:r>
            <a:r>
              <a:rPr lang="ja-JP" altLang="en-US" sz="800" dirty="0" smtClean="0">
                <a:solidFill>
                  <a:schemeClr val="bg1"/>
                </a:solidFill>
                <a:latin typeface="Calibri"/>
                <a:ea typeface="ＭＳ Ｐゴシック"/>
              </a:rPr>
              <a:t>の</a:t>
            </a:r>
            <a:r>
              <a:rPr lang="ja-JP" altLang="en-US" sz="800" dirty="0">
                <a:solidFill>
                  <a:schemeClr val="bg1"/>
                </a:solidFill>
                <a:latin typeface="Calibri"/>
                <a:ea typeface="ＭＳ Ｐゴシック"/>
              </a:rPr>
              <a:t>図版</a:t>
            </a:r>
            <a:r>
              <a:rPr lang="ja-JP" altLang="en-US" sz="800" dirty="0" smtClean="0">
                <a:solidFill>
                  <a:schemeClr val="bg1"/>
                </a:solidFill>
                <a:latin typeface="Calibri"/>
                <a:ea typeface="ＭＳ Ｐゴシック"/>
              </a:rPr>
              <a:t>を掲載</a:t>
            </a:r>
            <a:endParaRPr lang="ja-JP" altLang="en-US" sz="800" dirty="0">
              <a:solidFill>
                <a:schemeClr val="bg1"/>
              </a:solidFill>
              <a:latin typeface="Calibri"/>
              <a:ea typeface="ＭＳ Ｐゴシック"/>
            </a:endParaRPr>
          </a:p>
        </p:txBody>
      </p:sp>
    </p:spTree>
    <p:extLst>
      <p:ext uri="{BB962C8B-B14F-4D97-AF65-F5344CB8AC3E}">
        <p14:creationId xmlns:p14="http://schemas.microsoft.com/office/powerpoint/2010/main" val="1328523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Aft>
                <a:spcPct val="0"/>
              </a:spcAft>
              <a:buFontTx/>
              <a:buNone/>
            </a:pPr>
            <a:r>
              <a:rPr lang="ja-JP" altLang="en-US" sz="3600" dirty="0" smtClean="0">
                <a:solidFill>
                  <a:prstClr val="black"/>
                </a:solidFill>
                <a:latin typeface="HGP創英角ﾎﾟｯﾌﾟ体" pitchFamily="50" charset="-128"/>
                <a:ea typeface="HGP創英角ﾎﾟｯﾌﾟ体" pitchFamily="50" charset="-128"/>
              </a:rPr>
              <a:t>じし</a:t>
            </a:r>
            <a:r>
              <a:rPr lang="ja-JP" altLang="en-US" sz="3600" dirty="0">
                <a:solidFill>
                  <a:prstClr val="black"/>
                </a:solidFill>
                <a:latin typeface="HGP創英角ﾎﾟｯﾌﾟ体" pitchFamily="50" charset="-128"/>
                <a:ea typeface="HGP創英角ﾎﾟｯﾌﾟ体" pitchFamily="50" charset="-128"/>
              </a:rPr>
              <a:t>ん</a:t>
            </a:r>
            <a:r>
              <a:rPr lang="ja-JP" altLang="en-US" sz="3600" dirty="0" smtClean="0">
                <a:solidFill>
                  <a:prstClr val="black"/>
                </a:solidFill>
                <a:latin typeface="HGP創英角ﾎﾟｯﾌﾟ体" pitchFamily="50" charset="-128"/>
                <a:ea typeface="HGP創英角ﾎﾟｯﾌﾟ体" pitchFamily="50" charset="-128"/>
              </a:rPr>
              <a:t>　</a:t>
            </a:r>
            <a:r>
              <a:rPr lang="ja-JP" altLang="en-US" sz="3600" dirty="0">
                <a:solidFill>
                  <a:prstClr val="black"/>
                </a:solidFill>
                <a:latin typeface="HGP創英角ﾎﾟｯﾌﾟ体" pitchFamily="50" charset="-128"/>
                <a:ea typeface="HGP創英角ﾎﾟｯﾌﾟ体" pitchFamily="50" charset="-128"/>
              </a:rPr>
              <a:t>に</a:t>
            </a:r>
            <a:r>
              <a:rPr lang="ja-JP" altLang="en-US" sz="3600" dirty="0" smtClean="0">
                <a:solidFill>
                  <a:prstClr val="black"/>
                </a:solidFill>
                <a:latin typeface="HGP創英角ﾎﾟｯﾌﾟ体" pitchFamily="50" charset="-128"/>
                <a:ea typeface="HGP創英角ﾎﾟｯﾌﾟ体" pitchFamily="50" charset="-128"/>
              </a:rPr>
              <a:t>よる　ケガを　しないために</a:t>
            </a:r>
            <a:endParaRPr lang="ja-JP" altLang="en-US" sz="3600" dirty="0">
              <a:solidFill>
                <a:prstClr val="black"/>
              </a:solidFill>
              <a:latin typeface="HGP創英角ﾎﾟｯﾌﾟ体" pitchFamily="50" charset="-128"/>
              <a:ea typeface="HGP創英角ﾎﾟｯﾌﾟ体" pitchFamily="50" charset="-128"/>
            </a:endParaRPr>
          </a:p>
        </p:txBody>
      </p:sp>
      <p:sp>
        <p:nvSpPr>
          <p:cNvPr id="21" name="テキスト ボックス 20"/>
          <p:cNvSpPr txBox="1"/>
          <p:nvPr/>
        </p:nvSpPr>
        <p:spPr>
          <a:xfrm>
            <a:off x="405739" y="4606008"/>
            <a:ext cx="8476309" cy="1754326"/>
          </a:xfrm>
          <a:prstGeom prst="rect">
            <a:avLst/>
          </a:prstGeom>
          <a:noFill/>
        </p:spPr>
        <p:txBody>
          <a:bodyPr wrap="square" rtlCol="0">
            <a:spAutoFit/>
          </a:bodyPr>
          <a:lstStyle/>
          <a:p>
            <a:pPr>
              <a:lnSpc>
                <a:spcPct val="150000"/>
              </a:lnSpc>
            </a:pPr>
            <a:r>
              <a:rPr lang="ja-JP" altLang="en-US" sz="36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①じし</a:t>
            </a:r>
            <a:r>
              <a:rPr lang="ja-JP" altLang="en-US" sz="36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ん</a:t>
            </a:r>
            <a:r>
              <a:rPr lang="ja-JP" altLang="en-US" sz="36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が起きるのを予言</a:t>
            </a:r>
            <a:endParaRPr lang="en-US" altLang="ja-JP" sz="36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ct val="150000"/>
              </a:lnSpc>
            </a:pPr>
            <a:r>
              <a:rPr lang="ja-JP" altLang="en-US" sz="36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②じしんが起きたことをすぐにお知らせ</a:t>
            </a:r>
            <a:endParaRPr lang="en-US" altLang="ja-JP" sz="36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 name="角丸四角形吹き出し 3"/>
          <p:cNvSpPr/>
          <p:nvPr/>
        </p:nvSpPr>
        <p:spPr>
          <a:xfrm>
            <a:off x="347722" y="4293096"/>
            <a:ext cx="8256726" cy="2119700"/>
          </a:xfrm>
          <a:prstGeom prst="wedgeRoundRectCallout">
            <a:avLst>
              <a:gd name="adj1" fmla="val 28958"/>
              <a:gd name="adj2" fmla="val 46524"/>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347722" y="876219"/>
            <a:ext cx="8534326" cy="2585323"/>
          </a:xfrm>
          <a:prstGeom prst="rect">
            <a:avLst/>
          </a:prstGeom>
          <a:noFill/>
        </p:spPr>
        <p:txBody>
          <a:bodyPr wrap="square" rtlCol="0">
            <a:spAutoFit/>
          </a:bodyPr>
          <a:lstStyle/>
          <a:p>
            <a:pPr>
              <a:lnSpc>
                <a:spcPct val="150000"/>
              </a:lnSpc>
            </a:pPr>
            <a:r>
              <a:rPr lang="ja-JP" altLang="en-US" sz="36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クイズ！</a:t>
            </a:r>
            <a:endParaRPr lang="en-US" altLang="ja-JP" sz="36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ct val="150000"/>
              </a:lnSpc>
            </a:pPr>
            <a:r>
              <a:rPr lang="ja-JP" altLang="en-US" sz="36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きんきゅう</a:t>
            </a:r>
            <a:r>
              <a:rPr lang="ja-JP" altLang="en-US" sz="3600" b="1" dirty="0" err="1"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じ</a:t>
            </a:r>
            <a:r>
              <a:rPr lang="ja-JP" altLang="en-US" sz="36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しんそくほう</a:t>
            </a:r>
            <a:endParaRPr lang="en-US" altLang="ja-JP" sz="36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ct val="150000"/>
              </a:lnSpc>
            </a:pPr>
            <a:r>
              <a:rPr lang="ja-JP" altLang="en-US" sz="36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って何だろう</a:t>
            </a:r>
            <a:endParaRPr lang="en-US" altLang="ja-JP" sz="36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3149" y="2561047"/>
            <a:ext cx="2588385" cy="1871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楕円 1"/>
          <p:cNvSpPr/>
          <p:nvPr/>
        </p:nvSpPr>
        <p:spPr>
          <a:xfrm>
            <a:off x="32524" y="5404684"/>
            <a:ext cx="9003972"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rot="1585595">
            <a:off x="7849359" y="2448122"/>
            <a:ext cx="742752" cy="1477328"/>
          </a:xfrm>
          <a:prstGeom prst="rect">
            <a:avLst/>
          </a:prstGeom>
          <a:noFill/>
        </p:spPr>
        <p:txBody>
          <a:bodyPr wrap="square" rtlCol="0">
            <a:spAutoFit/>
          </a:bodyPr>
          <a:lstStyle/>
          <a:p>
            <a:pPr>
              <a:lnSpc>
                <a:spcPct val="150000"/>
              </a:lnSpc>
            </a:pPr>
            <a:r>
              <a:rPr lang="ja-JP" altLang="en-US" sz="6000" dirty="0" smtClean="0">
                <a:solidFill>
                  <a:srgbClr val="00B0F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6000" dirty="0" smtClean="0">
              <a:solidFill>
                <a:srgbClr val="00B0F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61421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611188" y="980728"/>
            <a:ext cx="3887787" cy="2846388"/>
            <a:chOff x="611188" y="980728"/>
            <a:chExt cx="3887787" cy="2846388"/>
          </a:xfrm>
        </p:grpSpPr>
        <p:grpSp>
          <p:nvGrpSpPr>
            <p:cNvPr id="2" name="Group 22"/>
            <p:cNvGrpSpPr>
              <a:grpSpLocks/>
            </p:cNvGrpSpPr>
            <p:nvPr/>
          </p:nvGrpSpPr>
          <p:grpSpPr bwMode="auto">
            <a:xfrm>
              <a:off x="611188" y="980728"/>
              <a:ext cx="3887787" cy="2846388"/>
              <a:chOff x="340" y="618"/>
              <a:chExt cx="2449" cy="1793"/>
            </a:xfrm>
          </p:grpSpPr>
          <p:pic>
            <p:nvPicPr>
              <p:cNvPr id="10262"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 y="618"/>
                <a:ext cx="2449" cy="1793"/>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0263" name="Text Box 21"/>
              <p:cNvSpPr txBox="1">
                <a:spLocks noChangeArrowheads="1"/>
              </p:cNvSpPr>
              <p:nvPr/>
            </p:nvSpPr>
            <p:spPr bwMode="auto">
              <a:xfrm>
                <a:off x="340" y="618"/>
                <a:ext cx="49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chemeClr val="tx1"/>
                    </a:solidFill>
                    <a:latin typeface="Tahoma" pitchFamily="34" charset="0"/>
                    <a:ea typeface="ＭＳ Ｐゴシック" charset="-128"/>
                  </a:defRPr>
                </a:lvl1pPr>
                <a:lvl2pPr marL="742950" indent="-285750" eaLnBrk="0" hangingPunct="0">
                  <a:defRPr kumimoji="1" sz="2000" b="1">
                    <a:solidFill>
                      <a:schemeClr val="tx1"/>
                    </a:solidFill>
                    <a:latin typeface="Tahoma" pitchFamily="34" charset="0"/>
                    <a:ea typeface="ＭＳ Ｐゴシック" charset="-128"/>
                  </a:defRPr>
                </a:lvl2pPr>
                <a:lvl3pPr marL="1143000" indent="-228600" eaLnBrk="0" hangingPunct="0">
                  <a:defRPr kumimoji="1" sz="2000" b="1">
                    <a:solidFill>
                      <a:schemeClr val="tx1"/>
                    </a:solidFill>
                    <a:latin typeface="Tahoma" pitchFamily="34" charset="0"/>
                    <a:ea typeface="ＭＳ Ｐゴシック" charset="-128"/>
                  </a:defRPr>
                </a:lvl3pPr>
                <a:lvl4pPr marL="1600200" indent="-228600" eaLnBrk="0" hangingPunct="0">
                  <a:defRPr kumimoji="1" sz="2000" b="1">
                    <a:solidFill>
                      <a:schemeClr val="tx1"/>
                    </a:solidFill>
                    <a:latin typeface="Tahoma" pitchFamily="34" charset="0"/>
                    <a:ea typeface="ＭＳ Ｐゴシック" charset="-128"/>
                  </a:defRPr>
                </a:lvl4pPr>
                <a:lvl5pPr marL="2057400" indent="-228600" eaLnBrk="0" hangingPunct="0">
                  <a:defRPr kumimoji="1" sz="2000" b="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000" b="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000" b="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000" b="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000" b="1">
                    <a:solidFill>
                      <a:schemeClr val="tx1"/>
                    </a:solidFill>
                    <a:latin typeface="Tahoma" pitchFamily="34" charset="0"/>
                    <a:ea typeface="ＭＳ Ｐゴシック" charset="-128"/>
                  </a:defRPr>
                </a:lvl9pPr>
              </a:lstStyle>
              <a:p>
                <a:pPr eaLnBrk="1" fontAlgn="base" hangingPunct="1">
                  <a:spcBef>
                    <a:spcPct val="50000"/>
                  </a:spcBef>
                  <a:spcAft>
                    <a:spcPct val="0"/>
                  </a:spcAft>
                </a:pPr>
                <a:r>
                  <a:rPr lang="en-US" altLang="ja-JP" sz="4000">
                    <a:solidFill>
                      <a:prstClr val="white"/>
                    </a:solidFill>
                  </a:rPr>
                  <a:t>①</a:t>
                </a:r>
              </a:p>
            </p:txBody>
          </p:sp>
        </p:grpSp>
        <p:sp>
          <p:nvSpPr>
            <p:cNvPr id="31" name="テキスト ボックス 30"/>
            <p:cNvSpPr txBox="1"/>
            <p:nvPr/>
          </p:nvSpPr>
          <p:spPr>
            <a:xfrm>
              <a:off x="3076498" y="3578891"/>
              <a:ext cx="1313180" cy="184666"/>
            </a:xfrm>
            <a:prstGeom prst="rect">
              <a:avLst/>
            </a:prstGeom>
            <a:noFill/>
          </p:spPr>
          <p:txBody>
            <a:bodyPr wrap="none" rtlCol="0">
              <a:spAutoFit/>
            </a:bodyPr>
            <a:lstStyle/>
            <a:p>
              <a:r>
                <a:rPr lang="ja-JP" altLang="en-US" sz="600" dirty="0">
                  <a:solidFill>
                    <a:prstClr val="black"/>
                  </a:solidFill>
                </a:rPr>
                <a:t>大阪管区気象</a:t>
              </a:r>
              <a:r>
                <a:rPr lang="ja-JP" altLang="en-US" sz="600" dirty="0" smtClean="0">
                  <a:solidFill>
                    <a:prstClr val="black"/>
                  </a:solidFill>
                </a:rPr>
                <a:t>台地震火山課　提供</a:t>
              </a:r>
              <a:endParaRPr lang="ja-JP" altLang="en-US" sz="600" dirty="0">
                <a:solidFill>
                  <a:prstClr val="black"/>
                </a:solidFill>
              </a:endParaRPr>
            </a:p>
          </p:txBody>
        </p:sp>
      </p:grpSp>
      <p:grpSp>
        <p:nvGrpSpPr>
          <p:cNvPr id="9" name="グループ化 8"/>
          <p:cNvGrpSpPr/>
          <p:nvPr/>
        </p:nvGrpSpPr>
        <p:grpSpPr>
          <a:xfrm>
            <a:off x="4547617" y="966018"/>
            <a:ext cx="4032250" cy="2967038"/>
            <a:chOff x="4500563" y="980728"/>
            <a:chExt cx="4032250" cy="2967038"/>
          </a:xfrm>
        </p:grpSpPr>
        <p:grpSp>
          <p:nvGrpSpPr>
            <p:cNvPr id="3" name="Group 24"/>
            <p:cNvGrpSpPr>
              <a:grpSpLocks/>
            </p:cNvGrpSpPr>
            <p:nvPr/>
          </p:nvGrpSpPr>
          <p:grpSpPr bwMode="auto">
            <a:xfrm>
              <a:off x="4500563" y="980728"/>
              <a:ext cx="4032250" cy="2967038"/>
              <a:chOff x="2925" y="890"/>
              <a:chExt cx="2540" cy="1779"/>
            </a:xfrm>
          </p:grpSpPr>
          <p:pic>
            <p:nvPicPr>
              <p:cNvPr id="10260"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5" y="890"/>
                <a:ext cx="2540" cy="1779"/>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0261" name="Text Box 17"/>
              <p:cNvSpPr txBox="1">
                <a:spLocks noChangeArrowheads="1"/>
              </p:cNvSpPr>
              <p:nvPr/>
            </p:nvSpPr>
            <p:spPr bwMode="auto">
              <a:xfrm>
                <a:off x="2925" y="890"/>
                <a:ext cx="499"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chemeClr val="tx1"/>
                    </a:solidFill>
                    <a:latin typeface="Tahoma" pitchFamily="34" charset="0"/>
                    <a:ea typeface="ＭＳ Ｐゴシック" charset="-128"/>
                  </a:defRPr>
                </a:lvl1pPr>
                <a:lvl2pPr marL="742950" indent="-285750" eaLnBrk="0" hangingPunct="0">
                  <a:defRPr kumimoji="1" sz="2000" b="1">
                    <a:solidFill>
                      <a:schemeClr val="tx1"/>
                    </a:solidFill>
                    <a:latin typeface="Tahoma" pitchFamily="34" charset="0"/>
                    <a:ea typeface="ＭＳ Ｐゴシック" charset="-128"/>
                  </a:defRPr>
                </a:lvl2pPr>
                <a:lvl3pPr marL="1143000" indent="-228600" eaLnBrk="0" hangingPunct="0">
                  <a:defRPr kumimoji="1" sz="2000" b="1">
                    <a:solidFill>
                      <a:schemeClr val="tx1"/>
                    </a:solidFill>
                    <a:latin typeface="Tahoma" pitchFamily="34" charset="0"/>
                    <a:ea typeface="ＭＳ Ｐゴシック" charset="-128"/>
                  </a:defRPr>
                </a:lvl3pPr>
                <a:lvl4pPr marL="1600200" indent="-228600" eaLnBrk="0" hangingPunct="0">
                  <a:defRPr kumimoji="1" sz="2000" b="1">
                    <a:solidFill>
                      <a:schemeClr val="tx1"/>
                    </a:solidFill>
                    <a:latin typeface="Tahoma" pitchFamily="34" charset="0"/>
                    <a:ea typeface="ＭＳ Ｐゴシック" charset="-128"/>
                  </a:defRPr>
                </a:lvl4pPr>
                <a:lvl5pPr marL="2057400" indent="-228600" eaLnBrk="0" hangingPunct="0">
                  <a:defRPr kumimoji="1" sz="2000" b="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000" b="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000" b="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000" b="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000" b="1">
                    <a:solidFill>
                      <a:schemeClr val="tx1"/>
                    </a:solidFill>
                    <a:latin typeface="Tahoma" pitchFamily="34" charset="0"/>
                    <a:ea typeface="ＭＳ Ｐゴシック" charset="-128"/>
                  </a:defRPr>
                </a:lvl9pPr>
              </a:lstStyle>
              <a:p>
                <a:pPr eaLnBrk="1" fontAlgn="base" hangingPunct="1">
                  <a:spcBef>
                    <a:spcPct val="50000"/>
                  </a:spcBef>
                  <a:spcAft>
                    <a:spcPct val="0"/>
                  </a:spcAft>
                </a:pPr>
                <a:r>
                  <a:rPr lang="en-US" altLang="ja-JP" sz="4000">
                    <a:solidFill>
                      <a:prstClr val="white"/>
                    </a:solidFill>
                  </a:rPr>
                  <a:t>②</a:t>
                </a:r>
              </a:p>
            </p:txBody>
          </p:sp>
        </p:grpSp>
        <p:sp>
          <p:nvSpPr>
            <p:cNvPr id="32" name="テキスト ボックス 31"/>
            <p:cNvSpPr txBox="1"/>
            <p:nvPr/>
          </p:nvSpPr>
          <p:spPr>
            <a:xfrm>
              <a:off x="7215307" y="3614246"/>
              <a:ext cx="1313180" cy="184666"/>
            </a:xfrm>
            <a:prstGeom prst="rect">
              <a:avLst/>
            </a:prstGeom>
            <a:noFill/>
          </p:spPr>
          <p:txBody>
            <a:bodyPr wrap="none" rtlCol="0">
              <a:spAutoFit/>
            </a:bodyPr>
            <a:lstStyle/>
            <a:p>
              <a:r>
                <a:rPr lang="ja-JP" altLang="en-US" sz="600" dirty="0">
                  <a:solidFill>
                    <a:prstClr val="black"/>
                  </a:solidFill>
                </a:rPr>
                <a:t>大阪管区気象</a:t>
              </a:r>
              <a:r>
                <a:rPr lang="ja-JP" altLang="en-US" sz="600" dirty="0" smtClean="0">
                  <a:solidFill>
                    <a:prstClr val="black"/>
                  </a:solidFill>
                </a:rPr>
                <a:t>台地震火山課　提供</a:t>
              </a:r>
              <a:endParaRPr lang="ja-JP" altLang="en-US" sz="600" dirty="0">
                <a:solidFill>
                  <a:prstClr val="black"/>
                </a:solidFill>
              </a:endParaRPr>
            </a:p>
          </p:txBody>
        </p:sp>
      </p:grpSp>
      <p:grpSp>
        <p:nvGrpSpPr>
          <p:cNvPr id="10" name="グループ化 9"/>
          <p:cNvGrpSpPr/>
          <p:nvPr/>
        </p:nvGrpSpPr>
        <p:grpSpPr>
          <a:xfrm>
            <a:off x="611188" y="3789016"/>
            <a:ext cx="3887787" cy="2822575"/>
            <a:chOff x="611188" y="3789016"/>
            <a:chExt cx="3887787" cy="2822575"/>
          </a:xfrm>
        </p:grpSpPr>
        <p:grpSp>
          <p:nvGrpSpPr>
            <p:cNvPr id="4" name="Group 34"/>
            <p:cNvGrpSpPr>
              <a:grpSpLocks/>
            </p:cNvGrpSpPr>
            <p:nvPr/>
          </p:nvGrpSpPr>
          <p:grpSpPr bwMode="auto">
            <a:xfrm>
              <a:off x="611188" y="3789016"/>
              <a:ext cx="3887787" cy="2822575"/>
              <a:chOff x="2880" y="2341"/>
              <a:chExt cx="2449" cy="1778"/>
            </a:xfrm>
          </p:grpSpPr>
          <p:pic>
            <p:nvPicPr>
              <p:cNvPr id="10258" name="Picture 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0" y="2387"/>
                <a:ext cx="2449" cy="1732"/>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0259" name="Text Box 18"/>
              <p:cNvSpPr txBox="1">
                <a:spLocks noChangeArrowheads="1"/>
              </p:cNvSpPr>
              <p:nvPr/>
            </p:nvSpPr>
            <p:spPr bwMode="auto">
              <a:xfrm>
                <a:off x="2880" y="2341"/>
                <a:ext cx="49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chemeClr val="tx1"/>
                    </a:solidFill>
                    <a:latin typeface="Tahoma" pitchFamily="34" charset="0"/>
                    <a:ea typeface="ＭＳ Ｐゴシック" charset="-128"/>
                  </a:defRPr>
                </a:lvl1pPr>
                <a:lvl2pPr marL="742950" indent="-285750" eaLnBrk="0" hangingPunct="0">
                  <a:defRPr kumimoji="1" sz="2000" b="1">
                    <a:solidFill>
                      <a:schemeClr val="tx1"/>
                    </a:solidFill>
                    <a:latin typeface="Tahoma" pitchFamily="34" charset="0"/>
                    <a:ea typeface="ＭＳ Ｐゴシック" charset="-128"/>
                  </a:defRPr>
                </a:lvl2pPr>
                <a:lvl3pPr marL="1143000" indent="-228600" eaLnBrk="0" hangingPunct="0">
                  <a:defRPr kumimoji="1" sz="2000" b="1">
                    <a:solidFill>
                      <a:schemeClr val="tx1"/>
                    </a:solidFill>
                    <a:latin typeface="Tahoma" pitchFamily="34" charset="0"/>
                    <a:ea typeface="ＭＳ Ｐゴシック" charset="-128"/>
                  </a:defRPr>
                </a:lvl3pPr>
                <a:lvl4pPr marL="1600200" indent="-228600" eaLnBrk="0" hangingPunct="0">
                  <a:defRPr kumimoji="1" sz="2000" b="1">
                    <a:solidFill>
                      <a:schemeClr val="tx1"/>
                    </a:solidFill>
                    <a:latin typeface="Tahoma" pitchFamily="34" charset="0"/>
                    <a:ea typeface="ＭＳ Ｐゴシック" charset="-128"/>
                  </a:defRPr>
                </a:lvl4pPr>
                <a:lvl5pPr marL="2057400" indent="-228600" eaLnBrk="0" hangingPunct="0">
                  <a:defRPr kumimoji="1" sz="2000" b="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000" b="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000" b="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000" b="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000" b="1">
                    <a:solidFill>
                      <a:schemeClr val="tx1"/>
                    </a:solidFill>
                    <a:latin typeface="Tahoma" pitchFamily="34" charset="0"/>
                    <a:ea typeface="ＭＳ Ｐゴシック" charset="-128"/>
                  </a:defRPr>
                </a:lvl9pPr>
              </a:lstStyle>
              <a:p>
                <a:pPr eaLnBrk="1" fontAlgn="base" hangingPunct="1">
                  <a:spcBef>
                    <a:spcPct val="50000"/>
                  </a:spcBef>
                  <a:spcAft>
                    <a:spcPct val="0"/>
                  </a:spcAft>
                </a:pPr>
                <a:r>
                  <a:rPr lang="en-US" altLang="ja-JP" sz="4000">
                    <a:solidFill>
                      <a:prstClr val="white"/>
                    </a:solidFill>
                  </a:rPr>
                  <a:t>③</a:t>
                </a:r>
              </a:p>
            </p:txBody>
          </p:sp>
        </p:grpSp>
        <p:sp>
          <p:nvSpPr>
            <p:cNvPr id="33" name="テキスト ボックス 32"/>
            <p:cNvSpPr txBox="1"/>
            <p:nvPr/>
          </p:nvSpPr>
          <p:spPr>
            <a:xfrm>
              <a:off x="3076498" y="6391592"/>
              <a:ext cx="1313180" cy="184666"/>
            </a:xfrm>
            <a:prstGeom prst="rect">
              <a:avLst/>
            </a:prstGeom>
            <a:noFill/>
          </p:spPr>
          <p:txBody>
            <a:bodyPr wrap="none" rtlCol="0">
              <a:spAutoFit/>
            </a:bodyPr>
            <a:lstStyle/>
            <a:p>
              <a:r>
                <a:rPr lang="ja-JP" altLang="en-US" sz="600" dirty="0">
                  <a:solidFill>
                    <a:prstClr val="black"/>
                  </a:solidFill>
                </a:rPr>
                <a:t>大阪管区気象</a:t>
              </a:r>
              <a:r>
                <a:rPr lang="ja-JP" altLang="en-US" sz="600" dirty="0" smtClean="0">
                  <a:solidFill>
                    <a:prstClr val="black"/>
                  </a:solidFill>
                </a:rPr>
                <a:t>台地震火山課　提供</a:t>
              </a:r>
              <a:endParaRPr lang="ja-JP" altLang="en-US" sz="600" dirty="0">
                <a:solidFill>
                  <a:prstClr val="black"/>
                </a:solidFill>
              </a:endParaRPr>
            </a:p>
          </p:txBody>
        </p:sp>
      </p:grpSp>
      <p:grpSp>
        <p:nvGrpSpPr>
          <p:cNvPr id="12" name="グループ化 11"/>
          <p:cNvGrpSpPr/>
          <p:nvPr/>
        </p:nvGrpSpPr>
        <p:grpSpPr>
          <a:xfrm>
            <a:off x="4557713" y="3860453"/>
            <a:ext cx="4032250" cy="2736850"/>
            <a:chOff x="4500563" y="3860453"/>
            <a:chExt cx="4032250" cy="2736850"/>
          </a:xfrm>
        </p:grpSpPr>
        <p:grpSp>
          <p:nvGrpSpPr>
            <p:cNvPr id="5" name="Group 39"/>
            <p:cNvGrpSpPr>
              <a:grpSpLocks/>
            </p:cNvGrpSpPr>
            <p:nvPr/>
          </p:nvGrpSpPr>
          <p:grpSpPr bwMode="auto">
            <a:xfrm>
              <a:off x="4500563" y="3860453"/>
              <a:ext cx="4032250" cy="2736850"/>
              <a:chOff x="3470" y="2840"/>
              <a:chExt cx="2404" cy="1699"/>
            </a:xfrm>
          </p:grpSpPr>
          <p:pic>
            <p:nvPicPr>
              <p:cNvPr id="10256" name="Picture 3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70" y="2840"/>
                <a:ext cx="2404" cy="1699"/>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0257" name="Text Box 19"/>
              <p:cNvSpPr txBox="1">
                <a:spLocks noChangeArrowheads="1"/>
              </p:cNvSpPr>
              <p:nvPr/>
            </p:nvSpPr>
            <p:spPr bwMode="auto">
              <a:xfrm>
                <a:off x="3470" y="2840"/>
                <a:ext cx="499"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chemeClr val="tx1"/>
                    </a:solidFill>
                    <a:latin typeface="Tahoma" pitchFamily="34" charset="0"/>
                    <a:ea typeface="ＭＳ Ｐゴシック" charset="-128"/>
                  </a:defRPr>
                </a:lvl1pPr>
                <a:lvl2pPr marL="742950" indent="-285750" eaLnBrk="0" hangingPunct="0">
                  <a:defRPr kumimoji="1" sz="2000" b="1">
                    <a:solidFill>
                      <a:schemeClr val="tx1"/>
                    </a:solidFill>
                    <a:latin typeface="Tahoma" pitchFamily="34" charset="0"/>
                    <a:ea typeface="ＭＳ Ｐゴシック" charset="-128"/>
                  </a:defRPr>
                </a:lvl2pPr>
                <a:lvl3pPr marL="1143000" indent="-228600" eaLnBrk="0" hangingPunct="0">
                  <a:defRPr kumimoji="1" sz="2000" b="1">
                    <a:solidFill>
                      <a:schemeClr val="tx1"/>
                    </a:solidFill>
                    <a:latin typeface="Tahoma" pitchFamily="34" charset="0"/>
                    <a:ea typeface="ＭＳ Ｐゴシック" charset="-128"/>
                  </a:defRPr>
                </a:lvl3pPr>
                <a:lvl4pPr marL="1600200" indent="-228600" eaLnBrk="0" hangingPunct="0">
                  <a:defRPr kumimoji="1" sz="2000" b="1">
                    <a:solidFill>
                      <a:schemeClr val="tx1"/>
                    </a:solidFill>
                    <a:latin typeface="Tahoma" pitchFamily="34" charset="0"/>
                    <a:ea typeface="ＭＳ Ｐゴシック" charset="-128"/>
                  </a:defRPr>
                </a:lvl4pPr>
                <a:lvl5pPr marL="2057400" indent="-228600" eaLnBrk="0" hangingPunct="0">
                  <a:defRPr kumimoji="1" sz="2000" b="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000" b="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000" b="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000" b="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000" b="1">
                    <a:solidFill>
                      <a:schemeClr val="tx1"/>
                    </a:solidFill>
                    <a:latin typeface="Tahoma" pitchFamily="34" charset="0"/>
                    <a:ea typeface="ＭＳ Ｐゴシック" charset="-128"/>
                  </a:defRPr>
                </a:lvl9pPr>
              </a:lstStyle>
              <a:p>
                <a:pPr eaLnBrk="1" fontAlgn="base" hangingPunct="1">
                  <a:spcBef>
                    <a:spcPct val="50000"/>
                  </a:spcBef>
                  <a:spcAft>
                    <a:spcPct val="0"/>
                  </a:spcAft>
                </a:pPr>
                <a:r>
                  <a:rPr lang="en-US" altLang="ja-JP" sz="4000">
                    <a:solidFill>
                      <a:prstClr val="white"/>
                    </a:solidFill>
                  </a:rPr>
                  <a:t>④</a:t>
                </a:r>
              </a:p>
            </p:txBody>
          </p:sp>
        </p:grpSp>
        <p:sp>
          <p:nvSpPr>
            <p:cNvPr id="34" name="テキスト ボックス 33"/>
            <p:cNvSpPr txBox="1"/>
            <p:nvPr/>
          </p:nvSpPr>
          <p:spPr>
            <a:xfrm>
              <a:off x="7215307" y="6387408"/>
              <a:ext cx="1313180" cy="184666"/>
            </a:xfrm>
            <a:prstGeom prst="rect">
              <a:avLst/>
            </a:prstGeom>
            <a:noFill/>
          </p:spPr>
          <p:txBody>
            <a:bodyPr wrap="none" rtlCol="0">
              <a:spAutoFit/>
            </a:bodyPr>
            <a:lstStyle/>
            <a:p>
              <a:r>
                <a:rPr lang="ja-JP" altLang="en-US" sz="600" dirty="0">
                  <a:solidFill>
                    <a:prstClr val="black"/>
                  </a:solidFill>
                </a:rPr>
                <a:t>大阪管区気象</a:t>
              </a:r>
              <a:r>
                <a:rPr lang="ja-JP" altLang="en-US" sz="600" dirty="0" smtClean="0">
                  <a:solidFill>
                    <a:prstClr val="black"/>
                  </a:solidFill>
                </a:rPr>
                <a:t>台地震火山課　提供</a:t>
              </a:r>
              <a:endParaRPr lang="ja-JP" altLang="en-US" sz="600" dirty="0">
                <a:solidFill>
                  <a:prstClr val="black"/>
                </a:solidFill>
              </a:endParaRPr>
            </a:p>
          </p:txBody>
        </p:sp>
      </p:grpSp>
      <p:sp>
        <p:nvSpPr>
          <p:cNvPr id="26"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Aft>
                <a:spcPct val="0"/>
              </a:spcAft>
              <a:buFontTx/>
              <a:buNone/>
            </a:pPr>
            <a:r>
              <a:rPr lang="ja-JP" altLang="en-US" sz="3600" dirty="0" smtClean="0">
                <a:solidFill>
                  <a:prstClr val="black"/>
                </a:solidFill>
                <a:latin typeface="HGP創英角ﾎﾟｯﾌﾟ体" pitchFamily="50" charset="-128"/>
                <a:ea typeface="HGP創英角ﾎﾟｯﾌﾟ体" pitchFamily="50" charset="-128"/>
              </a:rPr>
              <a:t>「きんきゅう</a:t>
            </a:r>
            <a:r>
              <a:rPr lang="ja-JP" altLang="en-US" sz="3600" dirty="0" err="1" smtClean="0">
                <a:solidFill>
                  <a:prstClr val="black"/>
                </a:solidFill>
                <a:latin typeface="HGP創英角ﾎﾟｯﾌﾟ体" pitchFamily="50" charset="-128"/>
                <a:ea typeface="HGP創英角ﾎﾟｯﾌﾟ体" pitchFamily="50" charset="-128"/>
              </a:rPr>
              <a:t>じ</a:t>
            </a:r>
            <a:r>
              <a:rPr lang="ja-JP" altLang="en-US" sz="3600" dirty="0" smtClean="0">
                <a:solidFill>
                  <a:prstClr val="black"/>
                </a:solidFill>
                <a:latin typeface="HGP創英角ﾎﾟｯﾌﾟ体" pitchFamily="50" charset="-128"/>
                <a:ea typeface="HGP創英角ﾎﾟｯﾌﾟ体" pitchFamily="50" charset="-128"/>
              </a:rPr>
              <a:t>しんそくほう」とは？</a:t>
            </a:r>
            <a:endParaRPr lang="ja-JP" altLang="en-US" sz="3600" dirty="0">
              <a:solidFill>
                <a:prstClr val="black"/>
              </a:solidFill>
              <a:latin typeface="HGP創英角ﾎﾟｯﾌﾟ体" pitchFamily="50" charset="-128"/>
              <a:ea typeface="HGP創英角ﾎﾟｯﾌﾟ体" pitchFamily="50" charset="-128"/>
            </a:endParaRPr>
          </a:p>
        </p:txBody>
      </p:sp>
      <p:sp>
        <p:nvSpPr>
          <p:cNvPr id="8" name="テキスト ボックス 7"/>
          <p:cNvSpPr txBox="1"/>
          <p:nvPr/>
        </p:nvSpPr>
        <p:spPr>
          <a:xfrm>
            <a:off x="30422" y="735969"/>
            <a:ext cx="3278462" cy="461665"/>
          </a:xfrm>
          <a:prstGeom prst="rect">
            <a:avLst/>
          </a:prstGeom>
          <a:noFill/>
        </p:spPr>
        <p:txBody>
          <a:bodyPr wrap="none" rtlCol="0">
            <a:spAutoFit/>
          </a:bodyPr>
          <a:lstStyle/>
          <a:p>
            <a:r>
              <a:rPr lang="ja-JP" altLang="en-US" sz="2400" b="1"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じし</a:t>
            </a:r>
            <a:r>
              <a:rPr lang="ja-JP" altLang="en-US" sz="2400" b="1" dirty="0">
                <a:latin typeface="HG丸ｺﾞｼｯｸM-PRO" panose="020F0600000000000000" pitchFamily="50" charset="-128"/>
                <a:ea typeface="HG丸ｺﾞｼｯｸM-PRO" panose="020F0600000000000000" pitchFamily="50" charset="-128"/>
                <a:cs typeface="メイリオ" panose="020B0604030504040204" pitchFamily="50" charset="-128"/>
              </a:rPr>
              <a:t>ん</a:t>
            </a:r>
            <a:r>
              <a:rPr kumimoji="1" lang="ja-JP" altLang="en-US" sz="2400" b="1"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の起こるしくみ</a:t>
            </a:r>
            <a:endParaRPr kumimoji="1" lang="ja-JP" altLang="en-US" sz="240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6" name="下矢印 5"/>
          <p:cNvSpPr/>
          <p:nvPr/>
        </p:nvSpPr>
        <p:spPr>
          <a:xfrm rot="4806214">
            <a:off x="5953363" y="3035799"/>
            <a:ext cx="271075" cy="4008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6438080" y="2984215"/>
            <a:ext cx="1302271"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err="1" smtClean="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rPr>
              <a:t>だん</a:t>
            </a:r>
            <a:r>
              <a:rPr lang="ja-JP" altLang="en-US" sz="2000" b="1" dirty="0" smtClean="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rPr>
              <a:t>そ</a:t>
            </a:r>
            <a:r>
              <a:rPr lang="ja-JP" altLang="en-US" sz="2000" b="1" dirty="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rPr>
              <a:t>う</a:t>
            </a:r>
            <a:endParaRPr lang="en-US" altLang="ja-JP" sz="2000" b="1" dirty="0" smtClean="0">
              <a:solidFill>
                <a:prstClr val="white"/>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2" name="円形吹き出し 21"/>
          <p:cNvSpPr/>
          <p:nvPr/>
        </p:nvSpPr>
        <p:spPr>
          <a:xfrm>
            <a:off x="749480" y="2571866"/>
            <a:ext cx="7596273" cy="2160240"/>
          </a:xfrm>
          <a:prstGeom prst="wedgeEllipseCallout">
            <a:avLst>
              <a:gd name="adj1" fmla="val -44797"/>
              <a:gd name="adj2" fmla="val -151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b="1" dirty="0" smtClean="0">
                <a:solidFill>
                  <a:srgbClr val="00B0F0"/>
                </a:solidFill>
                <a:latin typeface="HG丸ｺﾞｼｯｸM-PRO" pitchFamily="50" charset="-128"/>
                <a:ea typeface="HG丸ｺﾞｼｯｸM-PRO" pitchFamily="50" charset="-128"/>
              </a:rPr>
              <a:t>おサルさんに、</a:t>
            </a:r>
            <a:endParaRPr kumimoji="1" lang="en-US" altLang="ja-JP" sz="3200" b="1" dirty="0" smtClean="0">
              <a:solidFill>
                <a:srgbClr val="00B0F0"/>
              </a:solidFill>
              <a:latin typeface="HG丸ｺﾞｼｯｸM-PRO" pitchFamily="50" charset="-128"/>
              <a:ea typeface="HG丸ｺﾞｼｯｸM-PRO" pitchFamily="50" charset="-128"/>
            </a:endParaRPr>
          </a:p>
          <a:p>
            <a:pPr algn="ctr"/>
            <a:r>
              <a:rPr kumimoji="1" lang="ja-JP" altLang="en-US" sz="3200" b="1" dirty="0" smtClean="0">
                <a:solidFill>
                  <a:srgbClr val="00B0F0"/>
                </a:solidFill>
                <a:latin typeface="HG丸ｺﾞｼｯｸM-PRO" pitchFamily="50" charset="-128"/>
                <a:ea typeface="HG丸ｺﾞｼｯｸM-PRO" pitchFamily="50" charset="-128"/>
              </a:rPr>
              <a:t>強いゆれがくる前に</a:t>
            </a:r>
            <a:endParaRPr kumimoji="1" lang="en-US" altLang="ja-JP" sz="3200" b="1" dirty="0" smtClean="0">
              <a:solidFill>
                <a:srgbClr val="00B0F0"/>
              </a:solidFill>
              <a:latin typeface="HG丸ｺﾞｼｯｸM-PRO" pitchFamily="50" charset="-128"/>
              <a:ea typeface="HG丸ｺﾞｼｯｸM-PRO" pitchFamily="50" charset="-128"/>
            </a:endParaRPr>
          </a:p>
          <a:p>
            <a:pPr algn="ctr"/>
            <a:r>
              <a:rPr kumimoji="1" lang="ja-JP" altLang="en-US" sz="3200" b="1" dirty="0" smtClean="0">
                <a:solidFill>
                  <a:srgbClr val="00B0F0"/>
                </a:solidFill>
                <a:latin typeface="HG丸ｺﾞｼｯｸM-PRO" pitchFamily="50" charset="-128"/>
                <a:ea typeface="HG丸ｺﾞｼｯｸM-PRO" pitchFamily="50" charset="-128"/>
              </a:rPr>
              <a:t>教えてあげられないかな？</a:t>
            </a:r>
            <a:endParaRPr kumimoji="1" lang="ja-JP" altLang="en-US" sz="3200" b="1" dirty="0">
              <a:solidFill>
                <a:srgbClr val="00B0F0"/>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352663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9"/>
          <p:cNvGrpSpPr>
            <a:grpSpLocks/>
          </p:cNvGrpSpPr>
          <p:nvPr/>
        </p:nvGrpSpPr>
        <p:grpSpPr bwMode="auto">
          <a:xfrm>
            <a:off x="233520" y="1042105"/>
            <a:ext cx="8586952" cy="5727838"/>
            <a:chOff x="3470" y="2840"/>
            <a:chExt cx="2404" cy="1699"/>
          </a:xfrm>
        </p:grpSpPr>
        <p:pic>
          <p:nvPicPr>
            <p:cNvPr id="48" name="Picture 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0" y="2840"/>
              <a:ext cx="2404" cy="1699"/>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49" name="Text Box 19"/>
            <p:cNvSpPr txBox="1">
              <a:spLocks noChangeArrowheads="1"/>
            </p:cNvSpPr>
            <p:nvPr/>
          </p:nvSpPr>
          <p:spPr bwMode="auto">
            <a:xfrm>
              <a:off x="3470" y="2840"/>
              <a:ext cx="499"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chemeClr val="tx1"/>
                  </a:solidFill>
                  <a:latin typeface="Tahoma" pitchFamily="34" charset="0"/>
                  <a:ea typeface="ＭＳ Ｐゴシック" charset="-128"/>
                </a:defRPr>
              </a:lvl1pPr>
              <a:lvl2pPr marL="742950" indent="-285750" eaLnBrk="0" hangingPunct="0">
                <a:defRPr kumimoji="1" sz="2000" b="1">
                  <a:solidFill>
                    <a:schemeClr val="tx1"/>
                  </a:solidFill>
                  <a:latin typeface="Tahoma" pitchFamily="34" charset="0"/>
                  <a:ea typeface="ＭＳ Ｐゴシック" charset="-128"/>
                </a:defRPr>
              </a:lvl2pPr>
              <a:lvl3pPr marL="1143000" indent="-228600" eaLnBrk="0" hangingPunct="0">
                <a:defRPr kumimoji="1" sz="2000" b="1">
                  <a:solidFill>
                    <a:schemeClr val="tx1"/>
                  </a:solidFill>
                  <a:latin typeface="Tahoma" pitchFamily="34" charset="0"/>
                  <a:ea typeface="ＭＳ Ｐゴシック" charset="-128"/>
                </a:defRPr>
              </a:lvl3pPr>
              <a:lvl4pPr marL="1600200" indent="-228600" eaLnBrk="0" hangingPunct="0">
                <a:defRPr kumimoji="1" sz="2000" b="1">
                  <a:solidFill>
                    <a:schemeClr val="tx1"/>
                  </a:solidFill>
                  <a:latin typeface="Tahoma" pitchFamily="34" charset="0"/>
                  <a:ea typeface="ＭＳ Ｐゴシック" charset="-128"/>
                </a:defRPr>
              </a:lvl4pPr>
              <a:lvl5pPr marL="2057400" indent="-228600" eaLnBrk="0" hangingPunct="0">
                <a:defRPr kumimoji="1" sz="2000" b="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000" b="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000" b="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000" b="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000" b="1">
                  <a:solidFill>
                    <a:schemeClr val="tx1"/>
                  </a:solidFill>
                  <a:latin typeface="Tahoma" pitchFamily="34" charset="0"/>
                  <a:ea typeface="ＭＳ Ｐゴシック" charset="-128"/>
                </a:defRPr>
              </a:lvl9pPr>
            </a:lstStyle>
            <a:p>
              <a:pPr eaLnBrk="1" fontAlgn="base" hangingPunct="1">
                <a:spcBef>
                  <a:spcPct val="50000"/>
                </a:spcBef>
                <a:spcAft>
                  <a:spcPct val="0"/>
                </a:spcAft>
              </a:pPr>
              <a:r>
                <a:rPr lang="en-US" altLang="ja-JP" sz="4000">
                  <a:solidFill>
                    <a:prstClr val="white"/>
                  </a:solidFill>
                </a:rPr>
                <a:t>④</a:t>
              </a:r>
            </a:p>
          </p:txBody>
        </p:sp>
      </p:grpSp>
      <p:sp>
        <p:nvSpPr>
          <p:cNvPr id="34" name="テキスト ボックス 33"/>
          <p:cNvSpPr txBox="1"/>
          <p:nvPr/>
        </p:nvSpPr>
        <p:spPr>
          <a:xfrm>
            <a:off x="2699792" y="6582573"/>
            <a:ext cx="1313180" cy="184666"/>
          </a:xfrm>
          <a:prstGeom prst="rect">
            <a:avLst/>
          </a:prstGeom>
          <a:noFill/>
        </p:spPr>
        <p:txBody>
          <a:bodyPr wrap="none" rtlCol="0">
            <a:spAutoFit/>
          </a:bodyPr>
          <a:lstStyle/>
          <a:p>
            <a:r>
              <a:rPr lang="ja-JP" altLang="en-US" sz="600" dirty="0">
                <a:solidFill>
                  <a:prstClr val="black"/>
                </a:solidFill>
              </a:rPr>
              <a:t>大阪管区気象</a:t>
            </a:r>
            <a:r>
              <a:rPr lang="ja-JP" altLang="en-US" sz="600" dirty="0" smtClean="0">
                <a:solidFill>
                  <a:prstClr val="black"/>
                </a:solidFill>
              </a:rPr>
              <a:t>台地震火山課　提供</a:t>
            </a:r>
            <a:endParaRPr lang="ja-JP" altLang="en-US" sz="600" dirty="0">
              <a:solidFill>
                <a:prstClr val="black"/>
              </a:solidFill>
            </a:endParaRPr>
          </a:p>
        </p:txBody>
      </p:sp>
      <p:grpSp>
        <p:nvGrpSpPr>
          <p:cNvPr id="2" name="グループ化 1"/>
          <p:cNvGrpSpPr/>
          <p:nvPr/>
        </p:nvGrpSpPr>
        <p:grpSpPr>
          <a:xfrm>
            <a:off x="4788024" y="1132145"/>
            <a:ext cx="4027833" cy="3448983"/>
            <a:chOff x="4788024" y="994376"/>
            <a:chExt cx="4027833" cy="3448983"/>
          </a:xfrm>
        </p:grpSpPr>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46545">
              <a:off x="4788024" y="994376"/>
              <a:ext cx="4027833" cy="3448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0" name="グループ化 3"/>
            <p:cNvGrpSpPr>
              <a:grpSpLocks/>
            </p:cNvGrpSpPr>
            <p:nvPr/>
          </p:nvGrpSpPr>
          <p:grpSpPr bwMode="auto">
            <a:xfrm rot="1315553">
              <a:off x="5047787" y="3113965"/>
              <a:ext cx="575088" cy="994840"/>
              <a:chOff x="3923928" y="1556792"/>
              <a:chExt cx="2664296" cy="4320480"/>
            </a:xfrm>
          </p:grpSpPr>
          <p:sp>
            <p:nvSpPr>
              <p:cNvPr id="41" name="角丸四角形 40"/>
              <p:cNvSpPr/>
              <p:nvPr/>
            </p:nvSpPr>
            <p:spPr>
              <a:xfrm>
                <a:off x="3923928" y="1556792"/>
                <a:ext cx="2664296" cy="4320480"/>
              </a:xfrm>
              <a:prstGeom prst="roundRect">
                <a:avLst/>
              </a:prstGeom>
              <a:solidFill>
                <a:schemeClr val="bg1"/>
              </a:solidFill>
              <a:scene3d>
                <a:camera prst="orthographicFront"/>
                <a:lightRig rig="threePt" dir="t"/>
              </a:scene3d>
              <a:sp3d extrusionH="76200" contourW="12700" prstMaterial="softEdge">
                <a:bevelT w="209550" h="82550"/>
                <a:bevelB w="241300"/>
                <a:extrusionClr>
                  <a:srgbClr val="FFC000"/>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2" name="正方形/長方形 41"/>
              <p:cNvSpPr/>
              <p:nvPr/>
            </p:nvSpPr>
            <p:spPr>
              <a:xfrm>
                <a:off x="4211960" y="2060848"/>
                <a:ext cx="2160240" cy="2952328"/>
              </a:xfrm>
              <a:prstGeom prst="rect">
                <a:avLst/>
              </a:prstGeom>
              <a:solidFill>
                <a:srgbClr val="000000"/>
              </a:solidFill>
              <a:ln w="952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3" name="角丸四角形 42"/>
              <p:cNvSpPr/>
              <p:nvPr/>
            </p:nvSpPr>
            <p:spPr>
              <a:xfrm>
                <a:off x="5008240" y="5191884"/>
                <a:ext cx="567680" cy="344931"/>
              </a:xfrm>
              <a:prstGeom prst="roundRect">
                <a:avLst/>
              </a:prstGeom>
              <a:solidFill>
                <a:schemeClr val="bg1"/>
              </a:solidFill>
              <a:scene3d>
                <a:camera prst="orthographicFront"/>
                <a:lightRig rig="threePt" dir="t"/>
              </a:scene3d>
              <a:sp3d extrusionH="76200" contourW="12700" prstMaterial="softEdge">
                <a:bevelT w="209550" h="82550" prst="hardEdge"/>
                <a:bevelB w="241300"/>
                <a:extrusionClr>
                  <a:srgbClr val="FFC000"/>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4" name="角丸四角形 43"/>
              <p:cNvSpPr/>
              <p:nvPr/>
            </p:nvSpPr>
            <p:spPr>
              <a:xfrm>
                <a:off x="4798504" y="1772816"/>
                <a:ext cx="925624" cy="152400"/>
              </a:xfrm>
              <a:prstGeom prst="roundRect">
                <a:avLst/>
              </a:prstGeom>
              <a:solidFill>
                <a:schemeClr val="bg1"/>
              </a:solidFill>
              <a:ln>
                <a:noFill/>
              </a:ln>
              <a:scene3d>
                <a:camera prst="orthographicFront"/>
                <a:lightRig rig="threePt" dir="t"/>
              </a:scene3d>
              <a:sp3d extrusionH="76200" contourW="12700" prstMaterial="softEdge">
                <a:bevelT w="209550" h="82550" prst="softRound"/>
                <a:bevelB w="241300"/>
                <a:extrusionClr>
                  <a:srgbClr val="FFC000"/>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grpSp>
      <p:sp>
        <p:nvSpPr>
          <p:cNvPr id="15"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Aft>
                <a:spcPct val="0"/>
              </a:spcAft>
              <a:buFontTx/>
              <a:buNone/>
            </a:pPr>
            <a:r>
              <a:rPr lang="ja-JP" altLang="en-US" sz="3600" dirty="0" smtClean="0">
                <a:solidFill>
                  <a:prstClr val="black"/>
                </a:solidFill>
                <a:latin typeface="HGP創英角ﾎﾟｯﾌﾟ体" pitchFamily="50" charset="-128"/>
                <a:ea typeface="HGP創英角ﾎﾟｯﾌﾟ体" pitchFamily="50" charset="-128"/>
              </a:rPr>
              <a:t>「きんきゅう</a:t>
            </a:r>
            <a:r>
              <a:rPr lang="ja-JP" altLang="en-US" sz="3600" dirty="0" err="1" smtClean="0">
                <a:solidFill>
                  <a:prstClr val="black"/>
                </a:solidFill>
                <a:latin typeface="HGP創英角ﾎﾟｯﾌﾟ体" pitchFamily="50" charset="-128"/>
                <a:ea typeface="HGP創英角ﾎﾟｯﾌﾟ体" pitchFamily="50" charset="-128"/>
              </a:rPr>
              <a:t>じ</a:t>
            </a:r>
            <a:r>
              <a:rPr lang="ja-JP" altLang="en-US" sz="3600" dirty="0" smtClean="0">
                <a:solidFill>
                  <a:prstClr val="black"/>
                </a:solidFill>
                <a:latin typeface="HGP創英角ﾎﾟｯﾌﾟ体" pitchFamily="50" charset="-128"/>
                <a:ea typeface="HGP創英角ﾎﾟｯﾌﾟ体" pitchFamily="50" charset="-128"/>
              </a:rPr>
              <a:t>しんそくほう」とは？</a:t>
            </a:r>
            <a:endParaRPr lang="ja-JP" altLang="en-US" sz="3600" dirty="0">
              <a:solidFill>
                <a:prstClr val="black"/>
              </a:solidFill>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269809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8" name="グループ化 3"/>
          <p:cNvGrpSpPr>
            <a:grpSpLocks/>
          </p:cNvGrpSpPr>
          <p:nvPr/>
        </p:nvGrpSpPr>
        <p:grpSpPr bwMode="auto">
          <a:xfrm rot="904863">
            <a:off x="5874493" y="3030253"/>
            <a:ext cx="1954850" cy="3075133"/>
            <a:chOff x="3923928" y="1556792"/>
            <a:chExt cx="2664296" cy="4320480"/>
          </a:xfrm>
        </p:grpSpPr>
        <p:sp>
          <p:nvSpPr>
            <p:cNvPr id="5" name="角丸四角形 4"/>
            <p:cNvSpPr/>
            <p:nvPr/>
          </p:nvSpPr>
          <p:spPr>
            <a:xfrm>
              <a:off x="3923928" y="1556792"/>
              <a:ext cx="2664296" cy="4320480"/>
            </a:xfrm>
            <a:prstGeom prst="roundRect">
              <a:avLst/>
            </a:prstGeom>
            <a:solidFill>
              <a:schemeClr val="bg1"/>
            </a:solidFill>
            <a:scene3d>
              <a:camera prst="orthographicFront"/>
              <a:lightRig rig="threePt" dir="t"/>
            </a:scene3d>
            <a:sp3d extrusionH="76200" contourW="12700" prstMaterial="softEdge">
              <a:bevelT w="209550" h="82550"/>
              <a:bevelB w="241300"/>
              <a:extrusionClr>
                <a:srgbClr val="FFC000"/>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6" name="正方形/長方形 5"/>
            <p:cNvSpPr/>
            <p:nvPr/>
          </p:nvSpPr>
          <p:spPr>
            <a:xfrm>
              <a:off x="4211960" y="2060848"/>
              <a:ext cx="2160240" cy="2952328"/>
            </a:xfrm>
            <a:prstGeom prst="rect">
              <a:avLst/>
            </a:prstGeom>
            <a:solidFill>
              <a:srgbClr val="000000"/>
            </a:solidFill>
            <a:ln w="9525">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7" name="角丸四角形 6"/>
            <p:cNvSpPr/>
            <p:nvPr/>
          </p:nvSpPr>
          <p:spPr>
            <a:xfrm>
              <a:off x="5008240" y="5191884"/>
              <a:ext cx="567680" cy="344931"/>
            </a:xfrm>
            <a:prstGeom prst="roundRect">
              <a:avLst/>
            </a:prstGeom>
            <a:solidFill>
              <a:schemeClr val="bg1"/>
            </a:solidFill>
            <a:scene3d>
              <a:camera prst="orthographicFront"/>
              <a:lightRig rig="threePt" dir="t"/>
            </a:scene3d>
            <a:sp3d extrusionH="76200" contourW="12700" prstMaterial="softEdge">
              <a:bevelT w="209550" h="82550" prst="hardEdge"/>
              <a:bevelB w="241300"/>
              <a:extrusionClr>
                <a:srgbClr val="FFC000"/>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8" name="角丸四角形 7"/>
            <p:cNvSpPr/>
            <p:nvPr/>
          </p:nvSpPr>
          <p:spPr>
            <a:xfrm>
              <a:off x="4798504" y="1772816"/>
              <a:ext cx="925624" cy="152400"/>
            </a:xfrm>
            <a:prstGeom prst="roundRect">
              <a:avLst/>
            </a:prstGeom>
            <a:solidFill>
              <a:schemeClr val="bg1"/>
            </a:solidFill>
            <a:ln>
              <a:noFill/>
            </a:ln>
            <a:scene3d>
              <a:camera prst="orthographicFront"/>
              <a:lightRig rig="threePt" dir="t"/>
            </a:scene3d>
            <a:sp3d extrusionH="76200" contourW="12700" prstMaterial="softEdge">
              <a:bevelT w="209550" h="82550" prst="softRound"/>
              <a:bevelB w="241300"/>
              <a:extrusionClr>
                <a:srgbClr val="FFC000"/>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sp>
        <p:nvSpPr>
          <p:cNvPr id="16"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Aft>
                <a:spcPct val="0"/>
              </a:spcAft>
              <a:buFontTx/>
              <a:buNone/>
            </a:pPr>
            <a:r>
              <a:rPr lang="ja-JP" altLang="en-US" sz="3600" dirty="0">
                <a:solidFill>
                  <a:prstClr val="black"/>
                </a:solidFill>
                <a:latin typeface="HGP創英角ﾎﾟｯﾌﾟ体" pitchFamily="50" charset="-128"/>
                <a:ea typeface="HGP創英角ﾎﾟｯﾌﾟ体" pitchFamily="50" charset="-128"/>
              </a:rPr>
              <a:t>じ</a:t>
            </a:r>
            <a:r>
              <a:rPr lang="ja-JP" altLang="en-US" sz="3600" dirty="0" smtClean="0">
                <a:solidFill>
                  <a:prstClr val="black"/>
                </a:solidFill>
                <a:latin typeface="HGP創英角ﾎﾟｯﾌﾟ体" pitchFamily="50" charset="-128"/>
                <a:ea typeface="HGP創英角ﾎﾟｯﾌﾟ体" pitchFamily="50" charset="-128"/>
              </a:rPr>
              <a:t>しん　</a:t>
            </a:r>
            <a:r>
              <a:rPr lang="ja-JP" altLang="en-US" sz="3600" dirty="0">
                <a:solidFill>
                  <a:prstClr val="black"/>
                </a:solidFill>
                <a:latin typeface="HGP創英角ﾎﾟｯﾌﾟ体" pitchFamily="50" charset="-128"/>
                <a:ea typeface="HGP創英角ﾎﾟｯﾌﾟ体" pitchFamily="50" charset="-128"/>
              </a:rPr>
              <a:t>に</a:t>
            </a:r>
            <a:r>
              <a:rPr lang="ja-JP" altLang="en-US" sz="3600" dirty="0" smtClean="0">
                <a:solidFill>
                  <a:prstClr val="black"/>
                </a:solidFill>
                <a:latin typeface="HGP創英角ﾎﾟｯﾌﾟ体" pitchFamily="50" charset="-128"/>
                <a:ea typeface="HGP創英角ﾎﾟｯﾌﾟ体" pitchFamily="50" charset="-128"/>
              </a:rPr>
              <a:t>よる　ケガを　しないために</a:t>
            </a:r>
            <a:endParaRPr lang="ja-JP" altLang="en-US" sz="3600" dirty="0">
              <a:solidFill>
                <a:prstClr val="black"/>
              </a:solidFill>
              <a:latin typeface="HGP創英角ﾎﾟｯﾌﾟ体" pitchFamily="50" charset="-128"/>
              <a:ea typeface="HGP創英角ﾎﾟｯﾌﾟ体" pitchFamily="50" charset="-128"/>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2" y="2837529"/>
            <a:ext cx="4138847" cy="28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1094125" y="1198133"/>
            <a:ext cx="6955750" cy="1446550"/>
          </a:xfrm>
          <a:prstGeom prst="rect">
            <a:avLst/>
          </a:prstGeom>
          <a:noFill/>
        </p:spPr>
        <p:txBody>
          <a:bodyPr wrap="none" rtlCol="0">
            <a:spAutoFit/>
          </a:bodyPr>
          <a:lstStyle/>
          <a:p>
            <a:pPr algn="ctr"/>
            <a:r>
              <a:rPr lang="ja-JP" altLang="en-US" sz="4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きんきゅう</a:t>
            </a:r>
            <a:r>
              <a:rPr lang="ja-JP" altLang="en-US" sz="4400"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じ</a:t>
            </a:r>
            <a:r>
              <a:rPr lang="ja-JP" altLang="en-US" sz="4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しんそくほう</a:t>
            </a:r>
            <a:endParaRPr lang="en-US" altLang="ja-JP" sz="4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の音を聞いてみよう</a:t>
            </a:r>
            <a:endParaRPr lang="ja-JP" altLang="en-US" sz="4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658786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980430" y="2088055"/>
            <a:ext cx="5183138" cy="4401680"/>
          </a:xfrm>
          <a:prstGeom prst="rect">
            <a:avLst/>
          </a:prstGeom>
        </p:spPr>
      </p:pic>
      <p:sp>
        <p:nvSpPr>
          <p:cNvPr id="8" name="Rectangle 9"/>
          <p:cNvSpPr txBox="1">
            <a:spLocks noChangeArrowheads="1"/>
          </p:cNvSpPr>
          <p:nvPr/>
        </p:nvSpPr>
        <p:spPr bwMode="auto">
          <a:xfrm>
            <a:off x="0" y="0"/>
            <a:ext cx="9144000" cy="765175"/>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Aft>
                <a:spcPct val="0"/>
              </a:spcAft>
              <a:buFontTx/>
              <a:buNone/>
            </a:pPr>
            <a:r>
              <a:rPr lang="ja-JP" altLang="en-US" sz="3600" dirty="0">
                <a:solidFill>
                  <a:prstClr val="black"/>
                </a:solidFill>
                <a:latin typeface="HGP創英角ﾎﾟｯﾌﾟ体" pitchFamily="50" charset="-128"/>
                <a:ea typeface="HGP創英角ﾎﾟｯﾌﾟ体" pitchFamily="50" charset="-128"/>
              </a:rPr>
              <a:t>じ</a:t>
            </a:r>
            <a:r>
              <a:rPr lang="ja-JP" altLang="en-US" sz="3600" dirty="0" smtClean="0">
                <a:solidFill>
                  <a:prstClr val="black"/>
                </a:solidFill>
                <a:latin typeface="HGP創英角ﾎﾟｯﾌﾟ体" pitchFamily="50" charset="-128"/>
                <a:ea typeface="HGP創英角ﾎﾟｯﾌﾟ体" pitchFamily="50" charset="-128"/>
              </a:rPr>
              <a:t>しん　</a:t>
            </a:r>
            <a:r>
              <a:rPr lang="ja-JP" altLang="en-US" sz="3600" dirty="0">
                <a:solidFill>
                  <a:prstClr val="black"/>
                </a:solidFill>
                <a:latin typeface="HGP創英角ﾎﾟｯﾌﾟ体" pitchFamily="50" charset="-128"/>
                <a:ea typeface="HGP創英角ﾎﾟｯﾌﾟ体" pitchFamily="50" charset="-128"/>
              </a:rPr>
              <a:t>に</a:t>
            </a:r>
            <a:r>
              <a:rPr lang="ja-JP" altLang="en-US" sz="3600" dirty="0" smtClean="0">
                <a:solidFill>
                  <a:prstClr val="black"/>
                </a:solidFill>
                <a:latin typeface="HGP創英角ﾎﾟｯﾌﾟ体" pitchFamily="50" charset="-128"/>
                <a:ea typeface="HGP創英角ﾎﾟｯﾌﾟ体" pitchFamily="50" charset="-128"/>
              </a:rPr>
              <a:t>よる　ケガを　しないために</a:t>
            </a:r>
            <a:endParaRPr lang="ja-JP" altLang="en-US" sz="3600" dirty="0">
              <a:solidFill>
                <a:prstClr val="black"/>
              </a:solidFill>
              <a:latin typeface="HGP創英角ﾎﾟｯﾌﾟ体" pitchFamily="50" charset="-128"/>
              <a:ea typeface="HGP創英角ﾎﾟｯﾌﾟ体" pitchFamily="50" charset="-128"/>
            </a:endParaRPr>
          </a:p>
        </p:txBody>
      </p:sp>
      <p:sp>
        <p:nvSpPr>
          <p:cNvPr id="2" name="テキスト ボックス 1"/>
          <p:cNvSpPr txBox="1"/>
          <p:nvPr/>
        </p:nvSpPr>
        <p:spPr>
          <a:xfrm>
            <a:off x="1980430" y="1371762"/>
            <a:ext cx="5262979" cy="769441"/>
          </a:xfrm>
          <a:prstGeom prst="rect">
            <a:avLst/>
          </a:prstGeom>
          <a:noFill/>
        </p:spPr>
        <p:txBody>
          <a:bodyPr wrap="none" rtlCol="0">
            <a:spAutoFit/>
          </a:bodyPr>
          <a:lstStyle/>
          <a:p>
            <a:r>
              <a:rPr lang="ja-JP" altLang="en-US" sz="4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家の中にいたら？</a:t>
            </a:r>
            <a:endParaRPr lang="ja-JP" altLang="en-US" sz="4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495479" y="764704"/>
            <a:ext cx="8648521" cy="769441"/>
          </a:xfrm>
          <a:prstGeom prst="rect">
            <a:avLst/>
          </a:prstGeom>
          <a:noFill/>
        </p:spPr>
        <p:txBody>
          <a:bodyPr wrap="none" rtlCol="0">
            <a:spAutoFit/>
          </a:bodyPr>
          <a:lstStyle/>
          <a:p>
            <a:r>
              <a:rPr lang="ja-JP" altLang="en-US" sz="4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クエスチョン！その</a:t>
            </a:r>
            <a:r>
              <a:rPr lang="ja-JP" altLang="en-US" sz="4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時どうする？</a:t>
            </a:r>
            <a:endParaRPr lang="ja-JP" altLang="en-US" sz="4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5119578" y="6642556"/>
            <a:ext cx="4087979" cy="215444"/>
          </a:xfrm>
          <a:prstGeom prst="rect">
            <a:avLst/>
          </a:prstGeom>
          <a:noFill/>
        </p:spPr>
        <p:txBody>
          <a:bodyPr wrap="none" rtlCol="0">
            <a:spAutoFit/>
          </a:bodyPr>
          <a:lstStyle/>
          <a:p>
            <a:r>
              <a:rPr lang="ja-JP" altLang="en-US" sz="800" dirty="0" smtClean="0">
                <a:solidFill>
                  <a:prstClr val="black"/>
                </a:solidFill>
              </a:rPr>
              <a:t>気象庁</a:t>
            </a:r>
            <a:r>
              <a:rPr lang="ja-JP" altLang="en-US" sz="800" dirty="0">
                <a:solidFill>
                  <a:prstClr val="black"/>
                </a:solidFill>
              </a:rPr>
              <a:t>ホームページ　</a:t>
            </a:r>
            <a:r>
              <a:rPr lang="ja-JP" altLang="en-US" sz="800" dirty="0" smtClean="0">
                <a:solidFill>
                  <a:prstClr val="black"/>
                </a:solidFill>
              </a:rPr>
              <a:t>（</a:t>
            </a:r>
            <a:r>
              <a:rPr lang="en-US" altLang="ja-JP" sz="800" dirty="0">
                <a:solidFill>
                  <a:prstClr val="black"/>
                </a:solidFill>
              </a:rPr>
              <a:t>http://</a:t>
            </a:r>
            <a:r>
              <a:rPr lang="en-US" altLang="ja-JP" sz="800" dirty="0" smtClean="0">
                <a:solidFill>
                  <a:prstClr val="black"/>
                </a:solidFill>
              </a:rPr>
              <a:t>www.jma.go.jp/jma/kishou/books/</a:t>
            </a:r>
            <a:r>
              <a:rPr lang="ja-JP" altLang="en-US" sz="800" dirty="0" smtClean="0">
                <a:solidFill>
                  <a:prstClr val="black"/>
                </a:solidFill>
              </a:rPr>
              <a:t>）</a:t>
            </a:r>
            <a:r>
              <a:rPr lang="ja-JP" altLang="en-US" sz="800" dirty="0">
                <a:solidFill>
                  <a:prstClr val="black"/>
                </a:solidFill>
              </a:rPr>
              <a:t>の図版を加工して掲載</a:t>
            </a:r>
          </a:p>
        </p:txBody>
      </p:sp>
      <p:pic>
        <p:nvPicPr>
          <p:cNvPr id="3" name="図 2"/>
          <p:cNvPicPr>
            <a:picLocks noChangeAspect="1"/>
          </p:cNvPicPr>
          <p:nvPr/>
        </p:nvPicPr>
        <p:blipFill>
          <a:blip r:embed="rId4"/>
          <a:stretch>
            <a:fillRect/>
          </a:stretch>
        </p:blipFill>
        <p:spPr>
          <a:xfrm>
            <a:off x="1561933" y="2062562"/>
            <a:ext cx="6020133" cy="4601691"/>
          </a:xfrm>
          <a:prstGeom prst="rect">
            <a:avLst/>
          </a:prstGeom>
        </p:spPr>
      </p:pic>
      <p:pic>
        <p:nvPicPr>
          <p:cNvPr id="19" name="Picture 5"/>
          <p:cNvPicPr>
            <a:picLocks noChangeAspect="1" noChangeArrowheads="1"/>
          </p:cNvPicPr>
          <p:nvPr/>
        </p:nvPicPr>
        <p:blipFill>
          <a:blip r:embed="rId5" cstate="print"/>
          <a:srcRect/>
          <a:stretch>
            <a:fillRect/>
          </a:stretch>
        </p:blipFill>
        <p:spPr bwMode="auto">
          <a:xfrm>
            <a:off x="6623721" y="2194351"/>
            <a:ext cx="2520279" cy="2520280"/>
          </a:xfrm>
          <a:prstGeom prst="rect">
            <a:avLst/>
          </a:prstGeom>
          <a:noFill/>
          <a:ln w="9525">
            <a:noFill/>
            <a:miter lim="800000"/>
            <a:headEnd/>
            <a:tailEnd/>
          </a:ln>
          <a:effectLst/>
        </p:spPr>
      </p:pic>
    </p:spTree>
    <p:extLst>
      <p:ext uri="{BB962C8B-B14F-4D97-AF65-F5344CB8AC3E}">
        <p14:creationId xmlns:p14="http://schemas.microsoft.com/office/powerpoint/2010/main" val="302972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2797</TotalTime>
  <Words>3728</Words>
  <Application>Microsoft Office PowerPoint</Application>
  <PresentationFormat>画面に合わせる (4:3)</PresentationFormat>
  <Paragraphs>369</Paragraphs>
  <Slides>19</Slides>
  <Notes>19</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19</vt:i4>
      </vt:variant>
    </vt:vector>
  </HeadingPairs>
  <TitlesOfParts>
    <vt:vector size="29" baseType="lpstr">
      <vt:lpstr>HGP創英角ﾎﾟｯﾌﾟ体</vt:lpstr>
      <vt:lpstr>HG丸ｺﾞｼｯｸM-PRO</vt:lpstr>
      <vt:lpstr>ＭＳ Ｐゴシック</vt:lpstr>
      <vt:lpstr>ＭＳ ゴシック</vt:lpstr>
      <vt:lpstr>メイリオ</vt:lpstr>
      <vt:lpstr>Arial</vt:lpstr>
      <vt:lpstr>Calibri</vt:lpstr>
      <vt:lpstr>Tahoma</vt:lpstr>
      <vt:lpstr>Office ​​テーマ</vt:lpstr>
      <vt:lpstr>2_Office ​​テーマ</vt:lpstr>
      <vt:lpstr>じしんやつなみから　 命を守るために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　し　ん　か　ら　 命　を 守　る　た　め　に</dc:title>
  <cp:lastModifiedBy>気象庁</cp:lastModifiedBy>
  <cp:revision>69</cp:revision>
  <cp:lastPrinted>2019-07-05T04:48:45Z</cp:lastPrinted>
  <dcterms:created xsi:type="dcterms:W3CDTF">2015-04-10T07:05:52Z</dcterms:created>
  <dcterms:modified xsi:type="dcterms:W3CDTF">2023-03-27T06:15:23Z</dcterms:modified>
</cp:coreProperties>
</file>