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24"/>
  </p:notesMasterIdLst>
  <p:sldIdLst>
    <p:sldId id="361" r:id="rId3"/>
    <p:sldId id="273" r:id="rId4"/>
    <p:sldId id="347" r:id="rId5"/>
    <p:sldId id="348" r:id="rId6"/>
    <p:sldId id="335" r:id="rId7"/>
    <p:sldId id="366" r:id="rId8"/>
    <p:sldId id="332" r:id="rId9"/>
    <p:sldId id="350" r:id="rId10"/>
    <p:sldId id="351" r:id="rId11"/>
    <p:sldId id="352" r:id="rId12"/>
    <p:sldId id="353" r:id="rId13"/>
    <p:sldId id="354" r:id="rId14"/>
    <p:sldId id="355" r:id="rId15"/>
    <p:sldId id="356" r:id="rId16"/>
    <p:sldId id="358" r:id="rId17"/>
    <p:sldId id="362" r:id="rId18"/>
    <p:sldId id="363" r:id="rId19"/>
    <p:sldId id="369" r:id="rId20"/>
    <p:sldId id="367" r:id="rId21"/>
    <p:sldId id="368" r:id="rId22"/>
    <p:sldId id="334"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EEECE1"/>
    <a:srgbClr val="BBE3F3"/>
    <a:srgbClr val="A0D8EF"/>
    <a:srgbClr val="BC763C"/>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DFD54-9A8D-4348-814A-5D6BE07D7540}" v="40" dt="2025-03-19T02:43:58.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09" autoAdjust="0"/>
  </p:normalViewPr>
  <p:slideViewPr>
    <p:cSldViewPr snapToGrid="0">
      <p:cViewPr varScale="1">
        <p:scale>
          <a:sx n="60" d="100"/>
          <a:sy n="60" d="100"/>
        </p:scale>
        <p:origin x="30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4843" tIns="47421" rIns="94843" bIns="474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4843" tIns="47421" rIns="94843" bIns="47421" rtlCol="0"/>
          <a:lstStyle>
            <a:lvl1pPr algn="r">
              <a:defRPr sz="1200"/>
            </a:lvl1pPr>
          </a:lstStyle>
          <a:p>
            <a:fld id="{7B5FB2E4-DB88-434F-BBCE-1BDA3AA2FD37}"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43" tIns="47421" rIns="94843" bIns="47421"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43" tIns="47421" rIns="94843" bIns="474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5"/>
            <a:ext cx="2918830" cy="493316"/>
          </a:xfrm>
          <a:prstGeom prst="rect">
            <a:avLst/>
          </a:prstGeom>
        </p:spPr>
        <p:txBody>
          <a:bodyPr vert="horz" lIns="94843" tIns="47421" rIns="94843" bIns="474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4843" tIns="47421" rIns="94843" bIns="47421" rtlCol="0" anchor="b"/>
          <a:lstStyle>
            <a:lvl1pPr algn="r">
              <a:defRPr sz="1200"/>
            </a:lvl1pPr>
          </a:lstStyle>
          <a:p>
            <a:fld id="{B95AD4AD-2E2A-4988-9209-2846F30B8F1F}" type="slidenum">
              <a:rPr kumimoji="1" lang="ja-JP" altLang="en-US" smtClean="0"/>
              <a:t>‹#›</a:t>
            </a:fld>
            <a:endParaRPr kumimoji="1" lang="ja-JP" altLang="en-US"/>
          </a:p>
        </p:txBody>
      </p:sp>
    </p:spTree>
    <p:extLst>
      <p:ext uri="{BB962C8B-B14F-4D97-AF65-F5344CB8AC3E}">
        <p14:creationId xmlns:p14="http://schemas.microsoft.com/office/powerpoint/2010/main" val="41215573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０分（０分）経過　　（）内は累計</a:t>
            </a:r>
            <a:endParaRPr kumimoji="1" lang="en-US" altLang="ja-JP" sz="1200" dirty="0"/>
          </a:p>
          <a:p>
            <a:endParaRPr kumimoji="1" lang="en-US" altLang="ja-JP" sz="1200" dirty="0"/>
          </a:p>
          <a:p>
            <a:r>
              <a:rPr kumimoji="1" lang="ja-JP" altLang="en-US" sz="1200" dirty="0"/>
              <a:t>（講義が始まるまで映しておいてください。）</a:t>
            </a:r>
            <a:endParaRPr kumimoji="1" lang="en-US" altLang="ja-JP" sz="1200" dirty="0"/>
          </a:p>
          <a:p>
            <a:r>
              <a:rPr kumimoji="1" lang="ja-JP" altLang="en-US" sz="1200" dirty="0"/>
              <a:t>（</a:t>
            </a:r>
            <a:r>
              <a:rPr kumimoji="1" lang="en-US" altLang="ja-JP" sz="1200" dirty="0"/>
              <a:t>※</a:t>
            </a:r>
            <a:r>
              <a:rPr kumimoji="1" lang="ja-JP" altLang="en-US" sz="1200" dirty="0"/>
              <a:t>各スライドの〇〇となっている箇所は地域や学校に合わせて編集してください。）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i="1" dirty="0">
                <a:latin typeface="ＭＳ ゴシック" panose="020B0609070205080204" pitchFamily="49" charset="-128"/>
                <a:ea typeface="ＭＳ ゴシック" panose="020B0609070205080204" pitchFamily="49" charset="-128"/>
              </a:rPr>
              <a:t>（</a:t>
            </a:r>
            <a:r>
              <a:rPr lang="en-US" altLang="ja-JP" sz="1200" i="1" dirty="0">
                <a:latin typeface="ＭＳ ゴシック" panose="020B0609070205080204" pitchFamily="49" charset="-128"/>
                <a:ea typeface="ＭＳ ゴシック" panose="020B0609070205080204" pitchFamily="49" charset="-128"/>
              </a:rPr>
              <a:t>※</a:t>
            </a:r>
            <a:r>
              <a:rPr lang="ja-JP" altLang="en-US" sz="1200" i="1" dirty="0">
                <a:latin typeface="ＭＳ ゴシック" panose="020B0609070205080204" pitchFamily="49" charset="-128"/>
                <a:ea typeface="ＭＳ ゴシック" panose="020B0609070205080204" pitchFamily="49" charset="-128"/>
              </a:rPr>
              <a:t>（☆クリック）は画面をクリックしてパワーポイントのアニメーションを動かしていただく場面です。）</a:t>
            </a:r>
            <a:endParaRPr kumimoji="1" lang="en-US" altLang="ja-JP" sz="1200" dirty="0"/>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今日は、地震や津波から命を守るために、という題名でお話をします。</a:t>
            </a:r>
            <a:endParaRPr kumimoji="1" lang="en-US" altLang="ja-JP"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みなさん、今まで地震にあったことはありますか？</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（自由に答えてもらえればよい。）</a:t>
            </a:r>
            <a:endParaRPr lang="en-US" altLang="ja-JP" sz="1200" dirty="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この近くだと、</a:t>
            </a:r>
            <a:r>
              <a:rPr lang="en-US" altLang="ja-JP" sz="1200" dirty="0">
                <a:latin typeface="ＭＳ ゴシック" panose="020B0609070205080204" pitchFamily="49" charset="-128"/>
                <a:ea typeface="ＭＳ ゴシック" panose="020B0609070205080204" pitchFamily="49" charset="-128"/>
              </a:rPr>
              <a:t>2018</a:t>
            </a:r>
            <a:r>
              <a:rPr lang="ja-JP" altLang="en-US" sz="1200" dirty="0">
                <a:latin typeface="ＭＳ ゴシック" panose="020B0609070205080204" pitchFamily="49" charset="-128"/>
                <a:ea typeface="ＭＳ ゴシック" panose="020B0609070205080204" pitchFamily="49" charset="-128"/>
              </a:rPr>
              <a:t>年に大阪の北の方で大きな地震がありました。地震が起こったところの近くでは、立っているのが難しいほど大きく揺れました。</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日本はとても地震が多い国です。あのくらい大きな地震が、いつ</a:t>
            </a:r>
            <a:r>
              <a:rPr lang="ja-JP" altLang="en-US" sz="1200">
                <a:latin typeface="ＭＳ ゴシック" panose="020B0609070205080204" pitchFamily="49" charset="-128"/>
                <a:ea typeface="ＭＳ ゴシック" panose="020B0609070205080204" pitchFamily="49" charset="-128"/>
              </a:rPr>
              <a:t>どこで起こって</a:t>
            </a:r>
            <a:r>
              <a:rPr lang="ja-JP" altLang="en-US" sz="1200" dirty="0">
                <a:latin typeface="ＭＳ ゴシック" panose="020B0609070205080204" pitchFamily="49" charset="-128"/>
                <a:ea typeface="ＭＳ ゴシック" panose="020B0609070205080204" pitchFamily="49" charset="-128"/>
              </a:rPr>
              <a:t>もおかしくありません。今、私たちがいる街でも起こるかもしれません。</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なので、今日はどうやって身を守ったら良いのかを学びます。</a:t>
            </a:r>
            <a:endParaRPr lang="en-US" altLang="ja-JP" sz="1200"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（補足：</a:t>
            </a:r>
            <a:r>
              <a:rPr lang="en-US" altLang="ja-JP" sz="1200" dirty="0">
                <a:latin typeface="ＭＳ ゴシック" panose="020B0609070205080204" pitchFamily="49" charset="-128"/>
                <a:ea typeface="ＭＳ ゴシック" panose="020B0609070205080204" pitchFamily="49" charset="-128"/>
              </a:rPr>
              <a:t>2018</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6</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18</a:t>
            </a:r>
            <a:r>
              <a:rPr lang="ja-JP" altLang="en-US" sz="1200" dirty="0">
                <a:latin typeface="ＭＳ ゴシック" panose="020B0609070205080204" pitchFamily="49" charset="-128"/>
                <a:ea typeface="ＭＳ ゴシック" panose="020B0609070205080204" pitchFamily="49" charset="-128"/>
              </a:rPr>
              <a:t>日　大阪府北部の地震　マグニチュード</a:t>
            </a:r>
            <a:r>
              <a:rPr lang="en-US" altLang="ja-JP" sz="1200" dirty="0">
                <a:latin typeface="ＭＳ ゴシック" panose="020B0609070205080204" pitchFamily="49" charset="-128"/>
                <a:ea typeface="ＭＳ ゴシック" panose="020B0609070205080204" pitchFamily="49" charset="-128"/>
              </a:rPr>
              <a:t>6.1</a:t>
            </a:r>
            <a:r>
              <a:rPr lang="ja-JP" altLang="en-US" sz="1200" dirty="0">
                <a:latin typeface="ＭＳ ゴシック" panose="020B0609070205080204" pitchFamily="49" charset="-128"/>
                <a:ea typeface="ＭＳ ゴシック" panose="020B0609070205080204" pitchFamily="49" charset="-128"/>
              </a:rPr>
              <a:t>　最大震度</a:t>
            </a:r>
            <a:r>
              <a:rPr lang="en-US" altLang="ja-JP" sz="1200" dirty="0">
                <a:latin typeface="ＭＳ ゴシック" panose="020B0609070205080204" pitchFamily="49" charset="-128"/>
                <a:ea typeface="ＭＳ ゴシック" panose="020B0609070205080204" pitchFamily="49" charset="-128"/>
              </a:rPr>
              <a:t>6</a:t>
            </a:r>
            <a:r>
              <a:rPr lang="ja-JP" altLang="en-US" sz="1200" dirty="0">
                <a:latin typeface="ＭＳ ゴシック" panose="020B0609070205080204" pitchFamily="49" charset="-128"/>
                <a:ea typeface="ＭＳ ゴシック" panose="020B0609070205080204" pitchFamily="49" charset="-128"/>
              </a:rPr>
              <a:t>弱）</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8D06B-BB38-41B1-B600-852588E74BE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368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分（</a:t>
            </a:r>
            <a:r>
              <a:rPr kumimoji="1" lang="en-US" altLang="ja-JP" dirty="0"/>
              <a:t>16</a:t>
            </a:r>
            <a:r>
              <a:rPr kumimoji="1" lang="ja-JP" altLang="en-US" dirty="0"/>
              <a:t>分）経過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では次のクエスチョン。</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a:ea typeface="ＭＳ ゴシック"/>
              </a:rPr>
              <a:t>学校の行き帰りなど、道を歩いている時に、緊急地震速報を聞いたら、どうしますか？</a:t>
            </a:r>
            <a:endParaRPr kumimoji="1" lang="en-US" altLang="ja-JP" dirty="0">
              <a:latin typeface="ＭＳ ゴシック"/>
              <a:ea typeface="ＭＳ ゴシック"/>
            </a:endParaRPr>
          </a:p>
          <a:p>
            <a:r>
              <a:rPr kumimoji="1" lang="ja-JP" altLang="en-US" dirty="0">
                <a:latin typeface="ＭＳ ゴシック" panose="020B0609070205080204" pitchFamily="49" charset="-128"/>
                <a:ea typeface="ＭＳ ゴシック" panose="020B0609070205080204" pitchFamily="49" charset="-128"/>
              </a:rPr>
              <a:t>（自由に答えてもらえばよい。）</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（☆クリック）</a:t>
            </a:r>
            <a:endParaRPr kumimoji="1" lang="en-US" altLang="ja-JP" dirty="0">
              <a:latin typeface="ＭＳ ゴシック" panose="020B0609070205080204" pitchFamily="49" charset="-128"/>
              <a:ea typeface="ＭＳ ゴシック" panose="020B0609070205080204" pitchFamily="49" charset="-128"/>
            </a:endParaRPr>
          </a:p>
          <a:p>
            <a:pPr marL="0" marR="0" indent="0" algn="l" defTabSz="87558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登下校の道に、倒れそうなものや壊れそうなものはありませんか？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突然倒れてくるかもしれません。そういったものからは離れましょう。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きちんと取り付けられていない看板や割れたガラスが落ちてくることもあります。</a:t>
            </a:r>
            <a:endParaRPr kumimoji="1" lang="en-US" altLang="ja-JP" dirty="0">
              <a:latin typeface="ＭＳ ゴシック" panose="020B0609070205080204" pitchFamily="49" charset="-128"/>
              <a:ea typeface="ＭＳ ゴシック" panose="020B0609070205080204" pitchFamily="49" charset="-128"/>
            </a:endParaRPr>
          </a:p>
          <a:p>
            <a:pPr defTabSz="875580">
              <a:defRPr/>
            </a:pP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地震が起こったら、周りを素早く確認して、すぐに何も落ちてこないところへ移動しましょう。</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もちろん、車にも気を付けて、道路には飛び出さないようにしましょう。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328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a typeface="ＭＳ Ｐゴシック"/>
              </a:rPr>
              <a:t>2</a:t>
            </a:r>
            <a:r>
              <a:rPr kumimoji="1" lang="ja-JP" altLang="en-US" dirty="0">
                <a:ea typeface="ＭＳ Ｐゴシック"/>
              </a:rPr>
              <a:t>分（</a:t>
            </a:r>
            <a:r>
              <a:rPr kumimoji="1" lang="en-US" altLang="ja-JP" dirty="0">
                <a:ea typeface="ＭＳ Ｐゴシック"/>
              </a:rPr>
              <a:t>18</a:t>
            </a:r>
            <a:r>
              <a:rPr kumimoji="1" lang="ja-JP" altLang="en-US" dirty="0">
                <a:ea typeface="ＭＳ Ｐゴシック"/>
              </a:rPr>
              <a:t>分）経過</a:t>
            </a:r>
            <a:endParaRPr kumimoji="1" lang="en-US" altLang="ja-JP" dirty="0">
              <a:ea typeface="ＭＳ Ｐゴシック"/>
            </a:endParaRPr>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では次のクエスチョン。</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a:ea typeface="ＭＳ ゴシック"/>
              </a:rPr>
              <a:t>お店に買い物に来た時、緊急地震速報が流れました！どうしますか？</a:t>
            </a:r>
            <a:endParaRPr kumimoji="1" lang="en-US" altLang="ja-JP" dirty="0">
              <a:latin typeface="ＭＳ ゴシック"/>
              <a:ea typeface="ＭＳ ゴシック"/>
            </a:endParaRPr>
          </a:p>
          <a:p>
            <a:r>
              <a:rPr kumimoji="1" lang="ja-JP" altLang="en-US" dirty="0">
                <a:latin typeface="ＭＳ ゴシック" panose="020B0609070205080204" pitchFamily="49" charset="-128"/>
                <a:ea typeface="ＭＳ ゴシック" panose="020B0609070205080204" pitchFamily="49" charset="-128"/>
              </a:rPr>
              <a:t>（自由に答えてもらえばよい。）</a:t>
            </a:r>
            <a:endParaRPr kumimoji="1" lang="en-US" altLang="ja-JP" dirty="0">
              <a:latin typeface="ＭＳ ゴシック" panose="020B0609070205080204" pitchFamily="49" charset="-128"/>
              <a:ea typeface="ＭＳ ゴシック" panose="020B0609070205080204" pitchFamily="49" charset="-128"/>
            </a:endParaRPr>
          </a:p>
          <a:p>
            <a:pPr defTabSz="875580">
              <a:defRPr/>
            </a:pP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（☆クリック）</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商品を並べてある棚など、倒れやすいものから離れて身を守りましょう。</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その後、店内の放送や販売員さんの指示に従って落ち着いて避難しましょう。</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みんなで走りだしてしまうと危険なので、どきどきする気持ちを抑え、落ち着いて行動します。</a:t>
            </a:r>
            <a:endParaRPr kumimoji="1" lang="en-US" altLang="ja-JP" dirty="0">
              <a:latin typeface="ＭＳ ゴシック" panose="020B0609070205080204" pitchFamily="49" charset="-128"/>
              <a:ea typeface="ＭＳ ゴシック" panose="020B0609070205080204" pitchFamily="49" charset="-128"/>
            </a:endParaRPr>
          </a:p>
          <a:p>
            <a:pPr defTabSz="875580">
              <a:defRPr/>
            </a:pP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また、エレベータは停電などで閉じ込められてしまうかもしれません。</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panose="020B0609070205080204" pitchFamily="49" charset="-128"/>
                <a:ea typeface="ＭＳ ゴシック" panose="020B0609070205080204" pitchFamily="49" charset="-128"/>
              </a:rPr>
              <a:t>避難の時にはエレベータでなく、階段などを使いましょう。</a:t>
            </a:r>
            <a:endParaRPr kumimoji="1" lang="en-US" altLang="ja-JP" dirty="0">
              <a:latin typeface="ＭＳ ゴシック" panose="020B0609070205080204" pitchFamily="49" charset="-128"/>
              <a:ea typeface="ＭＳ ゴシック" panose="020B0609070205080204" pitchFamily="49" charset="-128"/>
            </a:endParaRPr>
          </a:p>
          <a:p>
            <a:pPr defTabSz="875580">
              <a:defRPr/>
            </a:pPr>
            <a:r>
              <a:rPr kumimoji="1" lang="ja-JP" altLang="en-US" dirty="0">
                <a:latin typeface="ＭＳ ゴシック"/>
                <a:ea typeface="ＭＳ ゴシック"/>
              </a:rPr>
              <a:t>すでにエレベータに乗っている場合は、全ての階のボタンを押して、最初に止まった階ですぐに降りましょう。</a:t>
            </a:r>
            <a:endParaRPr kumimoji="1" lang="en-US" altLang="ja-JP" dirty="0">
              <a:latin typeface="ＭＳ ゴシック"/>
              <a:ea typeface="ＭＳ ゴシック"/>
            </a:endParaRPr>
          </a:p>
          <a:p>
            <a:pPr defTabSz="875580">
              <a:defRPr/>
            </a:pPr>
            <a:r>
              <a:rPr kumimoji="1" lang="ja-JP" altLang="en-US" dirty="0">
                <a:latin typeface="ＭＳ ゴシック" panose="020B0609070205080204" pitchFamily="49" charset="-128"/>
                <a:ea typeface="ＭＳ ゴシック" panose="020B0609070205080204" pitchFamily="49" charset="-128"/>
              </a:rPr>
              <a:t>扉が開かない場合は、エレベータの中のインターホンで助けを呼びます。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98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a:t>
            </a:r>
            <a:r>
              <a:rPr kumimoji="1" lang="ja-JP" altLang="en-US"/>
              <a:t>分（</a:t>
            </a:r>
            <a:r>
              <a:rPr kumimoji="1" lang="en-US" altLang="ja-JP"/>
              <a:t>20</a:t>
            </a:r>
            <a:r>
              <a:rPr kumimoji="1" lang="ja-JP" altLang="en-US"/>
              <a:t>分）経過</a:t>
            </a:r>
            <a:endParaRPr kumimoji="1" lang="en-US" altLang="ja-JP"/>
          </a:p>
          <a:p>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では最後のクエスチョン。</a:t>
            </a:r>
            <a:endParaRPr kumimoji="1" lang="en-US" altLang="ja-JP">
              <a:latin typeface="ＭＳ ゴシック" panose="020B0609070205080204" pitchFamily="49" charset="-128"/>
              <a:ea typeface="ＭＳ ゴシック" panose="020B0609070205080204" pitchFamily="49" charset="-128"/>
            </a:endParaRPr>
          </a:p>
          <a:p>
            <a:pPr defTabSz="875580">
              <a:defRPr/>
            </a:pPr>
            <a:r>
              <a:rPr kumimoji="1" lang="ja-JP" altLang="en-US">
                <a:latin typeface="ＭＳ ゴシック"/>
                <a:ea typeface="ＭＳ ゴシック"/>
              </a:rPr>
              <a:t>電車に乗っている時、緊急地震速報の音が流れました！どうしますか？</a:t>
            </a:r>
            <a:endParaRPr kumimoji="1" lang="en-US" altLang="ja-JP">
              <a:latin typeface="ＭＳ ゴシック"/>
              <a:ea typeface="ＭＳ ゴシック"/>
            </a:endParaRPr>
          </a:p>
          <a:p>
            <a:r>
              <a:rPr kumimoji="1" lang="ja-JP" altLang="en-US">
                <a:latin typeface="ＭＳ ゴシック" panose="020B0609070205080204" pitchFamily="49" charset="-128"/>
                <a:ea typeface="ＭＳ ゴシック" panose="020B0609070205080204" pitchFamily="49" charset="-128"/>
              </a:rPr>
              <a:t>（自由に答えてもらえばよい。）</a:t>
            </a:r>
            <a:endParaRPr kumimoji="1" lang="en-US" altLang="ja-JP">
              <a:latin typeface="ＭＳ ゴシック" panose="020B0609070205080204" pitchFamily="49" charset="-128"/>
              <a:ea typeface="ＭＳ ゴシック" panose="020B0609070205080204" pitchFamily="49" charset="-128"/>
            </a:endParaRPr>
          </a:p>
          <a:p>
            <a:pPr defTabSz="875580">
              <a:defRPr/>
            </a:pPr>
            <a:endParaRPr kumimoji="1" lang="en-US" altLang="ja-JP">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（☆クリック）</a:t>
            </a: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a:ea typeface="ＭＳ ゴシック"/>
              </a:rPr>
              <a:t>揺れに備えて電車が緊急停止します。つり革やてすりをしっかり持って備えましょう。</a:t>
            </a:r>
            <a:endParaRPr kumimoji="1" lang="en-US" altLang="ja-JP">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以上、いろんな場面を想像して考えてもらいました。</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自分の命を守るには、たった１つの方法だけがいつでも正しいのではありません。</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周りをよく見て、どんなことが起こるか想像力を働かせて、その時に自分が一番いいと思う方法を選んでください。</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少し難しいかもしれませんね。</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a:ea typeface="ＭＳ ゴシック"/>
              </a:rPr>
              <a:t>でも、こうやって普段から想像しておいたり、避難訓練で練習</a:t>
            </a:r>
            <a:r>
              <a:rPr lang="ja-JP" altLang="en-US">
                <a:latin typeface="ＭＳ ゴシック"/>
                <a:ea typeface="ＭＳ ゴシック"/>
              </a:rPr>
              <a:t>したり</a:t>
            </a:r>
            <a:r>
              <a:rPr kumimoji="1" lang="ja-JP" altLang="en-US">
                <a:latin typeface="ＭＳ ゴシック"/>
                <a:ea typeface="ＭＳ ゴシック"/>
              </a:rPr>
              <a:t>することで、いざというときにすぐ身を守ることができます。</a:t>
            </a:r>
            <a:endParaRPr kumimoji="1" lang="en-US" altLang="ja-JP">
              <a:latin typeface="ＭＳ ゴシック"/>
              <a:ea typeface="ＭＳ ゴシック"/>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15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a:t>
            </a:r>
            <a:r>
              <a:rPr kumimoji="1" lang="ja-JP" altLang="en-US"/>
              <a:t>分（</a:t>
            </a:r>
            <a:r>
              <a:rPr kumimoji="1" lang="en-US" altLang="ja-JP"/>
              <a:t>21</a:t>
            </a:r>
            <a:r>
              <a:rPr kumimoji="1" lang="ja-JP" altLang="en-US"/>
              <a:t>分）経過</a:t>
            </a:r>
            <a:endParaRPr kumimoji="1" lang="en-US" altLang="ja-JP"/>
          </a:p>
          <a:p>
            <a:endParaRPr lang="en-US" altLang="ja-JP">
              <a:latin typeface="ＭＳ ゴシック" panose="020B0609070205080204" pitchFamily="49" charset="-128"/>
              <a:ea typeface="ＭＳ ゴシック" panose="020B0609070205080204" pitchFamily="49" charset="-128"/>
            </a:endParaRPr>
          </a:p>
          <a:p>
            <a:r>
              <a:rPr lang="ja-JP" altLang="en-US" sz="1200">
                <a:latin typeface="ＭＳ ゴシック" panose="020B0609070205080204" pitchFamily="49" charset="-128"/>
                <a:ea typeface="ＭＳ ゴシック" panose="020B0609070205080204" pitchFamily="49" charset="-128"/>
              </a:rPr>
              <a:t>さて、みなさんには、地震の揺れから身を守る方法をたくさん考えてもらいました。</a:t>
            </a:r>
            <a:endParaRPr lang="en-US" altLang="ja-JP" sz="1200">
              <a:latin typeface="ＭＳ ゴシック" panose="020B0609070205080204" pitchFamily="49" charset="-128"/>
              <a:ea typeface="ＭＳ ゴシック" panose="020B0609070205080204" pitchFamily="49" charset="-128"/>
            </a:endParaRPr>
          </a:p>
          <a:p>
            <a:pPr defTabSz="914253">
              <a:defRPr/>
            </a:pPr>
            <a:r>
              <a:rPr lang="ja-JP" altLang="en-US" sz="1200">
                <a:latin typeface="ＭＳ ゴシック" panose="020B0609070205080204" pitchFamily="49" charset="-128"/>
                <a:ea typeface="ＭＳ ゴシック" panose="020B0609070205080204" pitchFamily="49" charset="-128"/>
              </a:rPr>
              <a:t>では、もし海の近くにいる時だったら、次は何に気を付けたら良いでしょうか？</a:t>
            </a:r>
            <a:endParaRPr lang="en-US" altLang="ja-JP" sz="12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ＭＳ ゴシック" panose="020B0609070205080204" pitchFamily="49" charset="-128"/>
                <a:ea typeface="ＭＳ ゴシック" panose="020B0609070205080204" pitchFamily="49" charset="-128"/>
              </a:rPr>
              <a:t>大きな地震が海で起こると、どうなるかお話しします。</a:t>
            </a:r>
            <a:endParaRPr lang="en-US" altLang="ja-JP" sz="120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2A211-8C4D-44D7-A1B9-9549A587B87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344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22</a:t>
            </a:r>
            <a:r>
              <a:rPr kumimoji="1" lang="ja-JP" altLang="en-US" dirty="0"/>
              <a:t>分）経過</a:t>
            </a:r>
            <a:endParaRPr kumimoji="1" lang="en-US" altLang="ja-JP" dirty="0"/>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a:ea typeface="ＭＳ ゴシック"/>
              </a:rPr>
              <a:t>先ほど、地震が起こって、</a:t>
            </a:r>
            <a:r>
              <a:rPr lang="ja-JP" altLang="en-US" dirty="0">
                <a:latin typeface="ＭＳ ゴシック"/>
                <a:ea typeface="ＭＳ ゴシック"/>
              </a:rPr>
              <a:t>“はれるん”</a:t>
            </a:r>
            <a:r>
              <a:rPr kumimoji="1" lang="ja-JP" altLang="en-US" sz="1200" dirty="0">
                <a:latin typeface="ＭＳ ゴシック"/>
                <a:ea typeface="ＭＳ ゴシック"/>
              </a:rPr>
              <a:t>がびっくりしている絵を見ましたね。</a:t>
            </a:r>
            <a:endParaRPr kumimoji="1" lang="en-US" altLang="ja-JP" sz="1200"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a:ea typeface="ＭＳ ゴシック"/>
              </a:rPr>
              <a:t>大きい地震で</a:t>
            </a:r>
            <a:r>
              <a:rPr lang="ja-JP" altLang="en-US" dirty="0">
                <a:latin typeface="ＭＳ ゴシック"/>
                <a:ea typeface="ＭＳ ゴシック"/>
              </a:rPr>
              <a:t>は、</a:t>
            </a:r>
            <a:r>
              <a:rPr kumimoji="1" lang="ja-JP" altLang="en-US" sz="1200" dirty="0">
                <a:latin typeface="ＭＳ ゴシック"/>
                <a:ea typeface="ＭＳ ゴシック"/>
              </a:rPr>
              <a:t>地面が盛り上がったりへこんだり</a:t>
            </a:r>
            <a:r>
              <a:rPr lang="ja-JP" altLang="en-US" dirty="0">
                <a:latin typeface="ＭＳ ゴシック"/>
                <a:ea typeface="ＭＳ ゴシック"/>
              </a:rPr>
              <a:t>することがあり</a:t>
            </a:r>
            <a:r>
              <a:rPr kumimoji="1" lang="ja-JP" altLang="en-US" sz="1200" dirty="0">
                <a:latin typeface="ＭＳ ゴシック"/>
                <a:ea typeface="ＭＳ ゴシック"/>
              </a:rPr>
              <a:t>ます。</a:t>
            </a:r>
            <a:endParaRPr kumimoji="1" lang="en-US" altLang="ja-JP" sz="1200"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a:ea typeface="ＭＳ ゴシック"/>
              </a:rPr>
              <a:t>大きい</a:t>
            </a:r>
            <a:r>
              <a:rPr kumimoji="1" lang="ja-JP" altLang="en-US" dirty="0">
                <a:latin typeface="ＭＳ ゴシック"/>
                <a:ea typeface="ＭＳ ゴシック"/>
              </a:rPr>
              <a:t>地震が海で起こった場合は、海の底が盛り上がったりへこんだりします。</a:t>
            </a:r>
            <a:endParaRPr kumimoji="1"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すると、その上の、海の水も動きます。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a:t>
            </a:r>
            <a:r>
              <a:rPr kumimoji="1" lang="ja-JP" altLang="en-US" b="0" dirty="0">
                <a:latin typeface="ＭＳ ゴシック" panose="020B0609070205080204" pitchFamily="49" charset="-128"/>
                <a:ea typeface="ＭＳ ゴシック" panose="020B0609070205080204" pitchFamily="49" charset="-128"/>
              </a:rPr>
              <a:t>☆クリック）</a:t>
            </a:r>
            <a:endParaRPr kumimoji="1" lang="en-US" altLang="ja-JP" b="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ＭＳ ゴシック" panose="020B0609070205080204" pitchFamily="49" charset="-128"/>
                <a:ea typeface="ＭＳ ゴシック" panose="020B0609070205080204" pitchFamily="49" charset="-128"/>
              </a:rPr>
              <a:t>これが津波です。</a:t>
            </a:r>
            <a:endParaRPr kumimoji="1" lang="en-US" altLang="ja-JP" b="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ＭＳ ゴシック" panose="020B0609070205080204" pitchFamily="49" charset="-128"/>
                <a:ea typeface="ＭＳ ゴシック" panose="020B0609070205080204" pitchFamily="49" charset="-128"/>
              </a:rPr>
              <a:t>海で大きな地震が起こったら、海の底から上の方まで、海水が一気に動き、津波が発生します。</a:t>
            </a:r>
            <a:endParaRPr kumimoji="1" lang="en-US" altLang="ja-JP" b="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ＭＳ ゴシック" panose="020B0609070205080204" pitchFamily="49" charset="-128"/>
                <a:ea typeface="ＭＳ ゴシック" panose="020B0609070205080204" pitchFamily="49" charset="-128"/>
              </a:rPr>
              <a:t>たくさんの海水が動くので、津波はとても力が強く、家などを押し流してしまいます。</a:t>
            </a:r>
            <a:endParaRPr kumimoji="1" lang="en-US" altLang="ja-JP" b="0" dirty="0">
              <a:latin typeface="ＭＳ ゴシック" panose="020B0609070205080204" pitchFamily="49" charset="-128"/>
              <a:ea typeface="ＭＳ ゴシック" panose="020B0609070205080204" pitchFamily="49" charset="-128"/>
            </a:endParaRPr>
          </a:p>
          <a:p>
            <a:r>
              <a:rPr kumimoji="1" lang="ja-JP" altLang="en-US" b="0" dirty="0">
                <a:latin typeface="ＭＳ ゴシック" panose="020B0609070205080204" pitchFamily="49" charset="-128"/>
                <a:ea typeface="ＭＳ ゴシック" panose="020B0609070205080204" pitchFamily="49" charset="-128"/>
              </a:rPr>
              <a:t>日本でも、高い津波に襲われたことがありました。</a:t>
            </a:r>
            <a:endParaRPr kumimoji="1" lang="en-US" altLang="ja-JP" b="0" dirty="0">
              <a:latin typeface="ＭＳ ゴシック" panose="020B0609070205080204" pitchFamily="49" charset="-128"/>
              <a:ea typeface="ＭＳ ゴシック" panose="020B0609070205080204" pitchFamily="49" charset="-128"/>
            </a:endParaRPr>
          </a:p>
          <a:p>
            <a:r>
              <a:rPr kumimoji="1" lang="ja-JP" altLang="en-US" dirty="0">
                <a:latin typeface="ＭＳ ゴシック"/>
                <a:ea typeface="ＭＳ ゴシック"/>
              </a:rPr>
              <a:t>東日本大震災とか、</a:t>
            </a:r>
            <a:r>
              <a:rPr kumimoji="1" lang="en-US" altLang="ja-JP" dirty="0">
                <a:latin typeface="ＭＳ ゴシック"/>
                <a:ea typeface="ＭＳ ゴシック"/>
              </a:rPr>
              <a:t>3.11</a:t>
            </a:r>
            <a:r>
              <a:rPr kumimoji="1" lang="ja-JP" altLang="en-US" dirty="0">
                <a:latin typeface="ＭＳ ゴシック"/>
                <a:ea typeface="ＭＳ ゴシック"/>
              </a:rPr>
              <a:t>、という言葉を聞いたことはありますか？</a:t>
            </a:r>
            <a:endParaRPr kumimoji="1" lang="en-US" altLang="ja-JP" dirty="0">
              <a:latin typeface="ＭＳ ゴシック"/>
              <a:ea typeface="ＭＳ ゴシック"/>
            </a:endParaRPr>
          </a:p>
          <a:p>
            <a:r>
              <a:rPr kumimoji="1" lang="ja-JP" altLang="en-US" dirty="0">
                <a:latin typeface="ＭＳ ゴシック" panose="020B0609070205080204" pitchFamily="49" charset="-128"/>
                <a:ea typeface="ＭＳ ゴシック" panose="020B0609070205080204" pitchFamily="49" charset="-128"/>
              </a:rPr>
              <a:t>どんなことを聞いたことがありますか？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（自由に答えてもらえばよい。）</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日本の東の方で、</a:t>
            </a:r>
            <a:r>
              <a:rPr kumimoji="1" lang="en-US" altLang="ja-JP" dirty="0">
                <a:latin typeface="ＭＳ ゴシック" panose="020B0609070205080204" pitchFamily="49" charset="-128"/>
                <a:ea typeface="ＭＳ ゴシック" panose="020B0609070205080204" pitchFamily="49" charset="-128"/>
              </a:rPr>
              <a:t>2011</a:t>
            </a:r>
            <a:r>
              <a:rPr kumimoji="1" lang="ja-JP" altLang="en-US" dirty="0">
                <a:latin typeface="ＭＳ ゴシック" panose="020B0609070205080204" pitchFamily="49" charset="-128"/>
                <a:ea typeface="ＭＳ ゴシック" panose="020B0609070205080204" pitchFamily="49" charset="-128"/>
              </a:rPr>
              <a:t>年にとても大きな地震が起こって、大きな津波に襲われました。</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写真を見てみましょう。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14</a:t>
            </a:fld>
            <a:endParaRPr kumimoji="1" lang="ja-JP" altLang="en-US"/>
          </a:p>
        </p:txBody>
      </p:sp>
    </p:spTree>
    <p:extLst>
      <p:ext uri="{BB962C8B-B14F-4D97-AF65-F5344CB8AC3E}">
        <p14:creationId xmlns:p14="http://schemas.microsoft.com/office/powerpoint/2010/main" val="349566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t>2</a:t>
            </a:r>
            <a:r>
              <a:rPr kumimoji="1" lang="ja-JP" altLang="en-US" sz="1100" dirty="0"/>
              <a:t>分（</a:t>
            </a:r>
            <a:r>
              <a:rPr kumimoji="1" lang="en-US" altLang="ja-JP" sz="1100" dirty="0"/>
              <a:t>24</a:t>
            </a:r>
            <a:r>
              <a:rPr kumimoji="1" lang="ja-JP" altLang="en-US" sz="1100" dirty="0"/>
              <a:t>分）経過</a:t>
            </a:r>
            <a:endParaRPr kumimoji="1" lang="en-US" altLang="ja-JP" sz="1100" dirty="0"/>
          </a:p>
          <a:p>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これは、津波が来て去って行った後の写真です。</a:t>
            </a:r>
            <a:endParaRPr kumimoji="1" lang="en-US" altLang="ja-JP" dirty="0">
              <a:latin typeface="ＭＳ ゴシック" panose="020B0609070205080204" pitchFamily="49" charset="-128"/>
              <a:ea typeface="ＭＳ ゴシック" panose="020B0609070205080204" pitchFamily="49" charset="-128"/>
            </a:endParaRPr>
          </a:p>
          <a:p>
            <a:pPr defTabSz="875721">
              <a:defRPr/>
            </a:pPr>
            <a:r>
              <a:rPr kumimoji="1" lang="ja-JP" altLang="en-US" dirty="0">
                <a:latin typeface="ＭＳ ゴシック" panose="020B0609070205080204" pitchFamily="49" charset="-128"/>
                <a:ea typeface="ＭＳ ゴシック" panose="020B0609070205080204" pitchFamily="49" charset="-128"/>
              </a:rPr>
              <a:t>何か気づいたことはありますか？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（自由に答えてもらえばよい。）</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panose="020B0609070205080204" pitchFamily="49" charset="-128"/>
                <a:ea typeface="ＭＳ ゴシック" panose="020B0609070205080204" pitchFamily="49" charset="-128"/>
              </a:rPr>
              <a:t>建物があまり無いように見えますが、実は、このあたりもたくさん建っていました。</a:t>
            </a: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panose="020B0609070205080204" pitchFamily="49" charset="-128"/>
                <a:ea typeface="ＭＳ ゴシック" panose="020B0609070205080204" pitchFamily="49" charset="-128"/>
              </a:rPr>
              <a:t>多くの建物が津波で押し流されてしまったのです。</a:t>
            </a: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panose="020B0609070205080204" pitchFamily="49" charset="-128"/>
                <a:ea typeface="ＭＳ ゴシック" panose="020B0609070205080204" pitchFamily="49" charset="-128"/>
              </a:rPr>
              <a:t>地面や川に、木の棒やゴミなどが散らばっているように見えますが、これらはもとは、誰かが住んでいたお家などです。</a:t>
            </a: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panose="020B0609070205080204" pitchFamily="49" charset="-128"/>
                <a:ea typeface="ＭＳ ゴシック" panose="020B0609070205080204" pitchFamily="49" charset="-128"/>
              </a:rPr>
              <a:t>津波はすごく強い力を持っていて、たくさんの家や船を押し流してしまいました。</a:t>
            </a: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a:ea typeface="ＭＳ ゴシック"/>
              </a:rPr>
              <a:t>このあたりでは、津波の高さが９ｍを超えていました。</a:t>
            </a:r>
          </a:p>
          <a:p>
            <a:pPr defTabSz="875721">
              <a:defRPr/>
            </a:pPr>
            <a:r>
              <a:rPr lang="ja-JP" altLang="en-US" dirty="0">
                <a:latin typeface="ＭＳ ゴシック"/>
                <a:ea typeface="ＭＳ ゴシック"/>
              </a:rPr>
              <a:t>９ｍというと、どのくらいの高さかな？マンションの４階くらいの高さです。</a:t>
            </a:r>
            <a:endParaRPr lang="en-US" altLang="ja-JP">
              <a:latin typeface="ＭＳ ゴシック"/>
              <a:ea typeface="ＭＳ ゴシック"/>
            </a:endParaRPr>
          </a:p>
          <a:p>
            <a:pPr defTabSz="875721">
              <a:defRPr/>
            </a:pPr>
            <a:r>
              <a:rPr lang="ja-JP" altLang="en-US">
                <a:latin typeface="ＭＳ ゴシック" panose="020B0609070205080204" pitchFamily="49" charset="-128"/>
                <a:ea typeface="ＭＳ ゴシック" panose="020B0609070205080204" pitchFamily="49" charset="-128"/>
              </a:rPr>
              <a:t>残念</a:t>
            </a:r>
            <a:r>
              <a:rPr lang="ja-JP" altLang="en-US" dirty="0">
                <a:latin typeface="ＭＳ ゴシック" panose="020B0609070205080204" pitchFamily="49" charset="-128"/>
                <a:ea typeface="ＭＳ ゴシック" panose="020B0609070205080204" pitchFamily="49" charset="-128"/>
              </a:rPr>
              <a:t>ながら、この津波でたくさんの人が亡くなってしまいました。</a:t>
            </a: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panose="020B0609070205080204" pitchFamily="49" charset="-128"/>
                <a:ea typeface="ＭＳ ゴシック" panose="020B0609070205080204" pitchFamily="49" charset="-128"/>
              </a:rPr>
              <a:t>（先生方も体験を話していただければと思います。）</a:t>
            </a:r>
            <a:endParaRPr lang="en-US" altLang="ja-JP" dirty="0">
              <a:latin typeface="ＭＳ ゴシック" panose="020B0609070205080204" pitchFamily="49" charset="-128"/>
              <a:ea typeface="ＭＳ ゴシック" panose="020B0609070205080204" pitchFamily="49" charset="-128"/>
            </a:endParaRPr>
          </a:p>
          <a:p>
            <a:pPr defTabSz="875721">
              <a:defRPr/>
            </a:pP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a:latin typeface="ＭＳ ゴシック" panose="020B0609070205080204" pitchFamily="49" charset="-128"/>
                <a:ea typeface="ＭＳ ゴシック" panose="020B0609070205080204" pitchFamily="49" charset="-128"/>
              </a:rPr>
              <a:t>しかし、必死に津波から逃げて助かった人も、たくさんいます。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津波は、</a:t>
            </a:r>
            <a:r>
              <a:rPr lang="ja-JP" altLang="en-US" sz="1200" dirty="0">
                <a:solidFill>
                  <a:schemeClr val="tx1"/>
                </a:solidFill>
                <a:latin typeface="ＭＳ ゴシック" panose="020B0609070205080204" pitchFamily="49" charset="-128"/>
                <a:ea typeface="ＭＳ ゴシック" panose="020B0609070205080204" pitchFamily="49" charset="-128"/>
              </a:rPr>
              <a:t>海岸近くでは、陸上のオリンピック選手並みの速さで襲ってくるので「津波が来るかもしれない！」と思ったらすぐに逃げるようにしましょう。</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では、どういうときに「津波が来そうだ！」と考えたら良いでしょう。</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875721"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875721" fontAlgn="base">
                <a:spcBef>
                  <a:spcPct val="0"/>
                </a:spcBef>
                <a:spcAft>
                  <a:spcPct val="0"/>
                </a:spcAft>
                <a:defRPr/>
              </a:pPr>
              <a:t>15</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681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ea typeface="ＭＳ Ｐゴシック"/>
              </a:rPr>
              <a:t>4</a:t>
            </a:r>
            <a:r>
              <a:rPr kumimoji="1" lang="ja-JP" altLang="en-US" dirty="0">
                <a:ea typeface="ＭＳ Ｐゴシック"/>
              </a:rPr>
              <a:t>分（</a:t>
            </a:r>
            <a:r>
              <a:rPr kumimoji="1" lang="en-US" altLang="ja-JP" dirty="0">
                <a:ea typeface="ＭＳ Ｐゴシック"/>
              </a:rPr>
              <a:t>28</a:t>
            </a:r>
            <a:r>
              <a:rPr kumimoji="1" lang="ja-JP" altLang="en-US" dirty="0">
                <a:ea typeface="ＭＳ Ｐゴシック"/>
              </a:rPr>
              <a:t>分）経過</a:t>
            </a:r>
            <a:endParaRPr kumimoji="1" lang="en-US" altLang="ja-JP" dirty="0">
              <a:ea typeface="ＭＳ Ｐゴシック"/>
            </a:endParaRPr>
          </a:p>
          <a:p>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逃げるためのヒントは３つあります。</a:t>
            </a:r>
            <a:r>
              <a:rPr lang="ja-JP" altLang="en-US" dirty="0">
                <a:latin typeface="ＭＳ ゴシック" panose="020B0609070205080204" pitchFamily="49" charset="-128"/>
                <a:ea typeface="ＭＳ ゴシック" panose="020B0609070205080204" pitchFamily="49" charset="-128"/>
              </a:rPr>
              <a:t>海の近くにいるときに、</a:t>
            </a:r>
            <a:r>
              <a:rPr kumimoji="1" lang="ja-JP" altLang="en-US" dirty="0">
                <a:latin typeface="ＭＳ ゴシック" panose="020B0609070205080204" pitchFamily="49" charset="-128"/>
                <a:ea typeface="ＭＳ ゴシック" panose="020B0609070205080204" pitchFamily="49" charset="-128"/>
              </a:rPr>
              <a:t>どれか１つでも当てはまったら逃げましょう。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r>
              <a:rPr lang="ja-JP" altLang="en-US" dirty="0">
                <a:latin typeface="ＭＳ ゴシック"/>
                <a:ea typeface="ＭＳ ゴシック"/>
              </a:rPr>
              <a:t> </a:t>
            </a:r>
            <a:endParaRPr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1</a:t>
            </a:r>
            <a:r>
              <a:rPr lang="ja-JP" altLang="en-US" dirty="0">
                <a:latin typeface="ＭＳ ゴシック"/>
                <a:ea typeface="ＭＳ ゴシック"/>
              </a:rPr>
              <a:t>つ目は、強い揺れを感じた時です。</a:t>
            </a:r>
            <a:endParaRPr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「大きな地震が起こったのだな」と想像ができますね。</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ＭＳ ゴシック"/>
                <a:ea typeface="ＭＳ ゴシック"/>
              </a:rPr>
              <a:t>2</a:t>
            </a:r>
            <a:r>
              <a:rPr kumimoji="1" lang="ja-JP" altLang="en-US" dirty="0">
                <a:latin typeface="ＭＳ ゴシック"/>
                <a:ea typeface="ＭＳ ゴシック"/>
              </a:rPr>
              <a:t>つ目は、長くてゆっくりした揺れを感じた場合です。</a:t>
            </a:r>
            <a:endParaRPr kumimoji="1"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大きな地震では、長い時間ゆらゆらと揺れ、揺れが遠くまで伝わるという特徴があります。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もし、揺れがそれほど大きくなくても、ちょっと離れた場所で大きな地震が起こっているかもしれません。</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大きな地震ほど、揺れが続く時間は長くなります。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さて、長い時間ってどのくらい？と思いますよね。</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a:ea typeface="ＭＳ ゴシック"/>
              </a:rPr>
              <a:t>主な揺れがだいたい</a:t>
            </a:r>
            <a:r>
              <a:rPr kumimoji="1" lang="en-US" altLang="ja-JP" dirty="0">
                <a:latin typeface="ＭＳ ゴシック"/>
                <a:ea typeface="ＭＳ ゴシック"/>
              </a:rPr>
              <a:t>10</a:t>
            </a:r>
            <a:r>
              <a:rPr kumimoji="1" lang="ja-JP" altLang="en-US" dirty="0">
                <a:latin typeface="ＭＳ ゴシック"/>
                <a:ea typeface="ＭＳ ゴシック"/>
              </a:rPr>
              <a:t>秒間くらい続いたら「津波が来るかもしれない」と思って、すぐに海から離れましょう。</a:t>
            </a:r>
            <a:endParaRPr kumimoji="1"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a:ea typeface="ＭＳ ゴシック"/>
              </a:rPr>
              <a:t>3</a:t>
            </a:r>
            <a:r>
              <a:rPr lang="ja-JP" altLang="en-US" dirty="0">
                <a:latin typeface="ＭＳ ゴシック"/>
                <a:ea typeface="ＭＳ ゴシック"/>
              </a:rPr>
              <a:t>つ目、皆さん、「注意報」や「警報」という言葉を聞いたことがありますか？</a:t>
            </a:r>
            <a:endParaRPr lang="en-US" altLang="ja-JP" dirty="0">
              <a:latin typeface="ＭＳ ゴシック"/>
              <a:ea typeface="ＭＳ ゴシック"/>
            </a:endParaRPr>
          </a:p>
          <a:p>
            <a:r>
              <a:rPr lang="ja-JP" altLang="en-US" dirty="0">
                <a:latin typeface="ＭＳ ゴシック" panose="020B0609070205080204" pitchFamily="49" charset="-128"/>
                <a:ea typeface="ＭＳ ゴシック" panose="020B0609070205080204" pitchFamily="49" charset="-128"/>
              </a:rPr>
              <a:t>海で大きな地震がおこり、津波が発生するかもしれない時は、気象庁が大津波警報や津波警報や津波注意報を発表しています。</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r>
              <a:rPr lang="ja-JP" altLang="en-US" dirty="0">
                <a:latin typeface="ＭＳ ゴシック" panose="020B0609070205080204" pitchFamily="49" charset="-128"/>
                <a:ea typeface="ＭＳ ゴシック" panose="020B0609070205080204" pitchFamily="49" charset="-128"/>
              </a:rPr>
              <a:t>これを聞いたら、やはり津波から逃げましょう。</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a:ea typeface="ＭＳ ゴシック"/>
              </a:rPr>
              <a:t>津波の警報は、町の放送やテレビ、スマホなどで知ることができますが、海水浴場では「津波フラッグ」という赤と白の格子模様の旗で津波の警報の発表を知らせる取組もしています。</a:t>
            </a:r>
            <a:endParaRPr lang="en-US" altLang="ja-JP" dirty="0">
              <a:latin typeface="ＭＳ ゴシック"/>
              <a:ea typeface="ＭＳ ゴシック"/>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a:ea typeface="ＭＳ ゴシック"/>
              </a:rPr>
              <a:t>では、みなさんで</a:t>
            </a:r>
            <a:r>
              <a:rPr lang="en-US" altLang="ja-JP" dirty="0">
                <a:latin typeface="ＭＳ ゴシック"/>
                <a:ea typeface="ＭＳ ゴシック"/>
              </a:rPr>
              <a:t>3</a:t>
            </a:r>
            <a:r>
              <a:rPr lang="ja-JP" altLang="en-US" dirty="0">
                <a:latin typeface="ＭＳ ゴシック"/>
                <a:ea typeface="ＭＳ ゴシック"/>
              </a:rPr>
              <a:t>つのヒントを読んでみましょう。</a:t>
            </a:r>
            <a:endParaRPr lang="en-US" altLang="ja-JP" dirty="0">
              <a:latin typeface="ＭＳ ゴシック"/>
              <a:ea typeface="ＭＳ ゴシック"/>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ありがとうございます。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a:ea typeface="ＭＳ ゴシック"/>
              </a:rPr>
              <a:t>地震と同じように、津波から自分を守るためには、普段から想像したり練習したりすることが大切です。</a:t>
            </a:r>
            <a:endParaRPr lang="en-US" altLang="ja-JP" dirty="0">
              <a:latin typeface="ＭＳ ゴシック"/>
              <a:ea typeface="ＭＳ ゴシック"/>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a:ea typeface="ＭＳ ゴシック"/>
              </a:rPr>
              <a:t>（補足：おおよその目安ですが、</a:t>
            </a:r>
            <a:r>
              <a:rPr lang="ja-JP" altLang="en-US" sz="1800" dirty="0">
                <a:effectLst/>
                <a:latin typeface="Meiryo UI"/>
                <a:ea typeface="Meiryo UI"/>
              </a:rPr>
              <a:t>地震の破壊開始から破壊終了までにかかる時間は、</a:t>
            </a:r>
            <a:r>
              <a:rPr kumimoji="1" lang="ja-JP" altLang="ja-JP" sz="1200" kern="1200" dirty="0">
                <a:solidFill>
                  <a:schemeClr val="tx1"/>
                </a:solidFill>
                <a:effectLst/>
                <a:latin typeface="+mn-lt"/>
                <a:ea typeface="ＭＳ Ｐゴシック"/>
                <a:cs typeface="+mn-cs"/>
              </a:rPr>
              <a:t>マグニチュード</a:t>
            </a:r>
            <a:r>
              <a:rPr kumimoji="1" lang="ja-JP" altLang="en-US" sz="1200" kern="1200" dirty="0">
                <a:solidFill>
                  <a:schemeClr val="tx1"/>
                </a:solidFill>
                <a:effectLst/>
                <a:latin typeface="+mn-lt"/>
                <a:ea typeface="ＭＳ Ｐゴシック"/>
                <a:cs typeface="+mn-cs"/>
              </a:rPr>
              <a:t>（地震の規模）</a:t>
            </a:r>
            <a:r>
              <a:rPr kumimoji="1" lang="ja-JP" altLang="ja-JP" sz="1200" kern="1200" dirty="0">
                <a:solidFill>
                  <a:schemeClr val="tx1"/>
                </a:solidFill>
                <a:effectLst/>
                <a:latin typeface="+mn-lt"/>
                <a:ea typeface="ＭＳ Ｐゴシック"/>
                <a:cs typeface="+mn-cs"/>
              </a:rPr>
              <a:t>７では</a:t>
            </a:r>
            <a:r>
              <a:rPr kumimoji="1" lang="en-US" altLang="ja-JP" sz="1200" kern="1200" dirty="0">
                <a:solidFill>
                  <a:schemeClr val="tx1"/>
                </a:solidFill>
                <a:effectLst/>
                <a:latin typeface="+mn-lt"/>
                <a:ea typeface="ＭＳ Ｐゴシック"/>
                <a:cs typeface="+mn-cs"/>
              </a:rPr>
              <a:t> 10 </a:t>
            </a:r>
            <a:r>
              <a:rPr kumimoji="1" lang="ja-JP" altLang="ja-JP" sz="1200" kern="1200" dirty="0">
                <a:solidFill>
                  <a:schemeClr val="tx1"/>
                </a:solidFill>
                <a:effectLst/>
                <a:latin typeface="+mn-lt"/>
                <a:ea typeface="ＭＳ Ｐゴシック"/>
                <a:cs typeface="+mn-cs"/>
              </a:rPr>
              <a:t>秒程度、マグニチュード８では１分程度、マグニチュード９では３分程度と、</a:t>
            </a:r>
            <a:r>
              <a:rPr kumimoji="1" lang="ja-JP" altLang="en-US" sz="1200" kern="1200" dirty="0">
                <a:solidFill>
                  <a:schemeClr val="tx1"/>
                </a:solidFill>
                <a:effectLst/>
                <a:latin typeface="+mn-lt"/>
                <a:ea typeface="ＭＳ Ｐゴシック"/>
                <a:cs typeface="+mn-cs"/>
              </a:rPr>
              <a:t>地震の</a:t>
            </a:r>
            <a:r>
              <a:rPr kumimoji="1" lang="ja-JP" altLang="ja-JP" sz="1200" kern="1200" dirty="0">
                <a:solidFill>
                  <a:schemeClr val="tx1"/>
                </a:solidFill>
                <a:effectLst/>
                <a:latin typeface="+mn-lt"/>
                <a:ea typeface="ＭＳ Ｐゴシック"/>
                <a:cs typeface="+mn-cs"/>
              </a:rPr>
              <a:t>規模が大きくなるにつれて揺れも長時間になります。</a:t>
            </a:r>
            <a:r>
              <a:rPr lang="ja-JP" altLang="en-US" dirty="0">
                <a:latin typeface="ＭＳ ゴシック"/>
                <a:ea typeface="ＭＳ ゴシック"/>
              </a:rPr>
              <a:t>）</a:t>
            </a:r>
            <a:endParaRPr lang="en-US" altLang="ja-JP" dirty="0">
              <a:latin typeface="ＭＳ ゴシック"/>
              <a:ea typeface="ＭＳ ゴシック"/>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42830" indent="-285704" eaLnBrk="0" hangingPunct="0">
              <a:defRPr kumimoji="1" sz="2000" b="1">
                <a:solidFill>
                  <a:schemeClr val="tx1"/>
                </a:solidFill>
                <a:latin typeface="Tahoma" pitchFamily="34" charset="0"/>
                <a:ea typeface="ＭＳ Ｐゴシック" charset="-128"/>
              </a:defRPr>
            </a:lvl2pPr>
            <a:lvl3pPr marL="1142816" indent="-228563" eaLnBrk="0" hangingPunct="0">
              <a:defRPr kumimoji="1" sz="2000" b="1">
                <a:solidFill>
                  <a:schemeClr val="tx1"/>
                </a:solidFill>
                <a:latin typeface="Tahoma" pitchFamily="34" charset="0"/>
                <a:ea typeface="ＭＳ Ｐゴシック" charset="-128"/>
              </a:defRPr>
            </a:lvl3pPr>
            <a:lvl4pPr marL="1599942" indent="-228563" eaLnBrk="0" hangingPunct="0">
              <a:defRPr kumimoji="1" sz="2000" b="1">
                <a:solidFill>
                  <a:schemeClr val="tx1"/>
                </a:solidFill>
                <a:latin typeface="Tahoma" pitchFamily="34" charset="0"/>
                <a:ea typeface="ＭＳ Ｐゴシック" charset="-128"/>
              </a:defRPr>
            </a:lvl4pPr>
            <a:lvl5pPr marL="2057069" indent="-228563" eaLnBrk="0" hangingPunct="0">
              <a:defRPr kumimoji="1" sz="2000" b="1">
                <a:solidFill>
                  <a:schemeClr val="tx1"/>
                </a:solidFill>
                <a:latin typeface="Tahoma" pitchFamily="34" charset="0"/>
                <a:ea typeface="ＭＳ Ｐゴシック" charset="-128"/>
              </a:defRPr>
            </a:lvl5pPr>
            <a:lvl6pPr marL="2514194" indent="-228563"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321" indent="-228563"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8447" indent="-228563"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5574" indent="-228563"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011D34-23AF-48C2-B5CF-3D447EB3916A}"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26906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99403" indent="-307463" eaLnBrk="0" hangingPunct="0">
              <a:spcBef>
                <a:spcPct val="30000"/>
              </a:spcBef>
              <a:defRPr kumimoji="1" sz="1200">
                <a:solidFill>
                  <a:schemeClr val="tx1"/>
                </a:solidFill>
                <a:latin typeface="Calibri" pitchFamily="34" charset="0"/>
                <a:ea typeface="ＭＳ Ｐゴシック" charset="-128"/>
              </a:defRPr>
            </a:lvl2pPr>
            <a:lvl3pPr marL="1229851" indent="-245971" eaLnBrk="0" hangingPunct="0">
              <a:spcBef>
                <a:spcPct val="30000"/>
              </a:spcBef>
              <a:defRPr kumimoji="1" sz="1200">
                <a:solidFill>
                  <a:schemeClr val="tx1"/>
                </a:solidFill>
                <a:latin typeface="Calibri" pitchFamily="34" charset="0"/>
                <a:ea typeface="ＭＳ Ｐゴシック" charset="-128"/>
              </a:defRPr>
            </a:lvl3pPr>
            <a:lvl4pPr marL="1721791" indent="-245971" eaLnBrk="0" hangingPunct="0">
              <a:spcBef>
                <a:spcPct val="30000"/>
              </a:spcBef>
              <a:defRPr kumimoji="1" sz="1200">
                <a:solidFill>
                  <a:schemeClr val="tx1"/>
                </a:solidFill>
                <a:latin typeface="Calibri" pitchFamily="34" charset="0"/>
                <a:ea typeface="ＭＳ Ｐゴシック" charset="-128"/>
              </a:defRPr>
            </a:lvl4pPr>
            <a:lvl5pPr marL="2213731" indent="-245971" eaLnBrk="0" hangingPunct="0">
              <a:spcBef>
                <a:spcPct val="30000"/>
              </a:spcBef>
              <a:defRPr kumimoji="1" sz="1200">
                <a:solidFill>
                  <a:schemeClr val="tx1"/>
                </a:solidFill>
                <a:latin typeface="Calibri" pitchFamily="34" charset="0"/>
                <a:ea typeface="ＭＳ Ｐゴシック" charset="-128"/>
              </a:defRPr>
            </a:lvl5pPr>
            <a:lvl6pPr marL="270567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19761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689552"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18149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6F0356-E430-45EC-A761-FE714DDB7A45}"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
        <p:nvSpPr>
          <p:cNvPr id="45059" name="Rectangle 2"/>
          <p:cNvSpPr>
            <a:spLocks noGrp="1" noRot="1" noChangeAspect="1" noChangeArrowheads="1" noTextEdit="1"/>
          </p:cNvSpPr>
          <p:nvPr>
            <p:ph type="sldImg"/>
          </p:nvPr>
        </p:nvSpPr>
        <p:spPr bwMode="auto">
          <a:xfrm>
            <a:off x="906463" y="742950"/>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a:t>1</a:t>
            </a:r>
            <a:r>
              <a:rPr kumimoji="1" lang="ja-JP" altLang="en-US"/>
              <a:t>分（</a:t>
            </a:r>
            <a:r>
              <a:rPr kumimoji="1" lang="en-US" altLang="ja-JP"/>
              <a:t>29</a:t>
            </a:r>
            <a:r>
              <a:rPr kumimoji="1" lang="ja-JP" altLang="en-US"/>
              <a:t>分）経過</a:t>
            </a:r>
            <a:endParaRPr kumimoji="1" lang="en-US" altLang="ja-JP"/>
          </a:p>
          <a:p>
            <a:pPr defTabSz="983882">
              <a:defRPr/>
            </a:pP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みなさん、今日は地震や津波についてたくさん学びましたね。</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では、最初の質問に戻ります。</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１つ目、地震や津波から命を守るために、どうしたらいいですか？</a:t>
            </a:r>
            <a:endParaRPr kumimoji="1"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（自由に答えてもらえればよい。）</a:t>
            </a:r>
            <a:endParaRPr lang="en-US" altLang="ja-JP">
              <a:latin typeface="ＭＳ ゴシック" panose="020B0609070205080204" pitchFamily="49" charset="-128"/>
              <a:ea typeface="ＭＳ ゴシック" panose="020B0609070205080204" pitchFamily="49" charset="-128"/>
            </a:endParaRPr>
          </a:p>
          <a:p>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（☆クリック）</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そうですね、大きな揺れを感じたときは教室では机の下にもぐって机の脚をもち、倒れてきそうな物から身を守ってください。</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a:ea typeface="ＭＳ ゴシック"/>
              </a:rPr>
              <a:t>津波が発生し</a:t>
            </a:r>
            <a:r>
              <a:rPr lang="ja-JP" altLang="en-US">
                <a:latin typeface="ＭＳ ゴシック"/>
                <a:ea typeface="ＭＳ ゴシック"/>
              </a:rPr>
              <a:t>そうな</a:t>
            </a:r>
            <a:r>
              <a:rPr kumimoji="1" lang="ja-JP" altLang="en-US">
                <a:latin typeface="ＭＳ ゴシック"/>
                <a:ea typeface="ＭＳ ゴシック"/>
              </a:rPr>
              <a:t>ときは海から離れて高いところへ避難してください。</a:t>
            </a:r>
            <a:endParaRPr kumimoji="1" lang="en-US" altLang="ja-JP">
              <a:latin typeface="ＭＳ ゴシック"/>
              <a:ea typeface="ＭＳ ゴシック"/>
            </a:endParaRPr>
          </a:p>
        </p:txBody>
      </p:sp>
    </p:spTree>
    <p:extLst>
      <p:ext uri="{BB962C8B-B14F-4D97-AF65-F5344CB8AC3E}">
        <p14:creationId xmlns:p14="http://schemas.microsoft.com/office/powerpoint/2010/main" val="251568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99403" indent="-307463" eaLnBrk="0" hangingPunct="0">
              <a:spcBef>
                <a:spcPct val="30000"/>
              </a:spcBef>
              <a:defRPr kumimoji="1" sz="1200">
                <a:solidFill>
                  <a:schemeClr val="tx1"/>
                </a:solidFill>
                <a:latin typeface="Calibri" pitchFamily="34" charset="0"/>
                <a:ea typeface="ＭＳ Ｐゴシック" charset="-128"/>
              </a:defRPr>
            </a:lvl2pPr>
            <a:lvl3pPr marL="1229851" indent="-245971" eaLnBrk="0" hangingPunct="0">
              <a:spcBef>
                <a:spcPct val="30000"/>
              </a:spcBef>
              <a:defRPr kumimoji="1" sz="1200">
                <a:solidFill>
                  <a:schemeClr val="tx1"/>
                </a:solidFill>
                <a:latin typeface="Calibri" pitchFamily="34" charset="0"/>
                <a:ea typeface="ＭＳ Ｐゴシック" charset="-128"/>
              </a:defRPr>
            </a:lvl3pPr>
            <a:lvl4pPr marL="1721791" indent="-245971" eaLnBrk="0" hangingPunct="0">
              <a:spcBef>
                <a:spcPct val="30000"/>
              </a:spcBef>
              <a:defRPr kumimoji="1" sz="1200">
                <a:solidFill>
                  <a:schemeClr val="tx1"/>
                </a:solidFill>
                <a:latin typeface="Calibri" pitchFamily="34" charset="0"/>
                <a:ea typeface="ＭＳ Ｐゴシック" charset="-128"/>
              </a:defRPr>
            </a:lvl4pPr>
            <a:lvl5pPr marL="2213731" indent="-245971" eaLnBrk="0" hangingPunct="0">
              <a:spcBef>
                <a:spcPct val="30000"/>
              </a:spcBef>
              <a:defRPr kumimoji="1" sz="1200">
                <a:solidFill>
                  <a:schemeClr val="tx1"/>
                </a:solidFill>
                <a:latin typeface="Calibri" pitchFamily="34" charset="0"/>
                <a:ea typeface="ＭＳ Ｐゴシック" charset="-128"/>
              </a:defRPr>
            </a:lvl5pPr>
            <a:lvl6pPr marL="270567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19761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689552"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18149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6F0356-E430-45EC-A761-FE714DDB7A45}"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
        <p:nvSpPr>
          <p:cNvPr id="45059" name="Rectangle 2"/>
          <p:cNvSpPr>
            <a:spLocks noGrp="1" noRot="1" noChangeAspect="1" noChangeArrowheads="1" noTextEdit="1"/>
          </p:cNvSpPr>
          <p:nvPr>
            <p:ph type="sldImg"/>
          </p:nvPr>
        </p:nvSpPr>
        <p:spPr bwMode="auto">
          <a:xfrm>
            <a:off x="906463" y="742950"/>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t>1</a:t>
            </a:r>
            <a:r>
              <a:rPr kumimoji="1" lang="ja-JP" altLang="en-US" sz="1200"/>
              <a:t>分（</a:t>
            </a:r>
            <a:r>
              <a:rPr kumimoji="1" lang="en-US" altLang="ja-JP" sz="1200"/>
              <a:t>30</a:t>
            </a:r>
            <a:r>
              <a:rPr kumimoji="1" lang="ja-JP" altLang="en-US" sz="1200"/>
              <a:t>分）経過</a:t>
            </a:r>
            <a:endParaRPr kumimoji="1" lang="en-US" altLang="ja-JP" sz="120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２つ目、どうして避難訓練するのでしょう？</a:t>
            </a:r>
            <a:endParaRPr kumimoji="1"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（自由に答えてもらえればよい。）</a:t>
            </a:r>
            <a:endParaRPr lang="en-US" altLang="ja-JP">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01431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1</a:t>
            </a:r>
            <a:r>
              <a:rPr kumimoji="1" lang="ja-JP" altLang="en-US" sz="1100" dirty="0"/>
              <a:t>分（</a:t>
            </a:r>
            <a:r>
              <a:rPr kumimoji="1" lang="en-US" altLang="ja-JP" sz="1100" dirty="0"/>
              <a:t>31</a:t>
            </a:r>
            <a:r>
              <a:rPr kumimoji="1" lang="ja-JP" altLang="en-US" sz="1100" dirty="0"/>
              <a:t>分）経過</a:t>
            </a:r>
            <a:endParaRPr kumimoji="1" lang="en-US" altLang="ja-JP" sz="1100" dirty="0"/>
          </a:p>
          <a:p>
            <a:endParaRPr lang="en-US" altLang="ja-JP" sz="1100" dirty="0">
              <a:solidFill>
                <a:schemeClr val="tx1"/>
              </a:solidFill>
            </a:endParaRPr>
          </a:p>
          <a:p>
            <a:r>
              <a:rPr lang="ja-JP" altLang="en-US" sz="1100" dirty="0">
                <a:solidFill>
                  <a:schemeClr val="tx1"/>
                </a:solidFill>
              </a:rPr>
              <a:t>地震が起こって、揺れがおさまったら安全な場所へ避難します。例えば、学校の校庭など。</a:t>
            </a:r>
            <a:endParaRPr lang="en-US" altLang="ja-JP" sz="1100" dirty="0">
              <a:solidFill>
                <a:schemeClr val="tx1"/>
              </a:solidFill>
            </a:endParaRPr>
          </a:p>
          <a:p>
            <a:r>
              <a:rPr lang="ja-JP" altLang="en-US" sz="1100" dirty="0">
                <a:solidFill>
                  <a:schemeClr val="tx1"/>
                </a:solidFill>
              </a:rPr>
              <a:t>でも、安全な場所がどこなのか、安全な場所までどうやって行くのか、知っていないと避難することはできません。</a:t>
            </a:r>
            <a:endParaRPr lang="en-US" altLang="ja-JP" sz="1100" dirty="0">
              <a:solidFill>
                <a:schemeClr val="tx1"/>
              </a:solidFill>
            </a:endParaRPr>
          </a:p>
          <a:p>
            <a:r>
              <a:rPr lang="ja-JP" altLang="en-US" sz="1100" dirty="0">
                <a:solidFill>
                  <a:schemeClr val="tx1"/>
                </a:solidFill>
              </a:rPr>
              <a:t>さらに、避難場所やそこまでの行き方を知っていても、地震が起こった時に、すぐに行動できないと、避難が間に合わないかもしれません。</a:t>
            </a:r>
            <a:endParaRPr lang="en-US" altLang="ja-JP" sz="1100" dirty="0">
              <a:solidFill>
                <a:schemeClr val="tx1"/>
              </a:solidFill>
            </a:endParaRPr>
          </a:p>
          <a:p>
            <a:endParaRPr lang="en-US" altLang="ja-JP" sz="1100" dirty="0">
              <a:solidFill>
                <a:schemeClr val="tx1"/>
              </a:solidFill>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03084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99403" indent="-307463" eaLnBrk="0" hangingPunct="0">
              <a:spcBef>
                <a:spcPct val="30000"/>
              </a:spcBef>
              <a:defRPr kumimoji="1" sz="1200">
                <a:solidFill>
                  <a:schemeClr val="tx1"/>
                </a:solidFill>
                <a:latin typeface="Calibri" pitchFamily="34" charset="0"/>
                <a:ea typeface="ＭＳ Ｐゴシック" charset="-128"/>
              </a:defRPr>
            </a:lvl2pPr>
            <a:lvl3pPr marL="1229851" indent="-245971" eaLnBrk="0" hangingPunct="0">
              <a:spcBef>
                <a:spcPct val="30000"/>
              </a:spcBef>
              <a:defRPr kumimoji="1" sz="1200">
                <a:solidFill>
                  <a:schemeClr val="tx1"/>
                </a:solidFill>
                <a:latin typeface="Calibri" pitchFamily="34" charset="0"/>
                <a:ea typeface="ＭＳ Ｐゴシック" charset="-128"/>
              </a:defRPr>
            </a:lvl3pPr>
            <a:lvl4pPr marL="1721791" indent="-245971" eaLnBrk="0" hangingPunct="0">
              <a:spcBef>
                <a:spcPct val="30000"/>
              </a:spcBef>
              <a:defRPr kumimoji="1" sz="1200">
                <a:solidFill>
                  <a:schemeClr val="tx1"/>
                </a:solidFill>
                <a:latin typeface="Calibri" pitchFamily="34" charset="0"/>
                <a:ea typeface="ＭＳ Ｐゴシック" charset="-128"/>
              </a:defRPr>
            </a:lvl4pPr>
            <a:lvl5pPr marL="2213731" indent="-245971" eaLnBrk="0" hangingPunct="0">
              <a:spcBef>
                <a:spcPct val="30000"/>
              </a:spcBef>
              <a:defRPr kumimoji="1" sz="1200">
                <a:solidFill>
                  <a:schemeClr val="tx1"/>
                </a:solidFill>
                <a:latin typeface="Calibri" pitchFamily="34" charset="0"/>
                <a:ea typeface="ＭＳ Ｐゴシック" charset="-128"/>
              </a:defRPr>
            </a:lvl5pPr>
            <a:lvl6pPr marL="270567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19761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689552"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18149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2</a:t>
            </a:fld>
            <a:endParaRPr lang="en-US" altLang="ja-JP">
              <a:solidFill>
                <a:prstClr val="black"/>
              </a:solidFill>
            </a:endParaRPr>
          </a:p>
        </p:txBody>
      </p:sp>
      <p:sp>
        <p:nvSpPr>
          <p:cNvPr id="45059" name="Rectangle 2"/>
          <p:cNvSpPr>
            <a:spLocks noGrp="1" noRot="1" noChangeAspect="1" noChangeArrowheads="1" noTextEdit="1"/>
          </p:cNvSpPr>
          <p:nvPr>
            <p:ph type="sldImg"/>
          </p:nvPr>
        </p:nvSpPr>
        <p:spPr bwMode="auto">
          <a:xfrm>
            <a:off x="906463" y="742950"/>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dirty="0"/>
              <a:t>2</a:t>
            </a:r>
            <a:r>
              <a:rPr kumimoji="1" lang="ja-JP" altLang="en-US" dirty="0"/>
              <a:t>分（</a:t>
            </a:r>
            <a:r>
              <a:rPr kumimoji="1" lang="en-US" altLang="ja-JP" dirty="0"/>
              <a:t>2</a:t>
            </a:r>
            <a:r>
              <a:rPr kumimoji="1" lang="ja-JP" altLang="en-US" dirty="0"/>
              <a:t>分）経過</a:t>
            </a:r>
            <a:endParaRPr kumimoji="1" lang="en-US" altLang="ja-JP" dirty="0"/>
          </a:p>
          <a:p>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今日、先生の話を聞くときに、２つのことに気をつけながら聞いてください。</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（☆クリック）</a:t>
            </a:r>
            <a:endParaRPr lang="en-US" altLang="ja-JP" dirty="0">
              <a:latin typeface="ＭＳ ゴシック" panose="020B0609070205080204" pitchFamily="49" charset="-128"/>
              <a:ea typeface="ＭＳ ゴシック" panose="020B0609070205080204" pitchFamily="49" charset="-128"/>
            </a:endParaRPr>
          </a:p>
          <a:p>
            <a:pPr>
              <a:lnSpc>
                <a:spcPct val="150000"/>
              </a:lnSpc>
              <a:defRPr/>
            </a:pPr>
            <a:r>
              <a:rPr lang="ja-JP" altLang="en-US" dirty="0">
                <a:latin typeface="ＭＳ ゴシック" panose="020B0609070205080204" pitchFamily="49" charset="-128"/>
                <a:ea typeface="ＭＳ ゴシック" panose="020B0609070205080204" pitchFamily="49" charset="-128"/>
              </a:rPr>
              <a:t>１つ目：地震や津波から</a:t>
            </a:r>
            <a:r>
              <a:rPr lang="ja-JP" altLang="en-US" sz="1200" kern="0" dirty="0">
                <a:solidFill>
                  <a:prstClr val="black"/>
                </a:solidFill>
                <a:latin typeface="メイリオ" panose="020B0604030504040204" pitchFamily="50" charset="-128"/>
                <a:ea typeface="メイリオ" panose="020B0604030504040204" pitchFamily="50" charset="-128"/>
              </a:rPr>
              <a:t>命を守るためにどうしたらいいのかな？</a:t>
            </a:r>
            <a:endParaRPr lang="en-US" altLang="ja-JP" sz="1200" kern="0" dirty="0">
              <a:solidFill>
                <a:prstClr val="black"/>
              </a:solidFill>
              <a:latin typeface="メイリオ" panose="020B0604030504040204" pitchFamily="50" charset="-128"/>
              <a:ea typeface="メイリオ" panose="020B0604030504040204" pitchFamily="50" charset="-128"/>
            </a:endParaRPr>
          </a:p>
          <a:p>
            <a:pPr defTabSz="914253">
              <a:defRPr/>
            </a:pPr>
            <a:r>
              <a:rPr lang="ja-JP" altLang="en-US" dirty="0">
                <a:latin typeface="ＭＳ ゴシック" panose="020B0609070205080204" pitchFamily="49" charset="-128"/>
                <a:ea typeface="ＭＳ ゴシック" panose="020B0609070205080204" pitchFamily="49" charset="-128"/>
              </a:rPr>
              <a:t>（☆クリック）</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２つ目：どうして避難訓練をするのかな？</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学校では避難訓練がありますね。</a:t>
            </a:r>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みなさん、訓練好きですか？</a:t>
            </a:r>
            <a:r>
              <a:rPr lang="ja-JP" altLang="en-US" dirty="0">
                <a:latin typeface="ＭＳ ゴシック" panose="020B0609070205080204" pitchFamily="49" charset="-128"/>
                <a:ea typeface="ＭＳ ゴシック" panose="020B0609070205080204" pitchFamily="49" charset="-128"/>
              </a:rPr>
              <a:t>怖い</a:t>
            </a:r>
            <a:r>
              <a:rPr lang="ja-JP" altLang="ja-JP" dirty="0">
                <a:latin typeface="ＭＳ ゴシック" panose="020B0609070205080204" pitchFamily="49" charset="-128"/>
                <a:ea typeface="ＭＳ ゴシック" panose="020B0609070205080204" pitchFamily="49" charset="-128"/>
              </a:rPr>
              <a:t>ですか？</a:t>
            </a:r>
            <a:r>
              <a:rPr lang="ja-JP" altLang="en-US" dirty="0">
                <a:latin typeface="ＭＳ ゴシック" panose="020B0609070205080204" pitchFamily="49" charset="-128"/>
                <a:ea typeface="ＭＳ ゴシック" panose="020B0609070205080204" pitchFamily="49" charset="-128"/>
              </a:rPr>
              <a:t>面倒</a:t>
            </a:r>
            <a:r>
              <a:rPr lang="ja-JP" altLang="ja-JP" dirty="0">
                <a:latin typeface="ＭＳ ゴシック" panose="020B0609070205080204" pitchFamily="49" charset="-128"/>
                <a:ea typeface="ＭＳ ゴシック" panose="020B0609070205080204" pitchFamily="49" charset="-128"/>
              </a:rPr>
              <a:t>ですか？</a:t>
            </a:r>
          </a:p>
          <a:p>
            <a:r>
              <a:rPr lang="ja-JP" altLang="en-US" dirty="0">
                <a:latin typeface="ＭＳ ゴシック" panose="020B0609070205080204" pitchFamily="49" charset="-128"/>
                <a:ea typeface="ＭＳ ゴシック" panose="020B0609070205080204" pitchFamily="49" charset="-128"/>
              </a:rPr>
              <a:t>どうして訓練するのでしょう。このお話の最後に同じ質問をしますね。</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今日はちょっと難しいお話もあるかもしれないけど、この</a:t>
            </a:r>
            <a:r>
              <a:rPr lang="en-US" altLang="ja-JP" dirty="0">
                <a:latin typeface="ＭＳ ゴシック" panose="020B0609070205080204" pitchFamily="49" charset="-128"/>
                <a:ea typeface="ＭＳ ゴシック" panose="020B0609070205080204" pitchFamily="49" charset="-128"/>
              </a:rPr>
              <a:t>2</a:t>
            </a:r>
            <a:r>
              <a:rPr lang="ja-JP" altLang="en-US" dirty="0">
                <a:latin typeface="ＭＳ ゴシック" panose="020B0609070205080204" pitchFamily="49" charset="-128"/>
                <a:ea typeface="ＭＳ ゴシック" panose="020B0609070205080204" pitchFamily="49" charset="-128"/>
              </a:rPr>
              <a:t>つの答えさえ分かれば</a:t>
            </a:r>
            <a:r>
              <a:rPr lang="en-US" altLang="ja-JP" dirty="0">
                <a:latin typeface="ＭＳ ゴシック" panose="020B0609070205080204" pitchFamily="49" charset="-128"/>
                <a:ea typeface="ＭＳ ゴシック" panose="020B0609070205080204" pitchFamily="49" charset="-128"/>
              </a:rPr>
              <a:t>100</a:t>
            </a:r>
            <a:r>
              <a:rPr lang="ja-JP" altLang="en-US" dirty="0">
                <a:latin typeface="ＭＳ ゴシック" panose="020B0609070205080204" pitchFamily="49" charset="-128"/>
                <a:ea typeface="ＭＳ ゴシック" panose="020B0609070205080204" pitchFamily="49" charset="-128"/>
              </a:rPr>
              <a:t>点満点です。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では始めます。まず、地震によってどんなことが起こるか、写真を見てみましょう。</a:t>
            </a:r>
            <a:endParaRPr lang="en-US" altLang="ja-JP"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分（</a:t>
            </a:r>
            <a:r>
              <a:rPr kumimoji="1" lang="en-US" altLang="ja-JP" dirty="0"/>
              <a:t>32</a:t>
            </a:r>
            <a:r>
              <a:rPr kumimoji="1" lang="ja-JP" altLang="en-US" dirty="0"/>
              <a:t>分）経過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そこで、避難訓練が大切になってきます。</a:t>
            </a:r>
            <a:endParaRPr kumimoji="1" lang="en-US" altLang="ja-JP" sz="1200" dirty="0"/>
          </a:p>
          <a:p>
            <a:r>
              <a:rPr kumimoji="1" lang="ja-JP" altLang="en-US" sz="1200" kern="1200" dirty="0">
                <a:solidFill>
                  <a:schemeClr val="tx1"/>
                </a:solidFill>
                <a:effectLst/>
                <a:latin typeface="+mn-lt"/>
                <a:ea typeface="+mn-ea"/>
                <a:cs typeface="+mn-cs"/>
              </a:rPr>
              <a:t>地震が起こったときに、とっさに命を守る</a:t>
            </a:r>
            <a:r>
              <a:rPr kumimoji="1" lang="ja-JP" altLang="ja-JP" sz="1200" kern="1200" dirty="0">
                <a:solidFill>
                  <a:schemeClr val="tx1"/>
                </a:solidFill>
                <a:effectLst/>
                <a:latin typeface="+mn-lt"/>
                <a:ea typeface="+mn-ea"/>
                <a:cs typeface="+mn-cs"/>
              </a:rPr>
              <a:t>行動するためには</a:t>
            </a:r>
            <a:r>
              <a:rPr kumimoji="1" lang="ja-JP" altLang="en-US" sz="1200" kern="1200" dirty="0">
                <a:solidFill>
                  <a:schemeClr val="tx1"/>
                </a:solidFill>
                <a:effectLst/>
                <a:latin typeface="+mn-lt"/>
                <a:ea typeface="+mn-ea"/>
                <a:cs typeface="+mn-cs"/>
              </a:rPr>
              <a:t>、スポーツと同じで、</a:t>
            </a:r>
            <a:r>
              <a:rPr kumimoji="1" lang="ja-JP" altLang="ja-JP" sz="1200" kern="1200" dirty="0">
                <a:solidFill>
                  <a:schemeClr val="tx1"/>
                </a:solidFill>
                <a:effectLst/>
                <a:latin typeface="+mn-lt"/>
                <a:ea typeface="+mn-ea"/>
                <a:cs typeface="+mn-cs"/>
              </a:rPr>
              <a:t>練習が必要</a:t>
            </a:r>
            <a:r>
              <a:rPr kumimoji="1" lang="ja-JP" altLang="en-US"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練習すると、本当に地震が起こったときにもできるようになります。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dirty="0">
                <a:latin typeface="ＭＳ ゴシック" panose="020B0609070205080204" pitchFamily="49" charset="-128"/>
                <a:ea typeface="ＭＳ ゴシック" panose="020B0609070205080204" pitchFamily="49" charset="-128"/>
              </a:rPr>
              <a:t>みなさん、いつもしていないことは突然できませんよね。</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とくに、大きい地震が起こったら、だれもがどきどきしてしまうはずです。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そんな時でもすぐに逃げられるように、これからも一生懸命訓練をしましょう。</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これでお話を終わります。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20</a:t>
            </a:fld>
            <a:endParaRPr kumimoji="1" lang="ja-JP" altLang="en-US"/>
          </a:p>
        </p:txBody>
      </p:sp>
    </p:spTree>
    <p:extLst>
      <p:ext uri="{BB962C8B-B14F-4D97-AF65-F5344CB8AC3E}">
        <p14:creationId xmlns:p14="http://schemas.microsoft.com/office/powerpoint/2010/main" val="2101273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78525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a:t>
            </a:r>
            <a:r>
              <a:rPr kumimoji="1" lang="ja-JP" altLang="en-US"/>
              <a:t>分（</a:t>
            </a:r>
            <a:r>
              <a:rPr kumimoji="1" lang="en-US" altLang="ja-JP"/>
              <a:t>4</a:t>
            </a:r>
            <a:r>
              <a:rPr kumimoji="1" lang="ja-JP" altLang="en-US"/>
              <a:t>分）経過</a:t>
            </a:r>
            <a:endParaRPr kumimoji="1" lang="en-US" altLang="ja-JP"/>
          </a:p>
          <a:p>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これは大きな地震が起こった後の写真です。どうなっているかな？</a:t>
            </a:r>
            <a:endParaRPr kumimoji="1"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（自由に答えてもらえればよい。）</a:t>
            </a:r>
            <a:endParaRPr lang="en-US" altLang="ja-JP">
              <a:latin typeface="ＭＳ ゴシック" panose="020B0609070205080204" pitchFamily="49" charset="-128"/>
              <a:ea typeface="ＭＳ ゴシック" panose="020B0609070205080204" pitchFamily="49" charset="-128"/>
            </a:endParaRPr>
          </a:p>
          <a:p>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そうですね。</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a:ea typeface="ＭＳ ゴシック"/>
              </a:rPr>
              <a:t>この地震は、阪神</a:t>
            </a:r>
            <a:r>
              <a:rPr lang="ja-JP" altLang="en-US">
                <a:latin typeface="ＭＳ ゴシック"/>
                <a:ea typeface="ＭＳ ゴシック"/>
              </a:rPr>
              <a:t>・</a:t>
            </a:r>
            <a:r>
              <a:rPr kumimoji="1" lang="ja-JP" altLang="en-US">
                <a:latin typeface="ＭＳ ゴシック"/>
                <a:ea typeface="ＭＳ ゴシック"/>
              </a:rPr>
              <a:t>淡路大震災の後の神戸の写真です。阪神</a:t>
            </a:r>
            <a:r>
              <a:rPr lang="ja-JP" altLang="en-US">
                <a:latin typeface="ＭＳ ゴシック"/>
                <a:ea typeface="ＭＳ ゴシック"/>
              </a:rPr>
              <a:t>・</a:t>
            </a:r>
            <a:r>
              <a:rPr kumimoji="1" lang="ja-JP" altLang="en-US">
                <a:latin typeface="ＭＳ ゴシック"/>
                <a:ea typeface="ＭＳ ゴシック"/>
              </a:rPr>
              <a:t>淡路大震災、って聞いたことがある人は手を挙げてみてください。</a:t>
            </a:r>
            <a:endParaRPr kumimoji="1" lang="en-US" altLang="ja-JP">
              <a:latin typeface="ＭＳ ゴシック"/>
              <a:ea typeface="ＭＳ ゴシック"/>
            </a:endParaRPr>
          </a:p>
          <a:p>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みんなが生まれるよりも前（</a:t>
            </a:r>
            <a:r>
              <a:rPr kumimoji="1" lang="en-US" altLang="ja-JP">
                <a:latin typeface="ＭＳ ゴシック" panose="020B0609070205080204" pitchFamily="49" charset="-128"/>
                <a:ea typeface="ＭＳ ゴシック" panose="020B0609070205080204" pitchFamily="49" charset="-128"/>
              </a:rPr>
              <a:t>1995</a:t>
            </a:r>
            <a:r>
              <a:rPr kumimoji="1" lang="ja-JP" altLang="en-US">
                <a:latin typeface="ＭＳ ゴシック" panose="020B0609070205080204" pitchFamily="49" charset="-128"/>
                <a:ea typeface="ＭＳ ゴシック" panose="020B0609070205080204" pitchFamily="49" charset="-128"/>
              </a:rPr>
              <a:t>年）ですが、大阪府のお隣の兵庫県で、大きな地震が起こりました。</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この写真に写っている神戸も、たくさんの被害が出ました。</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神戸に遊びに行ったことがある人もいるかもしれないけれど、神戸の町が今ではきれいに戻っているのは、地震の後にたくさんの人が頑張ったお陰なんですね。</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別の写真も見てみましょう。</a:t>
            </a:r>
            <a:endParaRPr kumimoji="1" lang="en-US" altLang="ja-JP">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3</a:t>
            </a:fld>
            <a:endParaRPr kumimoji="1" lang="ja-JP" altLang="en-US"/>
          </a:p>
        </p:txBody>
      </p:sp>
    </p:spTree>
    <p:extLst>
      <p:ext uri="{BB962C8B-B14F-4D97-AF65-F5344CB8AC3E}">
        <p14:creationId xmlns:p14="http://schemas.microsoft.com/office/powerpoint/2010/main" val="90883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a:t>
            </a:r>
            <a:r>
              <a:rPr kumimoji="1" lang="ja-JP" altLang="en-US"/>
              <a:t>分（</a:t>
            </a:r>
            <a:r>
              <a:rPr kumimoji="1" lang="en-US" altLang="ja-JP"/>
              <a:t>6</a:t>
            </a:r>
            <a:r>
              <a:rPr kumimoji="1" lang="ja-JP" altLang="en-US"/>
              <a:t>分）経過</a:t>
            </a:r>
            <a:endParaRPr kumimoji="1" lang="en-US" altLang="ja-JP"/>
          </a:p>
          <a:p>
            <a:endParaRPr lang="en-US" altLang="ja-JP" sz="1200">
              <a:latin typeface="ＭＳ ゴシック" panose="020B0609070205080204" pitchFamily="49" charset="-128"/>
              <a:ea typeface="ＭＳ ゴシック" panose="020B0609070205080204" pitchFamily="49" charset="-128"/>
            </a:endParaRPr>
          </a:p>
          <a:p>
            <a:r>
              <a:rPr lang="ja-JP" altLang="en-US" sz="1200">
                <a:latin typeface="ＭＳ ゴシック" panose="020B0609070205080204" pitchFamily="49" charset="-128"/>
                <a:ea typeface="ＭＳ ゴシック" panose="020B0609070205080204" pitchFamily="49" charset="-128"/>
              </a:rPr>
              <a:t>これは</a:t>
            </a:r>
            <a:r>
              <a:rPr kumimoji="1" lang="ja-JP" altLang="en-US">
                <a:latin typeface="ＭＳ ゴシック" panose="020B0609070205080204" pitchFamily="49" charset="-128"/>
                <a:ea typeface="ＭＳ ゴシック" panose="020B0609070205080204" pitchFamily="49" charset="-128"/>
              </a:rPr>
              <a:t>、大阪で撮影された写真です。どんなことが起こっていますか？</a:t>
            </a:r>
            <a:endParaRPr kumimoji="1"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（自由に答えてもらえればよい。）</a:t>
            </a:r>
            <a:endParaRPr lang="en-US" altLang="ja-JP">
              <a:latin typeface="ＭＳ ゴシック" panose="020B0609070205080204" pitchFamily="49" charset="-128"/>
              <a:ea typeface="ＭＳ ゴシック" panose="020B0609070205080204" pitchFamily="49" charset="-128"/>
            </a:endParaRPr>
          </a:p>
          <a:p>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本棚の横に人がいたら、危なかったかもしれないですね。</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（「なので学校では棚を耐震固定している」など、学校での工夫があれば話してあげてください）</a:t>
            </a:r>
            <a:endParaRPr kumimoji="1" lang="en-US" altLang="ja-JP">
              <a:latin typeface="ＭＳ ゴシック" panose="020B0609070205080204" pitchFamily="49" charset="-128"/>
              <a:ea typeface="ＭＳ ゴシック" panose="020B0609070205080204" pitchFamily="49" charset="-128"/>
            </a:endParaRPr>
          </a:p>
          <a:p>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それでは、みなさん、教室を見回してみてください。</a:t>
            </a: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この教室でも、物が落ちてきたり窓ガラスが割れたりするかもしれないですね。</a:t>
            </a: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強い揺れを感じたり、緊急地震速報を聞いたりしたら、すぐに身を守るようにしましょう。</a:t>
            </a: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緊急地震速報を聞いたことがある人は、どのくらいいますか？</a:t>
            </a:r>
            <a:endParaRPr lang="en-US" altLang="ja-JP" sz="1200">
              <a:solidFill>
                <a:srgbClr val="00B050"/>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421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t>2</a:t>
            </a:r>
            <a:r>
              <a:rPr kumimoji="1" lang="ja-JP" altLang="en-US" dirty="0"/>
              <a:t>分（</a:t>
            </a:r>
            <a:r>
              <a:rPr kumimoji="1" lang="en-US" altLang="ja-JP" dirty="0"/>
              <a:t>8</a:t>
            </a:r>
            <a:r>
              <a:rPr kumimoji="1" lang="ja-JP" altLang="en-US" dirty="0"/>
              <a:t>分）経過</a:t>
            </a:r>
            <a:endParaRPr kumimoji="1" lang="en-US" altLang="ja-JP" dirty="0"/>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もう少し詳しく、緊急地震速報とはどんなものなのか学びましょう。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ここでクイズです。緊急地震速報とはどのようなものでしょう？</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①地震が起こるのを予言している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②地震が起こったことをすぐにお知らせする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①だと思う人？②だと思う人？</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（☆クリック）</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正解は、②です。大きな地震が起こった場合に、気象庁がすぐさま発表しています。</a:t>
            </a:r>
          </a:p>
          <a:p>
            <a:r>
              <a:rPr lang="ja-JP" altLang="en-US" dirty="0">
                <a:latin typeface="ＭＳ ゴシック" panose="020B0609070205080204" pitchFamily="49" charset="-128"/>
                <a:ea typeface="ＭＳ ゴシック" panose="020B0609070205080204" pitchFamily="49" charset="-128"/>
              </a:rPr>
              <a:t>どういう仕組みかというと</a:t>
            </a:r>
            <a:r>
              <a:rPr lang="en-US" altLang="ja-JP" dirty="0">
                <a:latin typeface="ＭＳ ゴシック" panose="020B0609070205080204" pitchFamily="49" charset="-128"/>
                <a:ea typeface="ＭＳ ゴシック" panose="020B0609070205080204" pitchFamily="49" charset="-128"/>
              </a:rPr>
              <a:t>…</a:t>
            </a:r>
          </a:p>
        </p:txBody>
      </p:sp>
      <p:sp>
        <p:nvSpPr>
          <p:cNvPr id="317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9471A09F-6BEF-43AE-B8B7-9BF23185DC5D}" type="slidenum">
              <a:rPr lang="ja-JP" altLang="en-US" sz="1200" b="0" smtClean="0">
                <a:solidFill>
                  <a:prstClr val="black"/>
                </a:solidFill>
                <a:latin typeface="Arial" charset="0"/>
              </a:rPr>
              <a:pPr eaLnBrk="1" hangingPunct="1"/>
              <a:t>5</a:t>
            </a:fld>
            <a:endParaRPr lang="en-US" altLang="ja-JP" sz="1200" b="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36486" indent="-283264" eaLnBrk="0" hangingPunct="0">
              <a:defRPr kumimoji="1" sz="2000" b="1">
                <a:solidFill>
                  <a:schemeClr val="tx1"/>
                </a:solidFill>
                <a:latin typeface="Tahoma" pitchFamily="34" charset="0"/>
                <a:ea typeface="ＭＳ Ｐゴシック" charset="-128"/>
              </a:defRPr>
            </a:lvl2pPr>
            <a:lvl3pPr marL="1133056" indent="-226611" eaLnBrk="0" hangingPunct="0">
              <a:defRPr kumimoji="1" sz="2000" b="1">
                <a:solidFill>
                  <a:schemeClr val="tx1"/>
                </a:solidFill>
                <a:latin typeface="Tahoma" pitchFamily="34" charset="0"/>
                <a:ea typeface="ＭＳ Ｐゴシック" charset="-128"/>
              </a:defRPr>
            </a:lvl3pPr>
            <a:lvl4pPr marL="1586278" indent="-226611" eaLnBrk="0" hangingPunct="0">
              <a:defRPr kumimoji="1" sz="2000" b="1">
                <a:solidFill>
                  <a:schemeClr val="tx1"/>
                </a:solidFill>
                <a:latin typeface="Tahoma" pitchFamily="34" charset="0"/>
                <a:ea typeface="ＭＳ Ｐゴシック" charset="-128"/>
              </a:defRPr>
            </a:lvl4pPr>
            <a:lvl5pPr marL="2039501" indent="-226611" eaLnBrk="0" hangingPunct="0">
              <a:defRPr kumimoji="1" sz="2000" b="1">
                <a:solidFill>
                  <a:schemeClr val="tx1"/>
                </a:solidFill>
                <a:latin typeface="Tahoma" pitchFamily="34" charset="0"/>
                <a:ea typeface="ＭＳ Ｐゴシック" charset="-128"/>
              </a:defRPr>
            </a:lvl5pPr>
            <a:lvl6pPr marL="2492723" indent="-226611"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45945" indent="-226611"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399168" indent="-226611"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52390" indent="-226611"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A6976E01-30F8-4370-B157-8C4178E0A47E}" type="slidenum">
              <a:rPr lang="ja-JP" altLang="en-US" sz="1200" b="0">
                <a:solidFill>
                  <a:prstClr val="black"/>
                </a:solidFill>
                <a:latin typeface="Arial" charset="0"/>
              </a:rPr>
              <a:pPr eaLnBrk="1" hangingPunct="1"/>
              <a:t>6</a:t>
            </a:fld>
            <a:endParaRPr lang="en-US" altLang="ja-JP" sz="1200" b="0">
              <a:solidFill>
                <a:prstClr val="black"/>
              </a:solidFill>
              <a:latin typeface="Arial" charset="0"/>
            </a:endParaRPr>
          </a:p>
        </p:txBody>
      </p:sp>
      <p:sp>
        <p:nvSpPr>
          <p:cNvPr id="30723" name="Rectangle 2"/>
          <p:cNvSpPr>
            <a:spLocks noGrp="1" noRot="1" noChangeAspect="1" noChangeArrowheads="1" noTextEdit="1"/>
          </p:cNvSpPr>
          <p:nvPr>
            <p:ph type="sldImg"/>
          </p:nvPr>
        </p:nvSpPr>
        <p:spPr>
          <a:xfrm>
            <a:off x="903288" y="741363"/>
            <a:ext cx="4933950" cy="3700462"/>
          </a:xfrm>
          <a:ln/>
        </p:spPr>
      </p:sp>
      <p:sp>
        <p:nvSpPr>
          <p:cNvPr id="30724" name="Rectangle 3"/>
          <p:cNvSpPr>
            <a:spLocks noGrp="1" noChangeArrowheads="1"/>
          </p:cNvSpPr>
          <p:nvPr>
            <p:ph type="body" idx="1"/>
          </p:nvPr>
        </p:nvSpPr>
        <p:spPr>
          <a:xfrm>
            <a:off x="898842" y="4684600"/>
            <a:ext cx="4938080" cy="4442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ea typeface="ＭＳ Ｐゴシック"/>
              </a:rPr>
              <a:t>2</a:t>
            </a:r>
            <a:r>
              <a:rPr kumimoji="1" lang="ja-JP" altLang="en-US" dirty="0">
                <a:ea typeface="ＭＳ Ｐゴシック"/>
              </a:rPr>
              <a:t>分（</a:t>
            </a:r>
            <a:r>
              <a:rPr kumimoji="1" lang="en-US" altLang="ja-JP" dirty="0">
                <a:ea typeface="ＭＳ Ｐゴシック"/>
              </a:rPr>
              <a:t>10</a:t>
            </a:r>
            <a:r>
              <a:rPr kumimoji="1" lang="ja-JP" altLang="en-US" dirty="0">
                <a:ea typeface="ＭＳ Ｐゴシック"/>
              </a:rPr>
              <a:t>分）経過</a:t>
            </a:r>
            <a:endParaRPr kumimoji="1" lang="en-US" altLang="ja-JP" dirty="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砂場で地面を掘っていくと、だんだん固くなっていきますね。</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もっと掘っていくと石や岩がでてきて、ついには岩ばかりになります。</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a:ea typeface="ＭＳ ゴシック"/>
              </a:rPr>
              <a:t>この硬い岩はまわりからぎゅうぎゅう押されていて、ある時、</a:t>
            </a: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r>
              <a:rPr lang="ja-JP" altLang="en-US" dirty="0">
                <a:latin typeface="ＭＳ ゴシック"/>
                <a:ea typeface="ＭＳ ゴシック"/>
              </a:rPr>
              <a:t>ある面をさかいに割れてズレることがあります。</a:t>
            </a:r>
            <a:endParaRPr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これが地震の正体です。</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r>
              <a:rPr lang="ja-JP" altLang="en-US" dirty="0">
                <a:latin typeface="ＭＳ ゴシック" panose="020B0609070205080204" pitchFamily="49" charset="-128"/>
                <a:ea typeface="ＭＳ ゴシック" panose="020B0609070205080204" pitchFamily="49" charset="-128"/>
              </a:rPr>
              <a:t>この割れてずれたところを断層といいます。ちょっと難しい言葉ですが、聞いたことある人もいるかもしれないですね。</a:t>
            </a:r>
          </a:p>
          <a:p>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r>
              <a:rPr lang="ja-JP" altLang="en-US" dirty="0">
                <a:latin typeface="ＭＳ ゴシック" panose="020B0609070205080204" pitchFamily="49" charset="-128"/>
                <a:ea typeface="ＭＳ ゴシック" panose="020B0609070205080204" pitchFamily="49" charset="-128"/>
              </a:rPr>
              <a:t>この断層から、地震の波が四方八方へ伝わります。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まず、近いところにある緑の屋根の家がゆれます。</a:t>
            </a:r>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r>
              <a:rPr lang="ja-JP" altLang="en-US" dirty="0">
                <a:latin typeface="ＭＳ ゴシック"/>
                <a:ea typeface="ＭＳ ゴシック"/>
              </a:rPr>
              <a:t>次に遠い“はれるん”が住んでいるオレンジの屋根の家がゆれます。ちょっと遠い人には、地震が起こってから揺れが届くまで、少し時間があります。</a:t>
            </a:r>
            <a:endParaRPr lang="en-US" altLang="ja-JP" dirty="0">
              <a:latin typeface="ＭＳ ゴシック"/>
              <a:ea typeface="ＭＳ 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ＭＳ ゴシック"/>
                <a:ea typeface="ＭＳ ゴシック"/>
              </a:rPr>
              <a:t>(</a:t>
            </a:r>
            <a:r>
              <a:rPr lang="ja-JP" altLang="en-US" dirty="0">
                <a:latin typeface="ＭＳ ゴシック"/>
                <a:ea typeface="ＭＳ ゴシック"/>
              </a:rPr>
              <a:t>☆クリック</a:t>
            </a:r>
            <a:r>
              <a:rPr lang="en-US" altLang="ja-JP" dirty="0">
                <a:latin typeface="ＭＳ ゴシック"/>
                <a:ea typeface="ＭＳ ゴシック"/>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その間に、“はれるん”に、揺れが来ますよってお知らせできる気がしませんか？</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そのお知らせが、緊急地震速報です。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pPr defTabSz="948429">
              <a:defRPr/>
            </a:pPr>
            <a:r>
              <a:rPr kumimoji="1" lang="ja-JP" altLang="en-US" b="0" i="1" dirty="0">
                <a:latin typeface="ＭＳ Ｐゴシック"/>
                <a:ea typeface="ＭＳ Ｐゴシック"/>
              </a:rPr>
              <a:t>（補足：</a:t>
            </a:r>
            <a:r>
              <a:rPr kumimoji="1" lang="en-US" altLang="ja-JP" b="0" i="0" dirty="0">
                <a:latin typeface="ＭＳ Ｐゴシック"/>
                <a:ea typeface="ＭＳ Ｐゴシック"/>
              </a:rPr>
              <a:t>P</a:t>
            </a:r>
            <a:r>
              <a:rPr kumimoji="1" lang="ja-JP" altLang="en-US" b="0" i="0" dirty="0">
                <a:latin typeface="ＭＳ Ｐゴシック"/>
                <a:ea typeface="ＭＳ Ｐゴシック"/>
              </a:rPr>
              <a:t>波（初期微動）はおおよそ</a:t>
            </a:r>
            <a:r>
              <a:rPr kumimoji="1" lang="en-US" altLang="ja-JP" b="0" i="0" dirty="0">
                <a:latin typeface="ＭＳ Ｐゴシック"/>
                <a:ea typeface="ＭＳ Ｐゴシック"/>
              </a:rPr>
              <a:t>5</a:t>
            </a:r>
            <a:r>
              <a:rPr kumimoji="1" lang="ja-JP" altLang="en-US" b="0" i="0" dirty="0">
                <a:latin typeface="ＭＳ Ｐゴシック"/>
                <a:ea typeface="ＭＳ Ｐゴシック"/>
              </a:rPr>
              <a:t>～</a:t>
            </a:r>
            <a:r>
              <a:rPr kumimoji="1" lang="en-US" altLang="ja-JP" b="0" i="0" dirty="0">
                <a:latin typeface="ＭＳ Ｐゴシック"/>
                <a:ea typeface="ＭＳ Ｐゴシック"/>
              </a:rPr>
              <a:t>7km/s</a:t>
            </a:r>
            <a:r>
              <a:rPr kumimoji="1" lang="ja-JP" altLang="en-US" b="0" i="0" dirty="0">
                <a:latin typeface="ＭＳ Ｐゴシック"/>
                <a:ea typeface="ＭＳ Ｐゴシック"/>
              </a:rPr>
              <a:t>、</a:t>
            </a:r>
            <a:r>
              <a:rPr kumimoji="1" lang="en-US" altLang="ja-JP" b="0" i="0" dirty="0">
                <a:latin typeface="ＭＳ Ｐゴシック"/>
                <a:ea typeface="ＭＳ Ｐゴシック"/>
              </a:rPr>
              <a:t>S</a:t>
            </a:r>
            <a:r>
              <a:rPr kumimoji="1" lang="ja-JP" altLang="en-US" b="0" i="0" dirty="0">
                <a:latin typeface="ＭＳ Ｐゴシック"/>
                <a:ea typeface="ＭＳ Ｐゴシック"/>
              </a:rPr>
              <a:t>波（主要動）はおおよそ</a:t>
            </a:r>
            <a:r>
              <a:rPr kumimoji="1" lang="en-US" altLang="ja-JP" b="0" i="0" dirty="0">
                <a:latin typeface="ＭＳ Ｐゴシック"/>
                <a:ea typeface="ＭＳ Ｐゴシック"/>
              </a:rPr>
              <a:t>3</a:t>
            </a:r>
            <a:r>
              <a:rPr kumimoji="1" lang="ja-JP" altLang="en-US" b="0" i="0" dirty="0">
                <a:latin typeface="ＭＳ Ｐゴシック"/>
                <a:ea typeface="ＭＳ Ｐゴシック"/>
              </a:rPr>
              <a:t>～</a:t>
            </a:r>
            <a:r>
              <a:rPr kumimoji="1" lang="en-US" altLang="ja-JP" b="0" i="0" dirty="0">
                <a:latin typeface="ＭＳ Ｐゴシック"/>
                <a:ea typeface="ＭＳ Ｐゴシック"/>
              </a:rPr>
              <a:t>4km/s</a:t>
            </a:r>
            <a:r>
              <a:rPr kumimoji="1" lang="ja-JP" altLang="en-US" b="0" i="0" dirty="0">
                <a:latin typeface="ＭＳ Ｐゴシック"/>
                <a:ea typeface="ＭＳ Ｐゴシック"/>
              </a:rPr>
              <a:t>で進みます。</a:t>
            </a:r>
            <a:r>
              <a:rPr lang="ja-JP" altLang="en-US" dirty="0">
                <a:latin typeface="ＭＳ ゴシック"/>
                <a:ea typeface="ＭＳ ゴシック"/>
              </a:rPr>
              <a:t>震源から</a:t>
            </a:r>
            <a:r>
              <a:rPr lang="en-US" altLang="ja-JP" dirty="0">
                <a:latin typeface="ＭＳ ゴシック"/>
                <a:ea typeface="ＭＳ ゴシック"/>
              </a:rPr>
              <a:t>100km</a:t>
            </a:r>
            <a:r>
              <a:rPr lang="ja-JP" altLang="en-US" dirty="0">
                <a:latin typeface="ＭＳ ゴシック"/>
                <a:ea typeface="ＭＳ ゴシック"/>
              </a:rPr>
              <a:t>離れているところでは、地震発生から主要動が届くまで、</a:t>
            </a:r>
            <a:r>
              <a:rPr lang="en-US" altLang="ja-JP" dirty="0">
                <a:latin typeface="ＭＳ ゴシック"/>
                <a:ea typeface="ＭＳ ゴシック"/>
              </a:rPr>
              <a:t>25</a:t>
            </a:r>
            <a:r>
              <a:rPr lang="ja-JP" altLang="en-US" dirty="0">
                <a:latin typeface="ＭＳ ゴシック"/>
                <a:ea typeface="ＭＳ ゴシック"/>
              </a:rPr>
              <a:t>秒ほどあります。）</a:t>
            </a:r>
          </a:p>
        </p:txBody>
      </p:sp>
    </p:spTree>
    <p:extLst>
      <p:ext uri="{BB962C8B-B14F-4D97-AF65-F5344CB8AC3E}">
        <p14:creationId xmlns:p14="http://schemas.microsoft.com/office/powerpoint/2010/main" val="155862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36486" indent="-283264" eaLnBrk="0" hangingPunct="0">
              <a:defRPr kumimoji="1" sz="2000" b="1">
                <a:solidFill>
                  <a:schemeClr val="tx1"/>
                </a:solidFill>
                <a:latin typeface="Tahoma" pitchFamily="34" charset="0"/>
                <a:ea typeface="ＭＳ Ｐゴシック" charset="-128"/>
              </a:defRPr>
            </a:lvl2pPr>
            <a:lvl3pPr marL="1133056" indent="-226611" eaLnBrk="0" hangingPunct="0">
              <a:defRPr kumimoji="1" sz="2000" b="1">
                <a:solidFill>
                  <a:schemeClr val="tx1"/>
                </a:solidFill>
                <a:latin typeface="Tahoma" pitchFamily="34" charset="0"/>
                <a:ea typeface="ＭＳ Ｐゴシック" charset="-128"/>
              </a:defRPr>
            </a:lvl3pPr>
            <a:lvl4pPr marL="1586278" indent="-226611" eaLnBrk="0" hangingPunct="0">
              <a:defRPr kumimoji="1" sz="2000" b="1">
                <a:solidFill>
                  <a:schemeClr val="tx1"/>
                </a:solidFill>
                <a:latin typeface="Tahoma" pitchFamily="34" charset="0"/>
                <a:ea typeface="ＭＳ Ｐゴシック" charset="-128"/>
              </a:defRPr>
            </a:lvl4pPr>
            <a:lvl5pPr marL="2039501" indent="-226611" eaLnBrk="0" hangingPunct="0">
              <a:defRPr kumimoji="1" sz="2000" b="1">
                <a:solidFill>
                  <a:schemeClr val="tx1"/>
                </a:solidFill>
                <a:latin typeface="Tahoma" pitchFamily="34" charset="0"/>
                <a:ea typeface="ＭＳ Ｐゴシック" charset="-128"/>
              </a:defRPr>
            </a:lvl5pPr>
            <a:lvl6pPr marL="2492723" indent="-226611"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45945" indent="-226611"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399168" indent="-226611"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52390" indent="-226611"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A6976E01-30F8-4370-B157-8C4178E0A47E}" type="slidenum">
              <a:rPr lang="ja-JP" altLang="en-US" sz="1200" b="0">
                <a:solidFill>
                  <a:prstClr val="black"/>
                </a:solidFill>
                <a:latin typeface="Arial" charset="0"/>
              </a:rPr>
              <a:pPr eaLnBrk="1" hangingPunct="1"/>
              <a:t>7</a:t>
            </a:fld>
            <a:endParaRPr lang="en-US" altLang="ja-JP" sz="1200" b="0">
              <a:solidFill>
                <a:prstClr val="black"/>
              </a:solidFill>
              <a:latin typeface="Arial" charset="0"/>
            </a:endParaRPr>
          </a:p>
        </p:txBody>
      </p:sp>
      <p:sp>
        <p:nvSpPr>
          <p:cNvPr id="30723" name="Rectangle 2"/>
          <p:cNvSpPr>
            <a:spLocks noGrp="1" noRot="1" noChangeAspect="1" noChangeArrowheads="1" noTextEdit="1"/>
          </p:cNvSpPr>
          <p:nvPr>
            <p:ph type="sldImg"/>
          </p:nvPr>
        </p:nvSpPr>
        <p:spPr>
          <a:xfrm>
            <a:off x="903288" y="741363"/>
            <a:ext cx="4933950" cy="3700462"/>
          </a:xfrm>
          <a:ln/>
        </p:spPr>
      </p:sp>
      <p:sp>
        <p:nvSpPr>
          <p:cNvPr id="30724" name="Rectangle 3"/>
          <p:cNvSpPr>
            <a:spLocks noGrp="1" noChangeArrowheads="1"/>
          </p:cNvSpPr>
          <p:nvPr>
            <p:ph type="body" idx="1"/>
          </p:nvPr>
        </p:nvSpPr>
        <p:spPr>
          <a:xfrm>
            <a:off x="898842" y="4684600"/>
            <a:ext cx="4938080" cy="4442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a:t>1</a:t>
            </a:r>
            <a:r>
              <a:rPr kumimoji="1" lang="ja-JP" altLang="en-US"/>
              <a:t>分（</a:t>
            </a:r>
            <a:r>
              <a:rPr kumimoji="1" lang="en-US" altLang="ja-JP"/>
              <a:t>11</a:t>
            </a:r>
            <a:r>
              <a:rPr kumimoji="1" lang="ja-JP" altLang="en-US"/>
              <a:t>分）経過</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latin typeface="ＭＳ ゴシック" panose="020B0609070205080204" pitchFamily="49" charset="-128"/>
                <a:ea typeface="ＭＳ ゴシック" panose="020B0609070205080204" pitchFamily="49" charset="-128"/>
              </a:rPr>
              <a:t>さっき、何も知らなくて驚いていた“はれるん”は、</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（☆クリック）</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緊急地震速報を聞いて、揺れに身構えることが出来ました。</a:t>
            </a:r>
            <a:endParaRPr lang="en-US" altLang="ja-JP">
              <a:latin typeface="ＭＳ ゴシック" panose="020B0609070205080204" pitchFamily="49" charset="-128"/>
              <a:ea typeface="ＭＳ ゴシック" panose="020B0609070205080204" pitchFamily="49" charset="-128"/>
            </a:endParaRPr>
          </a:p>
          <a:p>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あれ？と思ったことはないですか？緑の屋根の家はどうでしょう？身構えられたでしょうか？</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そう、地震の起こったところに近い場所では、緊急地震速報が間に合わないことになります。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残念ながら、このように緊急地震速報を見聞きする前に、揺れが来る場合もあります。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しかし、ちょっと離れた“はれるん”が身構えられたように、使える場面もたくさんあります。</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みなさんひとり一人が身構える他に、電車の急ブレーキをかけたり、病院では手術をストップしたりして、揺れに備えます。</a:t>
            </a:r>
            <a:endParaRPr lang="en-US" altLang="ja-JP">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a:t>1</a:t>
            </a:r>
            <a:r>
              <a:rPr kumimoji="1" lang="ja-JP" altLang="en-US" dirty="0"/>
              <a:t>分（</a:t>
            </a:r>
            <a:r>
              <a:rPr kumimoji="1" lang="en-US" altLang="ja-JP" dirty="0"/>
              <a:t>12</a:t>
            </a:r>
            <a:r>
              <a:rPr kumimoji="1" lang="ja-JP" altLang="en-US" dirty="0"/>
              <a:t>分）経過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では、緊急地震速報を聴いたことある人はどのくらいいますか？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緊急地震速報の音を聞いてみましょう。</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a:t>
            </a:r>
          </a:p>
          <a:p>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お手持ちの携帯・スマホ等で視聴してください</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携帯電話の通知音</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a:ea typeface="ＭＳ ゴシック"/>
              </a:rPr>
              <a:t>（S</a:t>
            </a:r>
            <a:r>
              <a:rPr lang="en-US" altLang="ja-JP" dirty="0" err="1">
                <a:latin typeface="ＭＳ ゴシック"/>
                <a:ea typeface="ＭＳ ゴシック"/>
              </a:rPr>
              <a:t>oftBank</a:t>
            </a:r>
            <a:r>
              <a:rPr lang="ja-JP" altLang="en-US" dirty="0">
                <a:latin typeface="ＭＳ ゴシック"/>
                <a:ea typeface="ＭＳ ゴシック"/>
              </a:rPr>
              <a:t>の</a:t>
            </a:r>
            <a:r>
              <a:rPr lang="en-US" altLang="ja-JP" dirty="0">
                <a:latin typeface="ＭＳ ゴシック"/>
                <a:ea typeface="ＭＳ ゴシック"/>
              </a:rPr>
              <a:t>HP</a:t>
            </a:r>
            <a:r>
              <a:rPr lang="ja-JP" altLang="en-US" dirty="0">
                <a:latin typeface="ＭＳ ゴシック"/>
                <a:ea typeface="ＭＳ ゴシック"/>
              </a:rPr>
              <a:t>）：</a:t>
            </a:r>
            <a:r>
              <a:rPr lang="en-US" altLang="ja-JP" dirty="0">
                <a:latin typeface="ＭＳ ゴシック"/>
                <a:ea typeface="ＭＳ ゴシック"/>
              </a:rPr>
              <a:t>https://www.softbank.jp/mobile/service/urgent_news/about/eew/</a:t>
            </a:r>
            <a:r>
              <a:rPr lang="ja-JP" altLang="en-US" dirty="0">
                <a:latin typeface="ＭＳ ゴシック"/>
                <a:ea typeface="ＭＳ ゴシック"/>
              </a:rPr>
              <a:t>　</a:t>
            </a:r>
            <a:endParaRPr lang="en-US" altLang="ja-JP" dirty="0">
              <a:latin typeface="ＭＳ ゴシック"/>
              <a:ea typeface="ＭＳ ゴシック"/>
            </a:endParaRPr>
          </a:p>
          <a:p>
            <a:r>
              <a:rPr lang="ja-JP" altLang="en-US" dirty="0">
                <a:latin typeface="ＭＳ ゴシック"/>
                <a:ea typeface="ＭＳ ゴシック"/>
              </a:rPr>
              <a:t>（</a:t>
            </a:r>
            <a:r>
              <a:rPr lang="en-US" altLang="ja-JP" dirty="0" err="1">
                <a:latin typeface="ＭＳ ゴシック"/>
                <a:ea typeface="ＭＳ ゴシック"/>
              </a:rPr>
              <a:t>docomo</a:t>
            </a:r>
            <a:r>
              <a:rPr lang="ja-JP" altLang="en-US" dirty="0">
                <a:latin typeface="ＭＳ ゴシック"/>
                <a:ea typeface="ＭＳ ゴシック"/>
              </a:rPr>
              <a:t>の</a:t>
            </a:r>
            <a:r>
              <a:rPr lang="en-US" altLang="ja-JP" dirty="0">
                <a:latin typeface="ＭＳ ゴシック"/>
                <a:ea typeface="ＭＳ ゴシック"/>
              </a:rPr>
              <a:t>HP</a:t>
            </a:r>
            <a:r>
              <a:rPr lang="ja-JP" altLang="en-US" dirty="0">
                <a:latin typeface="ＭＳ ゴシック"/>
                <a:ea typeface="ＭＳ ゴシック"/>
              </a:rPr>
              <a:t>）：</a:t>
            </a:r>
            <a:r>
              <a:rPr lang="en-US" altLang="ja-JP" dirty="0">
                <a:latin typeface="ＭＳ ゴシック"/>
                <a:ea typeface="ＭＳ ゴシック"/>
              </a:rPr>
              <a:t>https://www.docomo.ne.jp/service/areamail/earthquake_warning/#p04</a:t>
            </a:r>
          </a:p>
          <a:p>
            <a:r>
              <a:rPr lang="ja-JP" altLang="en-US" dirty="0">
                <a:latin typeface="ＭＳ ゴシック" panose="020B0609070205080204" pitchFamily="49" charset="-128"/>
                <a:ea typeface="ＭＳ ゴシック" panose="020B0609070205080204" pitchFamily="49" charset="-128"/>
              </a:rPr>
              <a:t>サイン音（特定非営利活動法人</a:t>
            </a:r>
            <a:r>
              <a:rPr lang="en-US" altLang="ja-JP" dirty="0">
                <a:latin typeface="ＭＳ ゴシック" panose="020B0609070205080204" pitchFamily="49" charset="-128"/>
                <a:ea typeface="ＭＳ ゴシック" panose="020B0609070205080204" pitchFamily="49" charset="-128"/>
              </a:rPr>
              <a:t>REIC</a:t>
            </a:r>
            <a:r>
              <a:rPr lang="ja-JP" altLang="en-US" dirty="0">
                <a:latin typeface="ＭＳ ゴシック" panose="020B0609070205080204" pitchFamily="49" charset="-128"/>
                <a:ea typeface="ＭＳ ゴシック" panose="020B0609070205080204" pitchFamily="49" charset="-128"/>
              </a:rPr>
              <a:t>の</a:t>
            </a:r>
            <a:r>
              <a:rPr lang="en-US" altLang="ja-JP" dirty="0">
                <a:latin typeface="ＭＳ ゴシック" panose="020B0609070205080204" pitchFamily="49" charset="-128"/>
                <a:ea typeface="ＭＳ ゴシック" panose="020B0609070205080204" pitchFamily="49" charset="-128"/>
              </a:rPr>
              <a:t>HP</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http://www.real-time.jp/?page_id=465#</a:t>
            </a:r>
          </a:p>
          <a:p>
            <a:r>
              <a:rPr lang="en-US" altLang="ja-JP" dirty="0">
                <a:latin typeface="ＭＳ ゴシック" panose="020B0609070205080204" pitchFamily="49" charset="-128"/>
                <a:ea typeface="ＭＳ ゴシック" panose="020B0609070205080204" pitchFamily="49" charset="-128"/>
              </a:rPr>
              <a:t>-------</a:t>
            </a: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改めて聞いてみて、どんな気持ちになりましたか？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（自由に感想を言ってもらえばよい。）</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あまり気持ちの良い音ではないですよね。どきどきした人もいたかもしれません。</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でも、自分の身を守るためには、すぐに行動に移すことが大切です。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これからクイズを出します。</a:t>
            </a:r>
            <a:endParaRPr lang="en-US" altLang="ja-JP" dirty="0">
              <a:latin typeface="ＭＳ ゴシック" panose="020B0609070205080204" pitchFamily="49" charset="-128"/>
              <a:ea typeface="ＭＳ ゴシック" panose="020B0609070205080204" pitchFamily="49" charset="-128"/>
            </a:endParaRPr>
          </a:p>
        </p:txBody>
      </p:sp>
      <p:sp>
        <p:nvSpPr>
          <p:cNvPr id="317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9471A09F-6BEF-43AE-B8B7-9BF23185DC5D}" type="slidenum">
              <a:rPr lang="ja-JP" altLang="en-US" sz="1200" b="0" smtClean="0">
                <a:solidFill>
                  <a:prstClr val="black"/>
                </a:solidFill>
                <a:latin typeface="Arial" charset="0"/>
              </a:rPr>
              <a:pPr eaLnBrk="1" hangingPunct="1"/>
              <a:t>8</a:t>
            </a:fld>
            <a:endParaRPr lang="en-US" altLang="ja-JP" sz="1200" b="0">
              <a:solidFill>
                <a:prstClr val="black"/>
              </a:solidFill>
              <a:latin typeface="Arial" charset="0"/>
            </a:endParaRPr>
          </a:p>
        </p:txBody>
      </p:sp>
    </p:spTree>
    <p:extLst>
      <p:ext uri="{BB962C8B-B14F-4D97-AF65-F5344CB8AC3E}">
        <p14:creationId xmlns:p14="http://schemas.microsoft.com/office/powerpoint/2010/main" val="4515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a:t>
            </a:r>
            <a:r>
              <a:rPr kumimoji="1" lang="ja-JP" altLang="en-US"/>
              <a:t>分（</a:t>
            </a:r>
            <a:r>
              <a:rPr kumimoji="1" lang="en-US" altLang="ja-JP"/>
              <a:t>14</a:t>
            </a:r>
            <a:r>
              <a:rPr kumimoji="1" lang="ja-JP" altLang="en-US"/>
              <a:t>分）経過</a:t>
            </a:r>
            <a:endParaRPr kumimoji="1" lang="en-US" altLang="ja-JP"/>
          </a:p>
          <a:p>
            <a:endParaRPr kumimoji="1" lang="en-US" altLang="ja-JP">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latin typeface="ＭＳ ゴシック" panose="020B0609070205080204" pitchFamily="49" charset="-128"/>
                <a:ea typeface="ＭＳ ゴシック" panose="020B0609070205080204" pitchFamily="49" charset="-128"/>
              </a:rPr>
              <a:t>こんな時、緊急地震速報を聞いたらどうしましょう？</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もちろん、緊急地震速報を聞く前に強く揺れたときとも、同じように身を守ってください。</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クエスチョン</a:t>
            </a:r>
            <a:r>
              <a:rPr kumimoji="1" lang="en-US" altLang="ja-JP">
                <a:latin typeface="ＭＳ ゴシック" panose="020B0609070205080204" pitchFamily="49" charset="-128"/>
                <a:ea typeface="ＭＳ ゴシック" panose="020B0609070205080204" pitchFamily="49" charset="-128"/>
              </a:rPr>
              <a:t>1</a:t>
            </a:r>
            <a:r>
              <a:rPr kumimoji="1" lang="ja-JP" altLang="en-US">
                <a:latin typeface="ＭＳ ゴシック" panose="020B0609070205080204" pitchFamily="49" charset="-128"/>
                <a:ea typeface="ＭＳ ゴシック" panose="020B0609070205080204" pitchFamily="49" charset="-128"/>
              </a:rPr>
              <a:t>つ目！家の中にいた場合はどうしますか？</a:t>
            </a:r>
            <a:endParaRPr kumimoji="1" lang="en-US" altLang="ja-JP">
              <a:latin typeface="ＭＳ ゴシック" panose="020B0609070205080204" pitchFamily="49" charset="-128"/>
              <a:ea typeface="ＭＳ ゴシック" panose="020B0609070205080204" pitchFamily="49" charset="-128"/>
            </a:endParaRPr>
          </a:p>
          <a:p>
            <a:r>
              <a:rPr kumimoji="1" lang="ja-JP" altLang="en-US">
                <a:latin typeface="ＭＳ ゴシック" panose="020B0609070205080204" pitchFamily="49" charset="-128"/>
                <a:ea typeface="ＭＳ ゴシック" panose="020B0609070205080204" pitchFamily="49" charset="-128"/>
              </a:rPr>
              <a:t>（自由に答えてもらえばよい。）</a:t>
            </a:r>
            <a:endParaRPr kumimoji="1" lang="en-US" altLang="ja-JP">
              <a:latin typeface="ＭＳ ゴシック" panose="020B0609070205080204" pitchFamily="49" charset="-128"/>
              <a:ea typeface="ＭＳ ゴシック" panose="020B0609070205080204" pitchFamily="49" charset="-128"/>
            </a:endParaRPr>
          </a:p>
          <a:p>
            <a:endParaRPr kumimoji="1"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（☆クリック）</a:t>
            </a:r>
            <a:endParaRPr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頑丈な机の下にかくれ、机の脚をしっかり持って、頭と体を守りましょう。</a:t>
            </a:r>
            <a:endParaRPr lang="en-US" altLang="ja-JP">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lang="ja-JP" altLang="en-US">
                <a:latin typeface="ＭＳ ゴシック" panose="020B0609070205080204" pitchFamily="49" charset="-128"/>
                <a:ea typeface="ＭＳ ゴシック" panose="020B0609070205080204" pitchFamily="49" charset="-128"/>
              </a:rPr>
              <a:t>もし隠れられそうな机が無かったら、倒れてきそうなものからできるだけ離れます。</a:t>
            </a:r>
            <a:endParaRPr lang="en-US" altLang="ja-JP">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lang="ja-JP" altLang="en-US">
                <a:latin typeface="ＭＳ ゴシック" panose="020B0609070205080204" pitchFamily="49" charset="-128"/>
                <a:ea typeface="ＭＳ ゴシック" panose="020B0609070205080204" pitchFamily="49" charset="-128"/>
              </a:rPr>
              <a:t>（☆クリック）</a:t>
            </a:r>
            <a:endParaRPr lang="en-US" altLang="ja-JP">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lang="ja-JP" altLang="en-US">
                <a:latin typeface="ＭＳ ゴシック" panose="020B0609070205080204" pitchFamily="49" charset="-128"/>
                <a:ea typeface="ＭＳ ゴシック" panose="020B0609070205080204" pitchFamily="49" charset="-128"/>
              </a:rPr>
              <a:t>でも、そもそも倒れてきそうなものがあったら、このような突っ張り棒や金具などで、倒れないようにしておくと良いですよね。</a:t>
            </a:r>
            <a:endParaRPr lang="en-US" altLang="ja-JP">
              <a:latin typeface="ＭＳ ゴシック" panose="020B0609070205080204" pitchFamily="49" charset="-128"/>
              <a:ea typeface="ＭＳ ゴシック" panose="020B0609070205080204" pitchFamily="49" charset="-128"/>
            </a:endParaRPr>
          </a:p>
          <a:p>
            <a:pPr defTabSz="875580">
              <a:defRPr/>
            </a:pPr>
            <a:r>
              <a:rPr lang="ja-JP" altLang="en-US">
                <a:latin typeface="ＭＳ ゴシック" panose="020B0609070205080204" pitchFamily="49" charset="-128"/>
                <a:ea typeface="ＭＳ ゴシック" panose="020B0609070205080204" pitchFamily="49" charset="-128"/>
              </a:rPr>
              <a:t>今日お家に帰ったら、倒れてきそうなものが無いか、ぜひお家の人と一緒に確認してください。</a:t>
            </a:r>
            <a:endParaRPr lang="en-US" altLang="ja-JP">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84305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38285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5597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2231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57200" y="6251575"/>
            <a:ext cx="2133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1"/>
          </p:nvPr>
        </p:nvSpPr>
        <p:spPr>
          <a:xfrm>
            <a:off x="6553200" y="6248400"/>
            <a:ext cx="2133600" cy="476250"/>
          </a:xfrm>
        </p:spPr>
        <p:txBody>
          <a:bodyPr/>
          <a:lstStyle>
            <a:lvl1pPr>
              <a:defRPr/>
            </a:lvl1pPr>
          </a:lstStyle>
          <a:p>
            <a:pPr>
              <a:defRPr/>
            </a:pPr>
            <a:fld id="{315253F4-1E8D-4DA5-8E3A-EE3C201EB6F6}" type="slidenum">
              <a:rPr lang="ja-JP" altLang="en-US"/>
              <a:pPr>
                <a:defRPr/>
              </a:pPr>
              <a:t>‹#›</a:t>
            </a:fld>
            <a:endParaRPr lang="en-US" altLang="ja-JP"/>
          </a:p>
        </p:txBody>
      </p:sp>
      <p:sp>
        <p:nvSpPr>
          <p:cNvPr id="8" name="フッター プレースホルダ 7"/>
          <p:cNvSpPr>
            <a:spLocks noGrp="1"/>
          </p:cNvSpPr>
          <p:nvPr>
            <p:ph type="ftr" sz="quarter" idx="12"/>
          </p:nvPr>
        </p:nvSpPr>
        <p:spPr>
          <a:xfrm>
            <a:off x="3124200" y="6248400"/>
            <a:ext cx="28956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38335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0FBAF6C-D68C-4D04-9E2C-51F3F3C54C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317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FFF00"/>
                                            </p:clrVal>
                                          </p:val>
                                        </p:tav>
                                        <p:tav tm="50000">
                                          <p:val>
                                            <p:clrVal>
                                              <a:srgbClr val="FFFF00"/>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50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95667C7-48E3-418E-9F88-21E6B8C64153}"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07493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F88158A-FE61-470A-B441-18468EA07638}"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23285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FF5AF0-25D3-4B8B-967C-DFA44C4B4F7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67819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E0B5ED-FB25-4CA9-892E-E4ABC8D46A5E}"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64870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139FF0B-D832-4051-A48C-17C1E7DA535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086234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A87649-965F-411F-984B-265B755B2FB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2304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918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3C3FBD-080C-4B93-8754-E7D17EA7A2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85423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D3FF0A-D06F-41A7-9992-505273971CE2}"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00042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D8D6B-362E-4C2D-A6DC-04D606DC47DC}"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43745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AFC0FB5-2390-4D89-951B-23E3806B9A96}"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31454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57200" y="6251575"/>
            <a:ext cx="2133600" cy="476250"/>
          </a:xfrm>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1"/>
          </p:nvPr>
        </p:nvSpPr>
        <p:spPr>
          <a:xfrm>
            <a:off x="6553200" y="6248400"/>
            <a:ext cx="2133600" cy="476250"/>
          </a:xfrm>
        </p:spPr>
        <p:txBody>
          <a:bodyPr/>
          <a:lstStyle>
            <a:lvl1pPr>
              <a:defRPr/>
            </a:lvl1pPr>
          </a:lstStyle>
          <a:p>
            <a:pPr>
              <a:defRPr/>
            </a:pPr>
            <a:fld id="{315253F4-1E8D-4DA5-8E3A-EE3C201EB6F6}" type="slidenum">
              <a:rPr lang="ja-JP" altLang="en-US">
                <a:solidFill>
                  <a:prstClr val="black">
                    <a:tint val="75000"/>
                  </a:prstClr>
                </a:solidFill>
              </a:rPr>
              <a:pPr>
                <a:defRPr/>
              </a:pPr>
              <a:t>‹#›</a:t>
            </a:fld>
            <a:endParaRPr lang="en-US" altLang="ja-JP">
              <a:solidFill>
                <a:prstClr val="black">
                  <a:tint val="75000"/>
                </a:prstClr>
              </a:solidFill>
            </a:endParaRPr>
          </a:p>
        </p:txBody>
      </p:sp>
      <p:sp>
        <p:nvSpPr>
          <p:cNvPr id="8" name="フッター プレースホルダ 7"/>
          <p:cNvSpPr>
            <a:spLocks noGrp="1"/>
          </p:cNvSpPr>
          <p:nvPr>
            <p:ph type="ftr" sz="quarter" idx="12"/>
          </p:nvPr>
        </p:nvSpPr>
        <p:spPr>
          <a:xfrm>
            <a:off x="3124200" y="6248400"/>
            <a:ext cx="2895600" cy="476250"/>
          </a:xfrm>
        </p:spPr>
        <p:txBody>
          <a:bodyPr/>
          <a:lstStyle>
            <a:lvl1pPr>
              <a:defRPr/>
            </a:lvl1pPr>
          </a:lstStyle>
          <a:p>
            <a:pPr>
              <a:defRPr/>
            </a:pPr>
            <a:endParaRPr lang="en-US" altLang="ja-JP">
              <a:solidFill>
                <a:prstClr val="black">
                  <a:tint val="75000"/>
                </a:prstClr>
              </a:solidFill>
            </a:endParaRPr>
          </a:p>
        </p:txBody>
      </p:sp>
    </p:spTree>
    <p:extLst>
      <p:ext uri="{BB962C8B-B14F-4D97-AF65-F5344CB8AC3E}">
        <p14:creationId xmlns:p14="http://schemas.microsoft.com/office/powerpoint/2010/main" val="184461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6394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29902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83338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9201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1433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64100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2025/3/19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67310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99459-8F23-4C67-A57C-2EF2FF84DA1E}" type="datetimeFigureOut">
              <a:rPr kumimoji="1" lang="ja-JP" altLang="en-US" smtClean="0"/>
              <a:t>2025/3/19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02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7"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2553907-0251-4DD3-BBA6-A8B2F0858065}" type="slidenum">
              <a:rPr lang="en-US" altLang="ja-JP" smtClean="0">
                <a:solidFill>
                  <a:prstClr val="black">
                    <a:tint val="75000"/>
                  </a:prstClr>
                </a:solidFill>
                <a:latin typeface="Arial" charset="0"/>
              </a:rPr>
              <a:pPr fontAlgn="base">
                <a:spcBef>
                  <a:spcPct val="0"/>
                </a:spcBef>
                <a:spcAft>
                  <a:spcPct val="0"/>
                </a:spcAft>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1830551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9862" y="1829891"/>
            <a:ext cx="8136904" cy="1470025"/>
          </a:xfrm>
        </p:spPr>
        <p:txBody>
          <a:bodyPr>
            <a:noAutofit/>
          </a:bodyPr>
          <a:lstStyle/>
          <a:p>
            <a:pPr algn="dist">
              <a:lnSpc>
                <a:spcPct val="150000"/>
              </a:lnSpc>
            </a:pPr>
            <a:r>
              <a:rPr lang="ja-JP" altLang="en-US" sz="6000" b="1">
                <a:solidFill>
                  <a:srgbClr val="00B050"/>
                </a:solidFill>
                <a:latin typeface="メイリオ" panose="020B0604030504040204" pitchFamily="50" charset="-128"/>
                <a:ea typeface="メイリオ" panose="020B0604030504040204" pitchFamily="50" charset="-128"/>
              </a:rPr>
              <a:t>じしん</a:t>
            </a:r>
            <a:r>
              <a:rPr lang="ja-JP" altLang="en-US" sz="6000" b="1">
                <a:latin typeface="メイリオ" panose="020B0604030504040204" pitchFamily="50" charset="-128"/>
                <a:ea typeface="メイリオ" panose="020B0604030504040204" pitchFamily="50" charset="-128"/>
              </a:rPr>
              <a:t>や</a:t>
            </a:r>
            <a:r>
              <a:rPr lang="ja-JP" altLang="en-US" sz="6000" b="1">
                <a:solidFill>
                  <a:srgbClr val="0070C0"/>
                </a:solidFill>
                <a:latin typeface="メイリオ" panose="020B0604030504040204" pitchFamily="50" charset="-128"/>
                <a:ea typeface="メイリオ" panose="020B0604030504040204" pitchFamily="50" charset="-128"/>
              </a:rPr>
              <a:t>つなみ</a:t>
            </a:r>
            <a:r>
              <a:rPr lang="ja-JP" altLang="en-US" sz="6000" b="1">
                <a:latin typeface="メイリオ" panose="020B0604030504040204" pitchFamily="50" charset="-128"/>
                <a:ea typeface="メイリオ" panose="020B0604030504040204" pitchFamily="50" charset="-128"/>
              </a:rPr>
              <a:t>から　</a:t>
            </a:r>
            <a:br>
              <a:rPr lang="en-US" altLang="ja-JP" sz="6000" b="1">
                <a:latin typeface="メイリオ" panose="020B0604030504040204" pitchFamily="50" charset="-128"/>
                <a:ea typeface="メイリオ" panose="020B0604030504040204" pitchFamily="50" charset="-128"/>
              </a:rPr>
            </a:br>
            <a:r>
              <a:rPr lang="ja-JP" altLang="en-US" sz="6000" b="1">
                <a:solidFill>
                  <a:srgbClr val="FF00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命を守る</a:t>
            </a:r>
            <a:r>
              <a:rPr lang="ja-JP" altLang="en-US" sz="6000" b="1">
                <a:latin typeface="メイリオ" panose="020B0604030504040204" pitchFamily="50" charset="-128"/>
                <a:ea typeface="メイリオ" panose="020B0604030504040204" pitchFamily="50" charset="-128"/>
              </a:rPr>
              <a:t>ために</a:t>
            </a:r>
            <a:endParaRPr lang="ja-JP" altLang="ja-JP" sz="6000" b="1">
              <a:latin typeface="メイリオ" panose="020B0604030504040204" pitchFamily="50" charset="-128"/>
              <a:ea typeface="メイリオ" panose="020B0604030504040204" pitchFamily="50" charset="-128"/>
            </a:endParaRPr>
          </a:p>
        </p:txBody>
      </p:sp>
      <p:sp>
        <p:nvSpPr>
          <p:cNvPr id="4" name="Rectangle 3"/>
          <p:cNvSpPr txBox="1">
            <a:spLocks noChangeArrowheads="1"/>
          </p:cNvSpPr>
          <p:nvPr/>
        </p:nvSpPr>
        <p:spPr>
          <a:xfrm>
            <a:off x="2483768" y="4293096"/>
            <a:ext cx="4392488" cy="158417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a:ln>
                  <a:noFill/>
                </a:ln>
                <a:solidFill>
                  <a:srgbClr val="9A0000"/>
                </a:solidFill>
                <a:effectLst/>
                <a:uLnTx/>
                <a:uFillTx/>
                <a:latin typeface="メイリオ" panose="020B0604030504040204" pitchFamily="50" charset="-128"/>
                <a:ea typeface="メイリオ" panose="020B0604030504040204" pitchFamily="50" charset="-128"/>
                <a:cs typeface="+mn-cs"/>
              </a:rPr>
              <a:t>〇〇〇小学校　</a:t>
            </a:r>
            <a:endParaRPr kumimoji="1" lang="en-US" altLang="ja-JP" sz="4000" b="0" i="0" u="none" strike="noStrike" kern="1200" cap="none" spc="0" normalizeH="0" baseline="0" noProof="0">
              <a:ln>
                <a:noFill/>
              </a:ln>
              <a:solidFill>
                <a:srgbClr val="9A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4000">
                <a:solidFill>
                  <a:srgbClr val="9A0000"/>
                </a:solidFill>
                <a:latin typeface="メイリオ" panose="020B0604030504040204" pitchFamily="50" charset="-128"/>
                <a:ea typeface="メイリオ" panose="020B0604030504040204" pitchFamily="50" charset="-128"/>
              </a:rPr>
              <a:t>３</a:t>
            </a:r>
            <a:r>
              <a:rPr kumimoji="1" lang="ja-JP" altLang="en-US" sz="4000" b="0" i="0" u="none" strike="noStrike" kern="1200" cap="none" spc="0" normalizeH="0" baseline="0" noProof="0">
                <a:ln>
                  <a:noFill/>
                </a:ln>
                <a:solidFill>
                  <a:srgbClr val="9A0000"/>
                </a:solidFill>
                <a:effectLst/>
                <a:uLnTx/>
                <a:uFillTx/>
                <a:latin typeface="メイリオ" panose="020B0604030504040204" pitchFamily="50" charset="-128"/>
                <a:ea typeface="メイリオ" panose="020B0604030504040204" pitchFamily="50" charset="-128"/>
                <a:cs typeface="+mn-cs"/>
              </a:rPr>
              <a:t>年生</a:t>
            </a:r>
            <a:endParaRPr kumimoji="1" lang="ja-JP" altLang="ja-JP" sz="4000" b="0" i="0" u="none" strike="noStrike" kern="1200" cap="none" spc="0" normalizeH="0" baseline="0" noProof="0">
              <a:ln>
                <a:noFill/>
              </a:ln>
              <a:solidFill>
                <a:srgbClr val="9A0000"/>
              </a:solidFill>
              <a:effectLst/>
              <a:uLnTx/>
              <a:uFillTx/>
              <a:latin typeface="メイリオ" panose="020B0604030504040204" pitchFamily="50" charset="-128"/>
              <a:ea typeface="メイリオ" panose="020B0604030504040204" pitchFamily="50" charset="-128"/>
              <a:cs typeface="+mn-cs"/>
            </a:endParaRPr>
          </a:p>
        </p:txBody>
      </p:sp>
      <p:pic>
        <p:nvPicPr>
          <p:cNvPr id="11" name="図 10">
            <a:extLst>
              <a:ext uri="{FF2B5EF4-FFF2-40B4-BE49-F238E27FC236}">
                <a16:creationId xmlns:a16="http://schemas.microsoft.com/office/drawing/2014/main" id="{C9F59B59-78CA-3BD4-CB81-0ABA8251C157}"/>
              </a:ext>
            </a:extLst>
          </p:cNvPr>
          <p:cNvPicPr>
            <a:picLocks noChangeAspect="1"/>
          </p:cNvPicPr>
          <p:nvPr/>
        </p:nvPicPr>
        <p:blipFill>
          <a:blip r:embed="rId3"/>
          <a:stretch>
            <a:fillRect/>
          </a:stretch>
        </p:blipFill>
        <p:spPr>
          <a:xfrm>
            <a:off x="395536" y="4206879"/>
            <a:ext cx="2221731" cy="1924993"/>
          </a:xfrm>
          <a:prstGeom prst="rect">
            <a:avLst/>
          </a:prstGeom>
        </p:spPr>
      </p:pic>
      <p:sp>
        <p:nvSpPr>
          <p:cNvPr id="12" name="正方形/長方形 11">
            <a:extLst>
              <a:ext uri="{FF2B5EF4-FFF2-40B4-BE49-F238E27FC236}">
                <a16:creationId xmlns:a16="http://schemas.microsoft.com/office/drawing/2014/main" id="{81EA6C7F-32B0-0EE9-E18B-F9FD3ECCC23D}"/>
              </a:ext>
            </a:extLst>
          </p:cNvPr>
          <p:cNvSpPr>
            <a:spLocks noChangeArrowheads="1"/>
          </p:cNvSpPr>
          <p:nvPr/>
        </p:nvSpPr>
        <p:spPr bwMode="auto">
          <a:xfrm>
            <a:off x="478612" y="6228658"/>
            <a:ext cx="24119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ja-JP" altLang="en-US" sz="1050" dirty="0">
                <a:solidFill>
                  <a:prstClr val="black"/>
                </a:solidFill>
                <a:latin typeface="メイリオ" panose="020B0604030504040204" pitchFamily="50" charset="-128"/>
                <a:ea typeface="メイリオ" panose="020B0604030504040204" pitchFamily="50" charset="-128"/>
              </a:rPr>
              <a:t>気象庁マスコットキャラクター</a:t>
            </a:r>
            <a:endParaRPr lang="en-US" altLang="ja-JP" sz="1050" dirty="0">
              <a:solidFill>
                <a:prstClr val="black"/>
              </a:solidFill>
              <a:latin typeface="メイリオ" panose="020B0604030504040204" pitchFamily="50" charset="-128"/>
              <a:ea typeface="メイリオ" panose="020B0604030504040204" pitchFamily="50" charset="-128"/>
            </a:endParaRPr>
          </a:p>
          <a:p>
            <a:pPr algn="ctr" fontAlgn="base">
              <a:spcBef>
                <a:spcPct val="0"/>
              </a:spcBef>
              <a:spcAft>
                <a:spcPct val="0"/>
              </a:spcAft>
            </a:pPr>
            <a:r>
              <a:rPr lang="ja-JP" altLang="en-US" sz="1050" dirty="0">
                <a:solidFill>
                  <a:prstClr val="black"/>
                </a:solidFill>
                <a:latin typeface="メイリオ" panose="020B0604030504040204" pitchFamily="50" charset="-128"/>
                <a:ea typeface="メイリオ" panose="020B0604030504040204" pitchFamily="50" charset="-128"/>
              </a:rPr>
              <a:t>はれるん</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62F9B33-E021-5947-FD76-FE3A3575534D}"/>
              </a:ext>
            </a:extLst>
          </p:cNvPr>
          <p:cNvSpPr txBox="1"/>
          <p:nvPr/>
        </p:nvSpPr>
        <p:spPr>
          <a:xfrm>
            <a:off x="478612" y="6134880"/>
            <a:ext cx="843501" cy="200055"/>
          </a:xfrm>
          <a:prstGeom prst="rect">
            <a:avLst/>
          </a:prstGeom>
          <a:noFill/>
        </p:spPr>
        <p:txBody>
          <a:bodyPr wrap="none" lIns="91440" tIns="45720" rIns="91440" bIns="45720" rtlCol="0" anchor="t">
            <a:spAutoFit/>
          </a:bodyPr>
          <a:lstStyle/>
          <a:p>
            <a:r>
              <a:rPr lang="ja-JP" altLang="en-US" sz="700" dirty="0">
                <a:latin typeface="メイリオ"/>
                <a:ea typeface="メイリオ"/>
              </a:rPr>
              <a:t> </a:t>
            </a:r>
            <a:r>
              <a:rPr kumimoji="1" lang="ja-JP" altLang="en-US" sz="700" dirty="0">
                <a:latin typeface="メイリオ"/>
                <a:ea typeface="メイリオ"/>
              </a:rPr>
              <a:t>きしょうちょう</a:t>
            </a:r>
          </a:p>
        </p:txBody>
      </p:sp>
      <p:sp>
        <p:nvSpPr>
          <p:cNvPr id="14" name="テキスト ボックス 13">
            <a:extLst>
              <a:ext uri="{FF2B5EF4-FFF2-40B4-BE49-F238E27FC236}">
                <a16:creationId xmlns:a16="http://schemas.microsoft.com/office/drawing/2014/main" id="{EAE01083-AE18-4AA0-AEAD-F13A4CBB9CE0}"/>
              </a:ext>
            </a:extLst>
          </p:cNvPr>
          <p:cNvSpPr txBox="1"/>
          <p:nvPr/>
        </p:nvSpPr>
        <p:spPr>
          <a:xfrm>
            <a:off x="7519837" y="6429249"/>
            <a:ext cx="1624163" cy="215444"/>
          </a:xfrm>
          <a:prstGeom prst="rect">
            <a:avLst/>
          </a:prstGeom>
          <a:noFill/>
        </p:spPr>
        <p:txBody>
          <a:bodyPr wrap="none" lIns="91440" tIns="45720" rIns="91440" bIns="45720" rtlCol="0" anchor="t">
            <a:spAutoFit/>
          </a:bodyPr>
          <a:lstStyle/>
          <a:p>
            <a:r>
              <a:rPr lang="ja-JP" altLang="en-US" sz="800" dirty="0">
                <a:latin typeface="メイリオ"/>
                <a:ea typeface="メイリオ"/>
              </a:rPr>
              <a:t> </a:t>
            </a:r>
            <a:r>
              <a:rPr kumimoji="1" lang="ja-JP" altLang="en-US" sz="800" dirty="0">
                <a:latin typeface="メイリオ"/>
                <a:ea typeface="メイリオ"/>
              </a:rPr>
              <a:t>おおさかかんくきしょうだい </a:t>
            </a:r>
          </a:p>
        </p:txBody>
      </p:sp>
      <p:sp>
        <p:nvSpPr>
          <p:cNvPr id="15" name="テキスト ボックス 14">
            <a:extLst>
              <a:ext uri="{FF2B5EF4-FFF2-40B4-BE49-F238E27FC236}">
                <a16:creationId xmlns:a16="http://schemas.microsoft.com/office/drawing/2014/main" id="{65E88CF4-6CC4-E488-A4B8-47B08508C39B}"/>
              </a:ext>
            </a:extLst>
          </p:cNvPr>
          <p:cNvSpPr txBox="1"/>
          <p:nvPr/>
        </p:nvSpPr>
        <p:spPr>
          <a:xfrm>
            <a:off x="7026634" y="6550223"/>
            <a:ext cx="1980029" cy="307777"/>
          </a:xfrm>
          <a:prstGeom prst="rect">
            <a:avLst/>
          </a:prstGeom>
          <a:noFill/>
        </p:spPr>
        <p:txBody>
          <a:bodyPr wrap="none" rtlCol="0">
            <a:spAutoFit/>
          </a:bodyPr>
          <a:lstStyle/>
          <a:p>
            <a:r>
              <a:rPr lang="ja-JP" altLang="en-US" sz="1400" dirty="0">
                <a:latin typeface="メイリオ"/>
                <a:ea typeface="メイリオ"/>
              </a:rPr>
              <a:t>作成：大阪管区気象台</a:t>
            </a:r>
          </a:p>
        </p:txBody>
      </p:sp>
      <p:sp>
        <p:nvSpPr>
          <p:cNvPr id="16" name="テキスト ボックス 15">
            <a:extLst>
              <a:ext uri="{FF2B5EF4-FFF2-40B4-BE49-F238E27FC236}">
                <a16:creationId xmlns:a16="http://schemas.microsoft.com/office/drawing/2014/main" id="{62F91FC5-191C-B52A-A453-7334499D37E9}"/>
              </a:ext>
            </a:extLst>
          </p:cNvPr>
          <p:cNvSpPr txBox="1"/>
          <p:nvPr/>
        </p:nvSpPr>
        <p:spPr>
          <a:xfrm>
            <a:off x="6958085" y="6428181"/>
            <a:ext cx="630301" cy="215444"/>
          </a:xfrm>
          <a:prstGeom prst="rect">
            <a:avLst/>
          </a:prstGeom>
          <a:noFill/>
        </p:spPr>
        <p:txBody>
          <a:bodyPr wrap="none" lIns="91440" tIns="45720" rIns="91440" bIns="45720" rtlCol="0" anchor="t">
            <a:spAutoFit/>
          </a:bodyPr>
          <a:lstStyle/>
          <a:p>
            <a:r>
              <a:rPr lang="ja-JP" altLang="en-US" sz="800" dirty="0">
                <a:latin typeface="メイリオ"/>
                <a:ea typeface="メイリオ"/>
              </a:rPr>
              <a:t> </a:t>
            </a:r>
            <a:r>
              <a:rPr kumimoji="1" lang="ja-JP" altLang="en-US" sz="800" dirty="0">
                <a:latin typeface="メイリオ"/>
                <a:ea typeface="メイリオ"/>
              </a:rPr>
              <a:t>さくせい</a:t>
            </a:r>
          </a:p>
        </p:txBody>
      </p:sp>
    </p:spTree>
    <p:extLst>
      <p:ext uri="{BB962C8B-B14F-4D97-AF65-F5344CB8AC3E}">
        <p14:creationId xmlns:p14="http://schemas.microsoft.com/office/powerpoint/2010/main" val="4195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805782" y="2088055"/>
            <a:ext cx="5863450" cy="4488729"/>
          </a:xfrm>
          <a:prstGeom prst="rect">
            <a:avLst/>
          </a:prstGeom>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prstClr val="black"/>
                </a:solidFill>
                <a:latin typeface="メイリオ" panose="020B0604030504040204" pitchFamily="50" charset="-128"/>
                <a:ea typeface="メイリオ" panose="020B0604030504040204" pitchFamily="50" charset="-128"/>
              </a:rPr>
              <a:t>じ</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しん　による　ケガを　しないために</a:t>
            </a:r>
          </a:p>
        </p:txBody>
      </p:sp>
      <p:sp>
        <p:nvSpPr>
          <p:cNvPr id="17" name="テキスト ボックス 16"/>
          <p:cNvSpPr txBox="1"/>
          <p:nvPr/>
        </p:nvSpPr>
        <p:spPr>
          <a:xfrm>
            <a:off x="2188249" y="1428905"/>
            <a:ext cx="5262979" cy="769441"/>
          </a:xfrm>
          <a:prstGeom prst="rect">
            <a:avLst/>
          </a:prstGeom>
          <a:noFill/>
        </p:spPr>
        <p:txBody>
          <a:bodyPr wrap="none" rtlCol="0">
            <a:spAutoFit/>
          </a:bodyPr>
          <a:lstStyle/>
          <a:p>
            <a:r>
              <a:rPr lang="ja-JP" altLang="en-US" sz="4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道を歩いていたら？</a:t>
            </a:r>
          </a:p>
        </p:txBody>
      </p:sp>
      <p:pic>
        <p:nvPicPr>
          <p:cNvPr id="4" name="図 3"/>
          <p:cNvPicPr>
            <a:picLocks noChangeAspect="1"/>
          </p:cNvPicPr>
          <p:nvPr/>
        </p:nvPicPr>
        <p:blipFill>
          <a:blip r:embed="rId4"/>
          <a:stretch>
            <a:fillRect/>
          </a:stretch>
        </p:blipFill>
        <p:spPr>
          <a:xfrm>
            <a:off x="5220072" y="3933056"/>
            <a:ext cx="3687710" cy="2448272"/>
          </a:xfrm>
          <a:prstGeom prst="rect">
            <a:avLst/>
          </a:prstGeom>
          <a:ln>
            <a:solidFill>
              <a:schemeClr val="accent1"/>
            </a:solidFill>
          </a:ln>
        </p:spPr>
      </p:pic>
      <p:sp>
        <p:nvSpPr>
          <p:cNvPr id="10" name="テキスト ボックス 9"/>
          <p:cNvSpPr txBox="1"/>
          <p:nvPr/>
        </p:nvSpPr>
        <p:spPr>
          <a:xfrm>
            <a:off x="495479" y="764704"/>
            <a:ext cx="8648521" cy="769441"/>
          </a:xfrm>
          <a:prstGeom prst="rect">
            <a:avLst/>
          </a:prstGeom>
          <a:noFill/>
        </p:spPr>
        <p:txBody>
          <a:bodyPr wrap="none" rtlCol="0">
            <a:spAutoFit/>
          </a:bodyPr>
          <a:lstStyle/>
          <a:p>
            <a:r>
              <a:rPr lang="ja-JP" altLang="en-US" sz="4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クエスチョン！その時どうする？</a:t>
            </a:r>
          </a:p>
        </p:txBody>
      </p:sp>
      <p:sp>
        <p:nvSpPr>
          <p:cNvPr id="2" name="テキスト ボックス 1">
            <a:extLst>
              <a:ext uri="{FF2B5EF4-FFF2-40B4-BE49-F238E27FC236}">
                <a16:creationId xmlns:a16="http://schemas.microsoft.com/office/drawing/2014/main" id="{80048A1D-931B-4598-0374-C0BBF083A784}"/>
              </a:ext>
            </a:extLst>
          </p:cNvPr>
          <p:cNvSpPr txBox="1"/>
          <p:nvPr/>
        </p:nvSpPr>
        <p:spPr>
          <a:xfrm>
            <a:off x="3767207" y="6642556"/>
            <a:ext cx="5376793" cy="215444"/>
          </a:xfrm>
          <a:prstGeom prst="rect">
            <a:avLst/>
          </a:prstGeom>
          <a:noFill/>
        </p:spPr>
        <p:txBody>
          <a:bodyPr wrap="non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気象庁ホームページ　（</a:t>
            </a:r>
            <a:r>
              <a:rPr lang="en-US" altLang="ja-JP" sz="800" dirty="0">
                <a:solidFill>
                  <a:prstClr val="black"/>
                </a:solidFill>
                <a:latin typeface="メイリオ" panose="020B0604030504040204" pitchFamily="50" charset="-128"/>
                <a:ea typeface="メイリオ" panose="020B0604030504040204" pitchFamily="50" charset="-128"/>
              </a:rPr>
              <a:t>https://www.jma.go.jp/jma/kishou/books/eew/index.html</a:t>
            </a:r>
            <a:r>
              <a:rPr lang="ja-JP" altLang="en-US" sz="800" dirty="0">
                <a:solidFill>
                  <a:prstClr val="black"/>
                </a:solidFill>
                <a:latin typeface="メイリオ" panose="020B0604030504040204" pitchFamily="50" charset="-128"/>
                <a:ea typeface="メイリオ" panose="020B0604030504040204" pitchFamily="50" charset="-128"/>
              </a:rPr>
              <a:t>）の図版を加工して掲載</a:t>
            </a:r>
          </a:p>
        </p:txBody>
      </p:sp>
    </p:spTree>
    <p:extLst>
      <p:ext uri="{BB962C8B-B14F-4D97-AF65-F5344CB8AC3E}">
        <p14:creationId xmlns:p14="http://schemas.microsoft.com/office/powerpoint/2010/main" val="18457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36" y="2337571"/>
            <a:ext cx="4125816" cy="352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4"/>
          <a:stretch>
            <a:fillRect/>
          </a:stretch>
        </p:blipFill>
        <p:spPr>
          <a:xfrm>
            <a:off x="4420487" y="2404040"/>
            <a:ext cx="4472566" cy="3392980"/>
          </a:xfrm>
          <a:prstGeom prst="rect">
            <a:avLst/>
          </a:prstGeom>
          <a:ln w="47625">
            <a:solidFill>
              <a:schemeClr val="tx1"/>
            </a:solidFill>
          </a:ln>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prstClr val="black"/>
                </a:solidFill>
                <a:latin typeface="メイリオ" panose="020B0604030504040204" pitchFamily="50" charset="-128"/>
                <a:ea typeface="メイリオ" panose="020B0604030504040204" pitchFamily="50" charset="-128"/>
              </a:rPr>
              <a:t>じ</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しん　による　ケガを　しないために</a:t>
            </a:r>
          </a:p>
        </p:txBody>
      </p:sp>
      <p:sp>
        <p:nvSpPr>
          <p:cNvPr id="13" name="テキスト ボックス 12"/>
          <p:cNvSpPr txBox="1"/>
          <p:nvPr/>
        </p:nvSpPr>
        <p:spPr>
          <a:xfrm>
            <a:off x="2504767" y="1482340"/>
            <a:ext cx="41344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お店の中なら？</a:t>
            </a:r>
          </a:p>
        </p:txBody>
      </p:sp>
      <p:sp>
        <p:nvSpPr>
          <p:cNvPr id="12" name="テキスト ボックス 11"/>
          <p:cNvSpPr txBox="1"/>
          <p:nvPr/>
        </p:nvSpPr>
        <p:spPr>
          <a:xfrm>
            <a:off x="495479" y="764704"/>
            <a:ext cx="8648521" cy="769441"/>
          </a:xfrm>
          <a:prstGeom prst="rect">
            <a:avLst/>
          </a:prstGeom>
          <a:noFill/>
        </p:spPr>
        <p:txBody>
          <a:bodyPr wrap="none" rtlCol="0">
            <a:spAutoFit/>
          </a:bodyPr>
          <a:lstStyle/>
          <a:p>
            <a:r>
              <a:rPr lang="ja-JP" altLang="en-US" sz="4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クエスチョン！その時どうする？</a:t>
            </a:r>
          </a:p>
        </p:txBody>
      </p:sp>
      <p:sp>
        <p:nvSpPr>
          <p:cNvPr id="2" name="テキスト ボックス 1">
            <a:extLst>
              <a:ext uri="{FF2B5EF4-FFF2-40B4-BE49-F238E27FC236}">
                <a16:creationId xmlns:a16="http://schemas.microsoft.com/office/drawing/2014/main" id="{F9A98E10-6DD9-ED59-D42A-CF579BB17E78}"/>
              </a:ext>
            </a:extLst>
          </p:cNvPr>
          <p:cNvSpPr txBox="1"/>
          <p:nvPr/>
        </p:nvSpPr>
        <p:spPr>
          <a:xfrm>
            <a:off x="3767207" y="6642556"/>
            <a:ext cx="5376793" cy="215444"/>
          </a:xfrm>
          <a:prstGeom prst="rect">
            <a:avLst/>
          </a:prstGeom>
          <a:noFill/>
        </p:spPr>
        <p:txBody>
          <a:bodyPr wrap="non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気象庁ホームページ　（</a:t>
            </a:r>
            <a:r>
              <a:rPr lang="en-US" altLang="ja-JP" sz="800" dirty="0">
                <a:solidFill>
                  <a:prstClr val="black"/>
                </a:solidFill>
                <a:latin typeface="メイリオ" panose="020B0604030504040204" pitchFamily="50" charset="-128"/>
                <a:ea typeface="メイリオ" panose="020B0604030504040204" pitchFamily="50" charset="-128"/>
              </a:rPr>
              <a:t>https://www.jma.go.jp/jma/kishou/books/eew/index.html</a:t>
            </a:r>
            <a:r>
              <a:rPr lang="ja-JP" altLang="en-US" sz="800" dirty="0">
                <a:solidFill>
                  <a:prstClr val="black"/>
                </a:solidFill>
                <a:latin typeface="メイリオ" panose="020B0604030504040204" pitchFamily="50" charset="-128"/>
                <a:ea typeface="メイリオ" panose="020B0604030504040204" pitchFamily="50" charset="-128"/>
              </a:rPr>
              <a:t>）の図版を加工して掲載</a:t>
            </a:r>
          </a:p>
        </p:txBody>
      </p:sp>
    </p:spTree>
    <p:extLst>
      <p:ext uri="{BB962C8B-B14F-4D97-AF65-F5344CB8AC3E}">
        <p14:creationId xmlns:p14="http://schemas.microsoft.com/office/powerpoint/2010/main" val="24282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500"/>
                                        <p:tgtEl>
                                          <p:spTgt spid="102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41408" y="2187832"/>
            <a:ext cx="5753637" cy="4374340"/>
          </a:xfrm>
          <a:prstGeom prst="rect">
            <a:avLst/>
          </a:prstGeom>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prstClr val="black"/>
                </a:solidFill>
                <a:latin typeface="メイリオ" panose="020B0604030504040204" pitchFamily="50" charset="-128"/>
                <a:ea typeface="メイリオ" panose="020B0604030504040204" pitchFamily="50" charset="-128"/>
              </a:rPr>
              <a:t>じ</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しん　による　ケガを　しないために</a:t>
            </a:r>
          </a:p>
        </p:txBody>
      </p:sp>
      <p:sp>
        <p:nvSpPr>
          <p:cNvPr id="15" name="テキスト ボックス 14"/>
          <p:cNvSpPr txBox="1"/>
          <p:nvPr/>
        </p:nvSpPr>
        <p:spPr>
          <a:xfrm>
            <a:off x="1259632" y="820665"/>
            <a:ext cx="695575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じゃあ、その時どうする？</a:t>
            </a:r>
          </a:p>
        </p:txBody>
      </p:sp>
      <p:sp>
        <p:nvSpPr>
          <p:cNvPr id="17" name="テキスト ボックス 16"/>
          <p:cNvSpPr txBox="1"/>
          <p:nvPr/>
        </p:nvSpPr>
        <p:spPr>
          <a:xfrm>
            <a:off x="576094" y="1504249"/>
            <a:ext cx="808426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クエスチョン！電車の中なら？</a:t>
            </a:r>
          </a:p>
        </p:txBody>
      </p:sp>
      <p:sp>
        <p:nvSpPr>
          <p:cNvPr id="2" name="テキスト ボックス 1">
            <a:extLst>
              <a:ext uri="{FF2B5EF4-FFF2-40B4-BE49-F238E27FC236}">
                <a16:creationId xmlns:a16="http://schemas.microsoft.com/office/drawing/2014/main" id="{17422ACF-49C5-1ADE-A8AF-3C3D11044C59}"/>
              </a:ext>
            </a:extLst>
          </p:cNvPr>
          <p:cNvSpPr txBox="1"/>
          <p:nvPr/>
        </p:nvSpPr>
        <p:spPr>
          <a:xfrm>
            <a:off x="3767207" y="6642556"/>
            <a:ext cx="5376793" cy="215444"/>
          </a:xfrm>
          <a:prstGeom prst="rect">
            <a:avLst/>
          </a:prstGeom>
          <a:noFill/>
        </p:spPr>
        <p:txBody>
          <a:bodyPr wrap="non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気象庁ホームページ　（</a:t>
            </a:r>
            <a:r>
              <a:rPr lang="en-US" altLang="ja-JP" sz="800" dirty="0">
                <a:solidFill>
                  <a:prstClr val="black"/>
                </a:solidFill>
                <a:latin typeface="メイリオ" panose="020B0604030504040204" pitchFamily="50" charset="-128"/>
                <a:ea typeface="メイリオ" panose="020B0604030504040204" pitchFamily="50" charset="-128"/>
              </a:rPr>
              <a:t>https://www.jma.go.jp/jma/kishou/books/eew/index.html</a:t>
            </a:r>
            <a:r>
              <a:rPr lang="ja-JP" altLang="en-US" sz="800" dirty="0">
                <a:solidFill>
                  <a:prstClr val="black"/>
                </a:solidFill>
                <a:latin typeface="メイリオ" panose="020B0604030504040204" pitchFamily="50" charset="-128"/>
                <a:ea typeface="メイリオ" panose="020B0604030504040204" pitchFamily="50" charset="-128"/>
              </a:rPr>
              <a:t>）の図版を加工して掲載</a:t>
            </a:r>
          </a:p>
        </p:txBody>
      </p:sp>
    </p:spTree>
    <p:extLst>
      <p:ext uri="{BB962C8B-B14F-4D97-AF65-F5344CB8AC3E}">
        <p14:creationId xmlns:p14="http://schemas.microsoft.com/office/powerpoint/2010/main" val="28322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0" y="1628800"/>
            <a:ext cx="9144000" cy="3384376"/>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Aft>
                <a:spcPct val="0"/>
              </a:spcAft>
              <a:buNone/>
              <a:defRPr/>
            </a:pPr>
            <a:r>
              <a:rPr lang="ja-JP" altLang="en-US" sz="7200">
                <a:solidFill>
                  <a:prstClr val="black"/>
                </a:solidFill>
                <a:latin typeface="メイリオ" panose="020B0604030504040204" pitchFamily="50" charset="-128"/>
                <a:ea typeface="メイリオ" panose="020B0604030504040204" pitchFamily="50" charset="-128"/>
              </a:rPr>
              <a:t>じしんの後は何に</a:t>
            </a:r>
            <a:endParaRPr kumimoji="1" lang="en-US" altLang="ja-JP" sz="7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7200">
                <a:solidFill>
                  <a:prstClr val="black"/>
                </a:solidFill>
                <a:latin typeface="メイリオ" panose="020B0604030504040204" pitchFamily="50" charset="-128"/>
                <a:ea typeface="メイリオ" panose="020B0604030504040204" pitchFamily="50" charset="-128"/>
              </a:rPr>
              <a:t>気をつける</a:t>
            </a:r>
            <a:r>
              <a:rPr kumimoji="1" lang="ja-JP" altLang="en-US" sz="7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Tree>
    <p:extLst>
      <p:ext uri="{BB962C8B-B14F-4D97-AF65-F5344CB8AC3E}">
        <p14:creationId xmlns:p14="http://schemas.microsoft.com/office/powerpoint/2010/main" val="326465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0500" y="744810"/>
            <a:ext cx="8763000" cy="5924550"/>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Aft>
                <a:spcPct val="0"/>
              </a:spcAft>
              <a:buNone/>
              <a:defRPr/>
            </a:pPr>
            <a:r>
              <a:rPr lang="ja-JP" altLang="en-US" sz="3600">
                <a:solidFill>
                  <a:prstClr val="black"/>
                </a:solidFill>
                <a:latin typeface="メイリオ" panose="020B0604030504040204" pitchFamily="50" charset="-128"/>
                <a:ea typeface="メイリオ" panose="020B0604030504040204" pitchFamily="50" charset="-128"/>
              </a:rPr>
              <a:t>大</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きな　</a:t>
            </a:r>
            <a:r>
              <a:rPr lang="ja-JP" altLang="en-US" sz="3600" noProof="0">
                <a:solidFill>
                  <a:prstClr val="black"/>
                </a:solidFill>
                <a:latin typeface="メイリオ" panose="020B0604030504040204" pitchFamily="50" charset="-128"/>
                <a:ea typeface="メイリオ" panose="020B0604030504040204" pitchFamily="50" charset="-128"/>
              </a:rPr>
              <a:t>じ</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しん　が　海でおこると？</a:t>
            </a:r>
          </a:p>
        </p:txBody>
      </p:sp>
      <p:sp>
        <p:nvSpPr>
          <p:cNvPr id="5" name="テキスト ボックス 4"/>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
        <p:nvSpPr>
          <p:cNvPr id="2" name="テキスト ボックス 1"/>
          <p:cNvSpPr txBox="1"/>
          <p:nvPr/>
        </p:nvSpPr>
        <p:spPr>
          <a:xfrm>
            <a:off x="5436096" y="1375499"/>
            <a:ext cx="1552028" cy="1261884"/>
          </a:xfrm>
          <a:prstGeom prst="rect">
            <a:avLst/>
          </a:prstGeom>
          <a:noFill/>
        </p:spPr>
        <p:txBody>
          <a:bodyPr wrap="none" rtlCol="0">
            <a:spAutoFit/>
          </a:bodyPr>
          <a:lstStyle/>
          <a:p>
            <a:r>
              <a:rPr kumimoji="1" lang="ja-JP" altLang="en-US" sz="3200" b="1" dirty="0">
                <a:solidFill>
                  <a:srgbClr val="FF0000"/>
                </a:solidFill>
                <a:latin typeface="メイリオ" panose="020B0604030504040204" pitchFamily="50" charset="-128"/>
                <a:ea typeface="メイリオ" panose="020B0604030504040204" pitchFamily="50" charset="-128"/>
              </a:rPr>
              <a:t>つ なみ</a:t>
            </a:r>
            <a:endParaRPr kumimoji="1" lang="en-US" altLang="ja-JP" sz="3200" b="1" dirty="0">
              <a:solidFill>
                <a:srgbClr val="FF0000"/>
              </a:solidFill>
              <a:latin typeface="メイリオ" panose="020B0604030504040204" pitchFamily="50" charset="-128"/>
              <a:ea typeface="メイリオ" panose="020B0604030504040204" pitchFamily="50" charset="-128"/>
            </a:endParaRPr>
          </a:p>
          <a:p>
            <a:r>
              <a:rPr kumimoji="1" lang="ja-JP" altLang="en-US" sz="4400" b="1" dirty="0">
                <a:solidFill>
                  <a:srgbClr val="FF0000"/>
                </a:solidFill>
                <a:latin typeface="メイリオ" panose="020B0604030504040204" pitchFamily="50" charset="-128"/>
                <a:ea typeface="メイリオ" panose="020B0604030504040204" pitchFamily="50" charset="-128"/>
              </a:rPr>
              <a:t>津 波</a:t>
            </a:r>
          </a:p>
        </p:txBody>
      </p:sp>
      <p:cxnSp>
        <p:nvCxnSpPr>
          <p:cNvPr id="7" name="直線コネクタ 6">
            <a:extLst>
              <a:ext uri="{FF2B5EF4-FFF2-40B4-BE49-F238E27FC236}">
                <a16:creationId xmlns:a16="http://schemas.microsoft.com/office/drawing/2014/main" id="{FE91AE5A-F7F1-72E2-15C2-CDC2C1EBDEE6}"/>
              </a:ext>
            </a:extLst>
          </p:cNvPr>
          <p:cNvCxnSpPr/>
          <p:nvPr/>
        </p:nvCxnSpPr>
        <p:spPr>
          <a:xfrm>
            <a:off x="5436096" y="2492896"/>
            <a:ext cx="156966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5B53B77E-A20F-CFA2-928C-88D99D5C3E45}"/>
              </a:ext>
            </a:extLst>
          </p:cNvPr>
          <p:cNvCxnSpPr/>
          <p:nvPr/>
        </p:nvCxnSpPr>
        <p:spPr>
          <a:xfrm>
            <a:off x="6609712" y="2492896"/>
            <a:ext cx="792088"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52" y="278920"/>
            <a:ext cx="8466620" cy="6349965"/>
          </a:xfrm>
          <a:prstGeom prst="rect">
            <a:avLst/>
          </a:prstGeom>
        </p:spPr>
      </p:pic>
      <p:sp>
        <p:nvSpPr>
          <p:cNvPr id="2" name="テキスト ボックス 1">
            <a:extLst>
              <a:ext uri="{FF2B5EF4-FFF2-40B4-BE49-F238E27FC236}">
                <a16:creationId xmlns:a16="http://schemas.microsoft.com/office/drawing/2014/main" id="{32F06AF0-59DE-41A3-63FA-974A52AFE878}"/>
              </a:ext>
            </a:extLst>
          </p:cNvPr>
          <p:cNvSpPr txBox="1"/>
          <p:nvPr/>
        </p:nvSpPr>
        <p:spPr>
          <a:xfrm>
            <a:off x="7812360" y="6381328"/>
            <a:ext cx="877163"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気象庁　提供</a:t>
            </a:r>
          </a:p>
        </p:txBody>
      </p:sp>
    </p:spTree>
    <p:extLst>
      <p:ext uri="{BB962C8B-B14F-4D97-AF65-F5344CB8AC3E}">
        <p14:creationId xmlns:p14="http://schemas.microsoft.com/office/powerpoint/2010/main" val="38526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77172" y="3457538"/>
            <a:ext cx="4867859" cy="3400462"/>
          </a:xfrm>
          <a:prstGeom prst="rect">
            <a:avLst/>
          </a:prstGeom>
        </p:spPr>
      </p:pic>
      <p:sp>
        <p:nvSpPr>
          <p:cNvPr id="17" name="テキスト ボックス 16"/>
          <p:cNvSpPr txBox="1"/>
          <p:nvPr/>
        </p:nvSpPr>
        <p:spPr>
          <a:xfrm>
            <a:off x="0" y="6642556"/>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
        <p:nvSpPr>
          <p:cNvPr id="5" name="テキスト ボックス 4"/>
          <p:cNvSpPr txBox="1"/>
          <p:nvPr/>
        </p:nvSpPr>
        <p:spPr>
          <a:xfrm>
            <a:off x="931349" y="771244"/>
            <a:ext cx="6983877" cy="769441"/>
          </a:xfrm>
          <a:prstGeom prst="rect">
            <a:avLst/>
          </a:prstGeom>
          <a:noFill/>
        </p:spPr>
        <p:txBody>
          <a:bodyPr vert="horz"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①強いゆ</a:t>
            </a:r>
            <a:r>
              <a:rPr kumimoji="1" lang="ja-JP" altLang="en-US" sz="3200" b="1" i="0" u="none" strike="noStrike" kern="1200" cap="none" spc="0" normalizeH="0" baseline="0" noProof="0" err="1">
                <a:ln>
                  <a:noFill/>
                </a:ln>
                <a:solidFill>
                  <a:srgbClr val="000000"/>
                </a:solidFill>
                <a:effectLst/>
                <a:uLnTx/>
                <a:uFillTx/>
                <a:latin typeface="メイリオ" panose="020B0604030504040204" pitchFamily="50" charset="-128"/>
                <a:ea typeface="メイリオ" panose="020B0604030504040204" pitchFamily="50" charset="-128"/>
                <a:cs typeface="+mn-cs"/>
              </a:rPr>
              <a:t>れを</a:t>
            </a:r>
            <a:r>
              <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感じたら！</a:t>
            </a:r>
            <a:endParaRPr kumimoji="1" lang="en-US" altLang="ja-JP"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爆発 2 10"/>
          <p:cNvSpPr/>
          <p:nvPr/>
        </p:nvSpPr>
        <p:spPr>
          <a:xfrm>
            <a:off x="3275856" y="4778044"/>
            <a:ext cx="6257886" cy="201224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rPr>
              <a:t>主なゆれが</a:t>
            </a:r>
            <a:r>
              <a:rPr kumimoji="1" lang="en-US" altLang="ja-JP" sz="2800" b="1" i="0" u="none"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rPr>
              <a:t>10</a:t>
            </a:r>
            <a:r>
              <a:rPr kumimoji="1" lang="ja-JP" altLang="en-US" sz="2800" b="1" i="0" u="none"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rPr>
              <a:t>秒</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7030A0"/>
                </a:solidFill>
                <a:effectLst/>
                <a:uLnTx/>
                <a:uFillTx/>
                <a:latin typeface="メイリオ" panose="020B0604030504040204" pitchFamily="50" charset="-128"/>
                <a:ea typeface="メイリオ" panose="020B0604030504040204" pitchFamily="50" charset="-128"/>
                <a:cs typeface="+mn-cs"/>
              </a:rPr>
              <a:t>→にげる！！</a:t>
            </a:r>
          </a:p>
        </p:txBody>
      </p:sp>
      <p:pic>
        <p:nvPicPr>
          <p:cNvPr id="9" name="図 8">
            <a:extLst>
              <a:ext uri="{FF2B5EF4-FFF2-40B4-BE49-F238E27FC236}">
                <a16:creationId xmlns:a16="http://schemas.microsoft.com/office/drawing/2014/main" id="{A47968A8-89C0-44E7-80EA-575DD2F0AF7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57" b="98715" l="0" r="99213"/>
                    </a14:imgEffect>
                  </a14:imgLayer>
                </a14:imgProps>
              </a:ext>
            </a:extLst>
          </a:blip>
          <a:srcRect l="6932" t="5060" r="5151"/>
          <a:stretch/>
        </p:blipFill>
        <p:spPr>
          <a:xfrm>
            <a:off x="4234202" y="3736505"/>
            <a:ext cx="1642178" cy="1357941"/>
          </a:xfrm>
          <a:prstGeom prst="rect">
            <a:avLst/>
          </a:prstGeom>
        </p:spPr>
      </p:pic>
      <p:sp>
        <p:nvSpPr>
          <p:cNvPr id="10" name="テキスト ボックス 9"/>
          <p:cNvSpPr txBox="1"/>
          <p:nvPr/>
        </p:nvSpPr>
        <p:spPr>
          <a:xfrm>
            <a:off x="931349" y="1570923"/>
            <a:ext cx="6983877" cy="1323439"/>
          </a:xfrm>
          <a:prstGeom prst="rect">
            <a:avLst/>
          </a:prstGeom>
          <a:noFill/>
        </p:spPr>
        <p:txBody>
          <a:bodyPr vert="horz"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②弱くても、長くてゆっくりした</a:t>
            </a:r>
            <a:endParaRPr kumimoji="1" lang="en-US" altLang="ja-JP"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ゆれを感じたら！</a:t>
            </a:r>
            <a:endParaRPr kumimoji="1" lang="en-US" altLang="ja-JP"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p:cNvSpPr txBox="1"/>
          <p:nvPr/>
        </p:nvSpPr>
        <p:spPr>
          <a:xfrm>
            <a:off x="931349" y="2991318"/>
            <a:ext cx="6983877" cy="769441"/>
          </a:xfrm>
          <a:prstGeom prst="rect">
            <a:avLst/>
          </a:prstGeom>
          <a:noFill/>
        </p:spPr>
        <p:txBody>
          <a:bodyPr vert="horz"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③つなみの</a:t>
            </a:r>
            <a:r>
              <a:rPr kumimoji="1" lang="ja-JP" altLang="en-US" sz="3200" b="1" i="0" u="none" strike="noStrike" kern="1200" cap="none" spc="0" normalizeH="0" baseline="0" noProof="0" err="1">
                <a:ln>
                  <a:noFill/>
                </a:ln>
                <a:solidFill>
                  <a:srgbClr val="000000"/>
                </a:solidFill>
                <a:effectLst/>
                <a:uLnTx/>
                <a:uFillTx/>
                <a:latin typeface="メイリオ" panose="020B0604030504040204" pitchFamily="50" charset="-128"/>
                <a:ea typeface="メイリオ" panose="020B0604030504040204" pitchFamily="50" charset="-128"/>
                <a:cs typeface="+mn-cs"/>
              </a:rPr>
              <a:t>けいほうを</a:t>
            </a:r>
            <a:r>
              <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聞いたら！</a:t>
            </a:r>
            <a:endParaRPr kumimoji="1" lang="en-US" altLang="ja-JP"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4" name="Rectangle 9"/>
          <p:cNvSpPr txBox="1">
            <a:spLocks noChangeArrowheads="1"/>
          </p:cNvSpPr>
          <p:nvPr/>
        </p:nvSpPr>
        <p:spPr bwMode="auto">
          <a:xfrm>
            <a:off x="0" y="6069"/>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a:solidFill>
                  <a:srgbClr val="000000"/>
                </a:solidFill>
                <a:latin typeface="メイリオ" panose="020B0604030504040204" pitchFamily="50" charset="-128"/>
                <a:ea typeface="メイリオ" panose="020B0604030504040204" pitchFamily="50" charset="-128"/>
              </a:rPr>
              <a:t>つなみ</a:t>
            </a:r>
            <a:r>
              <a:rPr kumimoji="1" lang="ja-JP" altLang="en-US" sz="3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が来ることがわかる　てがかり</a:t>
            </a:r>
          </a:p>
        </p:txBody>
      </p:sp>
    </p:spTree>
    <p:extLst>
      <p:ext uri="{BB962C8B-B14F-4D97-AF65-F5344CB8AC3E}">
        <p14:creationId xmlns:p14="http://schemas.microsoft.com/office/powerpoint/2010/main" val="30492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「命を守る」、どんな方法がありますか？</a:t>
            </a:r>
          </a:p>
        </p:txBody>
      </p:sp>
      <p:sp>
        <p:nvSpPr>
          <p:cNvPr id="10" name="正方形/長方形 9"/>
          <p:cNvSpPr/>
          <p:nvPr/>
        </p:nvSpPr>
        <p:spPr>
          <a:xfrm>
            <a:off x="4889915" y="1428720"/>
            <a:ext cx="3877985" cy="2723823"/>
          </a:xfrm>
          <a:prstGeom prst="rect">
            <a:avLst/>
          </a:prstGeom>
        </p:spPr>
        <p:txBody>
          <a:bodyPr wrap="none">
            <a:spAutoFit/>
          </a:bodyPr>
          <a:lstStyle/>
          <a:p>
            <a:pPr lvl="0" algn="ctr">
              <a:lnSpc>
                <a:spcPct val="120000"/>
              </a:lnSpc>
              <a:defRPr/>
            </a:pPr>
            <a:r>
              <a:rPr lang="ja-JP" altLang="en-US" sz="3600" kern="0">
                <a:solidFill>
                  <a:prstClr val="black"/>
                </a:solidFill>
                <a:latin typeface="メイリオ" panose="020B0604030504040204" pitchFamily="50" charset="-128"/>
                <a:ea typeface="メイリオ" panose="020B0604030504040204" pitchFamily="50" charset="-128"/>
              </a:rPr>
              <a:t>教室では</a:t>
            </a:r>
          </a:p>
          <a:p>
            <a:pPr lvl="0" algn="ctr">
              <a:lnSpc>
                <a:spcPct val="120000"/>
              </a:lnSpc>
              <a:defRPr/>
            </a:pPr>
            <a:r>
              <a:rPr lang="ja-JP" altLang="en-US" sz="3600" kern="0">
                <a:solidFill>
                  <a:prstClr val="black"/>
                </a:solidFill>
                <a:latin typeface="メイリオ" panose="020B0604030504040204" pitchFamily="50" charset="-128"/>
                <a:ea typeface="メイリオ" panose="020B0604030504040204" pitchFamily="50" charset="-128"/>
              </a:rPr>
              <a:t>つく</a:t>
            </a:r>
            <a:r>
              <a:rPr lang="ja-JP" altLang="en-US" sz="3600" kern="0" err="1">
                <a:solidFill>
                  <a:prstClr val="black"/>
                </a:solidFill>
                <a:latin typeface="メイリオ" panose="020B0604030504040204" pitchFamily="50" charset="-128"/>
                <a:ea typeface="メイリオ" panose="020B0604030504040204" pitchFamily="50" charset="-128"/>
              </a:rPr>
              <a:t>えの</a:t>
            </a:r>
            <a:r>
              <a:rPr lang="ja-JP" altLang="en-US" sz="3600" kern="0">
                <a:solidFill>
                  <a:prstClr val="black"/>
                </a:solidFill>
                <a:latin typeface="メイリオ" panose="020B0604030504040204" pitchFamily="50" charset="-128"/>
                <a:ea typeface="メイリオ" panose="020B0604030504040204" pitchFamily="50" charset="-128"/>
              </a:rPr>
              <a:t>下に</a:t>
            </a:r>
          </a:p>
          <a:p>
            <a:pPr lvl="0" algn="ctr">
              <a:lnSpc>
                <a:spcPct val="120000"/>
              </a:lnSpc>
              <a:defRPr/>
            </a:pPr>
            <a:r>
              <a:rPr lang="ja-JP" altLang="en-US" sz="3600" kern="0">
                <a:solidFill>
                  <a:prstClr val="black"/>
                </a:solidFill>
                <a:latin typeface="メイリオ" panose="020B0604030504040204" pitchFamily="50" charset="-128"/>
                <a:ea typeface="メイリオ" panose="020B0604030504040204" pitchFamily="50" charset="-128"/>
              </a:rPr>
              <a:t>もぐってつくえの</a:t>
            </a:r>
            <a:endParaRPr lang="en-US" altLang="ja-JP" sz="3600" kern="0">
              <a:solidFill>
                <a:prstClr val="black"/>
              </a:solidFill>
              <a:latin typeface="メイリオ" panose="020B0604030504040204" pitchFamily="50" charset="-128"/>
              <a:ea typeface="メイリオ" panose="020B0604030504040204" pitchFamily="50" charset="-128"/>
            </a:endParaRPr>
          </a:p>
          <a:p>
            <a:pPr lvl="0" algn="ctr">
              <a:lnSpc>
                <a:spcPct val="120000"/>
              </a:lnSpc>
              <a:defRPr/>
            </a:pPr>
            <a:r>
              <a:rPr lang="ja-JP" altLang="en-US" sz="3600" kern="0">
                <a:solidFill>
                  <a:prstClr val="black"/>
                </a:solidFill>
                <a:latin typeface="メイリオ" panose="020B0604030504040204" pitchFamily="50" charset="-128"/>
                <a:ea typeface="メイリオ" panose="020B0604030504040204" pitchFamily="50" charset="-128"/>
              </a:rPr>
              <a:t>あしをもつ</a:t>
            </a:r>
          </a:p>
        </p:txBody>
      </p:sp>
      <p:pic>
        <p:nvPicPr>
          <p:cNvPr id="12" name="図 11">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555" y="4509120"/>
            <a:ext cx="1440160" cy="2138638"/>
          </a:xfrm>
          <a:prstGeom prst="rect">
            <a:avLst/>
          </a:prstGeom>
        </p:spPr>
      </p:pic>
      <p:sp>
        <p:nvSpPr>
          <p:cNvPr id="13" name="正方形/長方形 12">
            <a:extLst>
              <a:ext uri="{FF2B5EF4-FFF2-40B4-BE49-F238E27FC236}">
                <a16:creationId xmlns:a16="http://schemas.microsoft.com/office/drawing/2014/main" id="{39BAC250-7926-9CB2-18F9-72DA8DBCEDC0}"/>
              </a:ext>
            </a:extLst>
          </p:cNvPr>
          <p:cNvSpPr/>
          <p:nvPr/>
        </p:nvSpPr>
        <p:spPr>
          <a:xfrm>
            <a:off x="322662" y="1488991"/>
            <a:ext cx="4063412" cy="2516073"/>
          </a:xfrm>
          <a:prstGeom prst="rect">
            <a:avLst/>
          </a:prstGeom>
        </p:spPr>
        <p:txBody>
          <a:bodyPr wrap="square">
            <a:spAutoFit/>
          </a:bodyPr>
          <a:lstStyle/>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命を守るために</a:t>
            </a: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どうしたら</a:t>
            </a: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いいのかな？</a:t>
            </a:r>
          </a:p>
        </p:txBody>
      </p:sp>
      <p:grpSp>
        <p:nvGrpSpPr>
          <p:cNvPr id="15" name="グループ化 14"/>
          <p:cNvGrpSpPr/>
          <p:nvPr/>
        </p:nvGrpSpPr>
        <p:grpSpPr>
          <a:xfrm>
            <a:off x="4693328" y="1233195"/>
            <a:ext cx="4271160" cy="4050137"/>
            <a:chOff x="4693328" y="1415554"/>
            <a:chExt cx="4271160" cy="4050137"/>
          </a:xfrm>
        </p:grpSpPr>
        <p:sp>
          <p:nvSpPr>
            <p:cNvPr id="16" name="楕円 15">
              <a:extLst>
                <a:ext uri="{FF2B5EF4-FFF2-40B4-BE49-F238E27FC236}">
                  <a16:creationId xmlns:a16="http://schemas.microsoft.com/office/drawing/2014/main" id="{9E2B2466-2885-309E-792C-B45E449611B2}"/>
                </a:ext>
              </a:extLst>
            </p:cNvPr>
            <p:cNvSpPr/>
            <p:nvPr/>
          </p:nvSpPr>
          <p:spPr>
            <a:xfrm>
              <a:off x="5817569" y="5236294"/>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1D791965-EA0F-7CDF-619D-CED98A19F276}"/>
                </a:ext>
              </a:extLst>
            </p:cNvPr>
            <p:cNvSpPr/>
            <p:nvPr/>
          </p:nvSpPr>
          <p:spPr>
            <a:xfrm>
              <a:off x="6127769" y="4852531"/>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a:extLst>
                <a:ext uri="{FF2B5EF4-FFF2-40B4-BE49-F238E27FC236}">
                  <a16:creationId xmlns:a16="http://schemas.microsoft.com/office/drawing/2014/main" id="{CE9ACBC7-ED30-B1F0-5494-1C9AE92AC327}"/>
                </a:ext>
              </a:extLst>
            </p:cNvPr>
            <p:cNvSpPr/>
            <p:nvPr/>
          </p:nvSpPr>
          <p:spPr>
            <a:xfrm>
              <a:off x="4693328" y="1415554"/>
              <a:ext cx="4271160" cy="3438452"/>
            </a:xfrm>
            <a:custGeom>
              <a:avLst/>
              <a:gdLst>
                <a:gd name="connsiteX0" fmla="*/ 521679 w 4271160"/>
                <a:gd name="connsiteY0" fmla="*/ 0 h 3438452"/>
                <a:gd name="connsiteX1" fmla="*/ 3749481 w 4271160"/>
                <a:gd name="connsiteY1" fmla="*/ 0 h 3438452"/>
                <a:gd name="connsiteX2" fmla="*/ 4271160 w 4271160"/>
                <a:gd name="connsiteY2" fmla="*/ 521679 h 3438452"/>
                <a:gd name="connsiteX3" fmla="*/ 4271160 w 4271160"/>
                <a:gd name="connsiteY3" fmla="*/ 2608330 h 3438452"/>
                <a:gd name="connsiteX4" fmla="*/ 3749481 w 4271160"/>
                <a:gd name="connsiteY4" fmla="*/ 3130009 h 3438452"/>
                <a:gd name="connsiteX5" fmla="*/ 2544822 w 4271160"/>
                <a:gd name="connsiteY5" fmla="*/ 3130009 h 3438452"/>
                <a:gd name="connsiteX6" fmla="*/ 2541489 w 4271160"/>
                <a:gd name="connsiteY6" fmla="*/ 3163073 h 3438452"/>
                <a:gd name="connsiteX7" fmla="*/ 2203610 w 4271160"/>
                <a:gd name="connsiteY7" fmla="*/ 3438452 h 3438452"/>
                <a:gd name="connsiteX8" fmla="*/ 1865731 w 4271160"/>
                <a:gd name="connsiteY8" fmla="*/ 3163073 h 3438452"/>
                <a:gd name="connsiteX9" fmla="*/ 1862398 w 4271160"/>
                <a:gd name="connsiteY9" fmla="*/ 3130009 h 3438452"/>
                <a:gd name="connsiteX10" fmla="*/ 521679 w 4271160"/>
                <a:gd name="connsiteY10" fmla="*/ 3130009 h 3438452"/>
                <a:gd name="connsiteX11" fmla="*/ 0 w 4271160"/>
                <a:gd name="connsiteY11" fmla="*/ 2608330 h 3438452"/>
                <a:gd name="connsiteX12" fmla="*/ 0 w 4271160"/>
                <a:gd name="connsiteY12" fmla="*/ 521679 h 3438452"/>
                <a:gd name="connsiteX13" fmla="*/ 521679 w 4271160"/>
                <a:gd name="connsiteY13" fmla="*/ 0 h 34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1160" h="3438452">
                  <a:moveTo>
                    <a:pt x="521679" y="0"/>
                  </a:moveTo>
                  <a:lnTo>
                    <a:pt x="3749481" y="0"/>
                  </a:lnTo>
                  <a:cubicBezTo>
                    <a:pt x="4037596" y="0"/>
                    <a:pt x="4271160" y="233564"/>
                    <a:pt x="4271160" y="521679"/>
                  </a:cubicBezTo>
                  <a:lnTo>
                    <a:pt x="4271160" y="2608330"/>
                  </a:lnTo>
                  <a:cubicBezTo>
                    <a:pt x="4271160" y="2896445"/>
                    <a:pt x="4037596" y="3130009"/>
                    <a:pt x="3749481" y="3130009"/>
                  </a:cubicBezTo>
                  <a:lnTo>
                    <a:pt x="2544822" y="3130009"/>
                  </a:lnTo>
                  <a:lnTo>
                    <a:pt x="2541489" y="3163073"/>
                  </a:lnTo>
                  <a:cubicBezTo>
                    <a:pt x="2509330" y="3320231"/>
                    <a:pt x="2370276" y="3438452"/>
                    <a:pt x="2203610" y="3438452"/>
                  </a:cubicBezTo>
                  <a:cubicBezTo>
                    <a:pt x="2036945" y="3438452"/>
                    <a:pt x="1897891" y="3320231"/>
                    <a:pt x="1865731" y="3163073"/>
                  </a:cubicBezTo>
                  <a:lnTo>
                    <a:pt x="1862398" y="3130009"/>
                  </a:ln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20" name="グループ化 19"/>
          <p:cNvGrpSpPr/>
          <p:nvPr/>
        </p:nvGrpSpPr>
        <p:grpSpPr>
          <a:xfrm>
            <a:off x="323528" y="1196752"/>
            <a:ext cx="4094333" cy="4017142"/>
            <a:chOff x="323528" y="1379111"/>
            <a:chExt cx="4094333" cy="4017142"/>
          </a:xfrm>
        </p:grpSpPr>
        <p:sp>
          <p:nvSpPr>
            <p:cNvPr id="21" name="楕円 20">
              <a:extLst>
                <a:ext uri="{FF2B5EF4-FFF2-40B4-BE49-F238E27FC236}">
                  <a16:creationId xmlns:a16="http://schemas.microsoft.com/office/drawing/2014/main" id="{67B3753C-6160-DA2F-2137-F4CDE638C678}"/>
                </a:ext>
              </a:extLst>
            </p:cNvPr>
            <p:cNvSpPr/>
            <p:nvPr/>
          </p:nvSpPr>
          <p:spPr>
            <a:xfrm>
              <a:off x="3864830" y="5166856"/>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E9ACBC7-ED30-B1F0-5494-1C9AE92AC327}"/>
                </a:ext>
              </a:extLst>
            </p:cNvPr>
            <p:cNvSpPr/>
            <p:nvPr/>
          </p:nvSpPr>
          <p:spPr>
            <a:xfrm>
              <a:off x="3426081" y="4789026"/>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a:extLst>
                <a:ext uri="{FF2B5EF4-FFF2-40B4-BE49-F238E27FC236}">
                  <a16:creationId xmlns:a16="http://schemas.microsoft.com/office/drawing/2014/main" id="{CE9ACBC7-ED30-B1F0-5494-1C9AE92AC327}"/>
                </a:ext>
              </a:extLst>
            </p:cNvPr>
            <p:cNvSpPr/>
            <p:nvPr/>
          </p:nvSpPr>
          <p:spPr>
            <a:xfrm>
              <a:off x="323528" y="1379111"/>
              <a:ext cx="4094333" cy="3474895"/>
            </a:xfrm>
            <a:custGeom>
              <a:avLst/>
              <a:gdLst>
                <a:gd name="connsiteX0" fmla="*/ 521679 w 4094333"/>
                <a:gd name="connsiteY0" fmla="*/ 0 h 3474895"/>
                <a:gd name="connsiteX1" fmla="*/ 3572654 w 4094333"/>
                <a:gd name="connsiteY1" fmla="*/ 0 h 3474895"/>
                <a:gd name="connsiteX2" fmla="*/ 4094333 w 4094333"/>
                <a:gd name="connsiteY2" fmla="*/ 521679 h 3474895"/>
                <a:gd name="connsiteX3" fmla="*/ 4094333 w 4094333"/>
                <a:gd name="connsiteY3" fmla="*/ 2608330 h 3474895"/>
                <a:gd name="connsiteX4" fmla="*/ 3572654 w 4094333"/>
                <a:gd name="connsiteY4" fmla="*/ 3130009 h 3474895"/>
                <a:gd name="connsiteX5" fmla="*/ 3071097 w 4094333"/>
                <a:gd name="connsiteY5" fmla="*/ 3130009 h 3474895"/>
                <a:gd name="connsiteX6" fmla="*/ 2726211 w 4094333"/>
                <a:gd name="connsiteY6" fmla="*/ 3474895 h 3474895"/>
                <a:gd name="connsiteX7" fmla="*/ 2381325 w 4094333"/>
                <a:gd name="connsiteY7" fmla="*/ 3130009 h 3474895"/>
                <a:gd name="connsiteX8" fmla="*/ 521679 w 4094333"/>
                <a:gd name="connsiteY8" fmla="*/ 3130009 h 3474895"/>
                <a:gd name="connsiteX9" fmla="*/ 0 w 4094333"/>
                <a:gd name="connsiteY9" fmla="*/ 2608330 h 3474895"/>
                <a:gd name="connsiteX10" fmla="*/ 0 w 4094333"/>
                <a:gd name="connsiteY10" fmla="*/ 521679 h 3474895"/>
                <a:gd name="connsiteX11" fmla="*/ 521679 w 4094333"/>
                <a:gd name="connsiteY11" fmla="*/ 0 h 34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3" h="3474895">
                  <a:moveTo>
                    <a:pt x="521679" y="0"/>
                  </a:moveTo>
                  <a:lnTo>
                    <a:pt x="3572654" y="0"/>
                  </a:lnTo>
                  <a:cubicBezTo>
                    <a:pt x="3860769" y="0"/>
                    <a:pt x="4094333" y="233564"/>
                    <a:pt x="4094333" y="521679"/>
                  </a:cubicBezTo>
                  <a:lnTo>
                    <a:pt x="4094333" y="2608330"/>
                  </a:lnTo>
                  <a:cubicBezTo>
                    <a:pt x="4094333" y="2896445"/>
                    <a:pt x="3860769" y="3130009"/>
                    <a:pt x="3572654" y="3130009"/>
                  </a:cubicBezTo>
                  <a:lnTo>
                    <a:pt x="3071097" y="3130009"/>
                  </a:lnTo>
                  <a:cubicBezTo>
                    <a:pt x="3071097" y="3320484"/>
                    <a:pt x="2916686" y="3474895"/>
                    <a:pt x="2726211" y="3474895"/>
                  </a:cubicBezTo>
                  <a:cubicBezTo>
                    <a:pt x="2535736" y="3474895"/>
                    <a:pt x="2381325" y="3320484"/>
                    <a:pt x="2381325" y="3130009"/>
                  </a:cubicBez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26423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「命を守る」、どんな方法がありますか？</a:t>
            </a:r>
          </a:p>
        </p:txBody>
      </p:sp>
      <p:pic>
        <p:nvPicPr>
          <p:cNvPr id="15" name="図 14">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675" y="4437112"/>
            <a:ext cx="1440160" cy="2138638"/>
          </a:xfrm>
          <a:prstGeom prst="rect">
            <a:avLst/>
          </a:prstGeom>
        </p:spPr>
      </p:pic>
      <p:sp>
        <p:nvSpPr>
          <p:cNvPr id="17" name="正方形/長方形 16">
            <a:extLst>
              <a:ext uri="{FF2B5EF4-FFF2-40B4-BE49-F238E27FC236}">
                <a16:creationId xmlns:a16="http://schemas.microsoft.com/office/drawing/2014/main" id="{130BF30A-6F66-7BB7-4619-80C8F9FF6284}"/>
              </a:ext>
            </a:extLst>
          </p:cNvPr>
          <p:cNvSpPr/>
          <p:nvPr/>
        </p:nvSpPr>
        <p:spPr>
          <a:xfrm>
            <a:off x="1511821" y="1343279"/>
            <a:ext cx="3877986" cy="2516073"/>
          </a:xfrm>
          <a:prstGeom prst="rect">
            <a:avLst/>
          </a:prstGeom>
        </p:spPr>
        <p:txBody>
          <a:bodyPr wrap="none">
            <a:spAutoFit/>
          </a:bodyPr>
          <a:lstStyle/>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どうして</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ひなんくんれんを</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するのかな？</a:t>
            </a:r>
            <a:endParaRPr lang="en-US" altLang="ja-JP" sz="3600" kern="0">
              <a:solidFill>
                <a:prstClr val="black"/>
              </a:solidFill>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1403648" y="1124744"/>
            <a:ext cx="4094333" cy="4017142"/>
            <a:chOff x="323528" y="1379111"/>
            <a:chExt cx="4094333" cy="4017142"/>
          </a:xfrm>
        </p:grpSpPr>
        <p:sp>
          <p:nvSpPr>
            <p:cNvPr id="23" name="楕円 22">
              <a:extLst>
                <a:ext uri="{FF2B5EF4-FFF2-40B4-BE49-F238E27FC236}">
                  <a16:creationId xmlns:a16="http://schemas.microsoft.com/office/drawing/2014/main" id="{67B3753C-6160-DA2F-2137-F4CDE638C678}"/>
                </a:ext>
              </a:extLst>
            </p:cNvPr>
            <p:cNvSpPr/>
            <p:nvPr/>
          </p:nvSpPr>
          <p:spPr>
            <a:xfrm>
              <a:off x="3864830" y="5166856"/>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CE9ACBC7-ED30-B1F0-5494-1C9AE92AC327}"/>
                </a:ext>
              </a:extLst>
            </p:cNvPr>
            <p:cNvSpPr/>
            <p:nvPr/>
          </p:nvSpPr>
          <p:spPr>
            <a:xfrm>
              <a:off x="3426081" y="4789026"/>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a:extLst>
                <a:ext uri="{FF2B5EF4-FFF2-40B4-BE49-F238E27FC236}">
                  <a16:creationId xmlns:a16="http://schemas.microsoft.com/office/drawing/2014/main" id="{CE9ACBC7-ED30-B1F0-5494-1C9AE92AC327}"/>
                </a:ext>
              </a:extLst>
            </p:cNvPr>
            <p:cNvSpPr/>
            <p:nvPr/>
          </p:nvSpPr>
          <p:spPr>
            <a:xfrm>
              <a:off x="323528" y="1379111"/>
              <a:ext cx="4094333" cy="3474895"/>
            </a:xfrm>
            <a:custGeom>
              <a:avLst/>
              <a:gdLst>
                <a:gd name="connsiteX0" fmla="*/ 521679 w 4094333"/>
                <a:gd name="connsiteY0" fmla="*/ 0 h 3474895"/>
                <a:gd name="connsiteX1" fmla="*/ 3572654 w 4094333"/>
                <a:gd name="connsiteY1" fmla="*/ 0 h 3474895"/>
                <a:gd name="connsiteX2" fmla="*/ 4094333 w 4094333"/>
                <a:gd name="connsiteY2" fmla="*/ 521679 h 3474895"/>
                <a:gd name="connsiteX3" fmla="*/ 4094333 w 4094333"/>
                <a:gd name="connsiteY3" fmla="*/ 2608330 h 3474895"/>
                <a:gd name="connsiteX4" fmla="*/ 3572654 w 4094333"/>
                <a:gd name="connsiteY4" fmla="*/ 3130009 h 3474895"/>
                <a:gd name="connsiteX5" fmla="*/ 3071097 w 4094333"/>
                <a:gd name="connsiteY5" fmla="*/ 3130009 h 3474895"/>
                <a:gd name="connsiteX6" fmla="*/ 2726211 w 4094333"/>
                <a:gd name="connsiteY6" fmla="*/ 3474895 h 3474895"/>
                <a:gd name="connsiteX7" fmla="*/ 2381325 w 4094333"/>
                <a:gd name="connsiteY7" fmla="*/ 3130009 h 3474895"/>
                <a:gd name="connsiteX8" fmla="*/ 521679 w 4094333"/>
                <a:gd name="connsiteY8" fmla="*/ 3130009 h 3474895"/>
                <a:gd name="connsiteX9" fmla="*/ 0 w 4094333"/>
                <a:gd name="connsiteY9" fmla="*/ 2608330 h 3474895"/>
                <a:gd name="connsiteX10" fmla="*/ 0 w 4094333"/>
                <a:gd name="connsiteY10" fmla="*/ 521679 h 3474895"/>
                <a:gd name="connsiteX11" fmla="*/ 521679 w 4094333"/>
                <a:gd name="connsiteY11" fmla="*/ 0 h 34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3" h="3474895">
                  <a:moveTo>
                    <a:pt x="521679" y="0"/>
                  </a:moveTo>
                  <a:lnTo>
                    <a:pt x="3572654" y="0"/>
                  </a:lnTo>
                  <a:cubicBezTo>
                    <a:pt x="3860769" y="0"/>
                    <a:pt x="4094333" y="233564"/>
                    <a:pt x="4094333" y="521679"/>
                  </a:cubicBezTo>
                  <a:lnTo>
                    <a:pt x="4094333" y="2608330"/>
                  </a:lnTo>
                  <a:cubicBezTo>
                    <a:pt x="4094333" y="2896445"/>
                    <a:pt x="3860769" y="3130009"/>
                    <a:pt x="3572654" y="3130009"/>
                  </a:cubicBezTo>
                  <a:lnTo>
                    <a:pt x="3071097" y="3130009"/>
                  </a:lnTo>
                  <a:cubicBezTo>
                    <a:pt x="3071097" y="3320484"/>
                    <a:pt x="2916686" y="3474895"/>
                    <a:pt x="2726211" y="3474895"/>
                  </a:cubicBezTo>
                  <a:cubicBezTo>
                    <a:pt x="2535736" y="3474895"/>
                    <a:pt x="2381325" y="3320484"/>
                    <a:pt x="2381325" y="3130009"/>
                  </a:cubicBez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198741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51520" y="4887855"/>
            <a:ext cx="4248472" cy="113343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34079" y="627075"/>
            <a:ext cx="3089849" cy="5272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95536" y="1916832"/>
            <a:ext cx="3868957" cy="22322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3698" y="716392"/>
            <a:ext cx="2592632" cy="461665"/>
          </a:xfrm>
          <a:prstGeom prst="rect">
            <a:avLst/>
          </a:prstGeom>
          <a:noFill/>
        </p:spPr>
        <p:txBody>
          <a:bodyPr wrap="square" rtlCol="0">
            <a:spAutoFit/>
          </a:bodyPr>
          <a:lstStyle/>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じしん が 起こる</a:t>
            </a:r>
          </a:p>
        </p:txBody>
      </p:sp>
      <p:sp>
        <p:nvSpPr>
          <p:cNvPr id="8" name="テキスト ボックス 7"/>
          <p:cNvSpPr txBox="1"/>
          <p:nvPr/>
        </p:nvSpPr>
        <p:spPr>
          <a:xfrm>
            <a:off x="575557" y="2126034"/>
            <a:ext cx="3456384" cy="461665"/>
          </a:xfrm>
          <a:prstGeom prst="rect">
            <a:avLst/>
          </a:prstGeom>
          <a:noFill/>
        </p:spPr>
        <p:txBody>
          <a:bodyPr wrap="square" rtlCol="0">
            <a:spAutoFit/>
          </a:bodyPr>
          <a:lstStyle/>
          <a:p>
            <a:pPr algn="ctr"/>
            <a:r>
              <a:rPr lang="ja-JP" altLang="en-US" sz="2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自分の身をまもる</a:t>
            </a:r>
          </a:p>
        </p:txBody>
      </p:sp>
      <p:pic>
        <p:nvPicPr>
          <p:cNvPr id="18" name="図 17"/>
          <p:cNvPicPr>
            <a:picLocks noChangeAspect="1"/>
          </p:cNvPicPr>
          <p:nvPr/>
        </p:nvPicPr>
        <p:blipFill>
          <a:blip r:embed="rId3"/>
          <a:stretch>
            <a:fillRect/>
          </a:stretch>
        </p:blipFill>
        <p:spPr>
          <a:xfrm>
            <a:off x="834080" y="2622867"/>
            <a:ext cx="3197861" cy="1499949"/>
          </a:xfrm>
          <a:prstGeom prst="rect">
            <a:avLst/>
          </a:prstGeom>
        </p:spPr>
      </p:pic>
      <p:sp>
        <p:nvSpPr>
          <p:cNvPr id="19" name="下矢印 18"/>
          <p:cNvSpPr/>
          <p:nvPr/>
        </p:nvSpPr>
        <p:spPr>
          <a:xfrm>
            <a:off x="2149994" y="1370385"/>
            <a:ext cx="360040" cy="330423"/>
          </a:xfrm>
          <a:prstGeom prst="downArrow">
            <a:avLst/>
          </a:prstGeom>
          <a:solidFill>
            <a:srgbClr val="FEF1E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2149994" y="4365104"/>
            <a:ext cx="360040" cy="330423"/>
          </a:xfrm>
          <a:prstGeom prst="downArrow">
            <a:avLst/>
          </a:prstGeom>
          <a:solidFill>
            <a:srgbClr val="FEF1E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5536" y="5487615"/>
            <a:ext cx="3960440" cy="461665"/>
          </a:xfrm>
          <a:prstGeom prst="rect">
            <a:avLst/>
          </a:prstGeom>
          <a:noFill/>
        </p:spPr>
        <p:txBody>
          <a:bodyPr wrap="square" rtlCol="0">
            <a:spAutoFit/>
          </a:bodyPr>
          <a:lstStyle/>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 な 場所 へ ひなん</a:t>
            </a:r>
          </a:p>
        </p:txBody>
      </p:sp>
      <p:sp>
        <p:nvSpPr>
          <p:cNvPr id="23" name="正方形/長方形 22"/>
          <p:cNvSpPr/>
          <p:nvPr/>
        </p:nvSpPr>
        <p:spPr>
          <a:xfrm>
            <a:off x="975967" y="5014102"/>
            <a:ext cx="2973891" cy="461665"/>
          </a:xfrm>
          <a:prstGeom prst="rect">
            <a:avLst/>
          </a:prstGeom>
        </p:spPr>
        <p:txBody>
          <a:bodyPr wrap="none">
            <a:spAutoFit/>
          </a:bodyPr>
          <a:lstStyle/>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ゆれ が おさまったら</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吹き出し 28"/>
          <p:cNvSpPr/>
          <p:nvPr/>
        </p:nvSpPr>
        <p:spPr>
          <a:xfrm>
            <a:off x="4572000" y="1484784"/>
            <a:ext cx="4392487" cy="3600400"/>
          </a:xfrm>
          <a:prstGeom prst="wedgeRoundRectCallout">
            <a:avLst>
              <a:gd name="adj1" fmla="val -43901"/>
              <a:gd name="adj2" fmla="val 60843"/>
              <a:gd name="adj3" fmla="val 16667"/>
            </a:avLst>
          </a:prstGeom>
          <a:solidFill>
            <a:srgbClr val="FEF1E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775044" y="2676889"/>
            <a:ext cx="4045428" cy="400110"/>
          </a:xfrm>
          <a:prstGeom prst="rect">
            <a:avLst/>
          </a:prstGeom>
          <a:noFill/>
        </p:spPr>
        <p:txBody>
          <a:bodyPr wrap="square" rtlCol="0">
            <a:spAutoFit/>
          </a:bodyPr>
          <a:lstStyle/>
          <a:p>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知っていないと、</a:t>
            </a:r>
            <a:r>
              <a:rPr lang="ja-JP" altLang="en-US" sz="2000" b="1"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ひ</a:t>
            </a:r>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なんできない</a:t>
            </a:r>
          </a:p>
        </p:txBody>
      </p:sp>
      <p:sp>
        <p:nvSpPr>
          <p:cNvPr id="31" name="テキスト ボックス 30"/>
          <p:cNvSpPr txBox="1"/>
          <p:nvPr/>
        </p:nvSpPr>
        <p:spPr>
          <a:xfrm>
            <a:off x="4486958" y="3853497"/>
            <a:ext cx="4582595" cy="1015663"/>
          </a:xfrm>
          <a:prstGeom prst="rect">
            <a:avLst/>
          </a:prstGeom>
          <a:noFill/>
        </p:spPr>
        <p:txBody>
          <a:bodyPr wrap="square" rtlCol="0">
            <a:spAutoFit/>
          </a:bodyPr>
          <a:lstStyle/>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知っていても、じしんが起こった時に</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すぐに行動できないとひなんが</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間に合わないかも</a:t>
            </a:r>
          </a:p>
        </p:txBody>
      </p:sp>
      <p:sp>
        <p:nvSpPr>
          <p:cNvPr id="33" name="加算 32"/>
          <p:cNvSpPr/>
          <p:nvPr/>
        </p:nvSpPr>
        <p:spPr>
          <a:xfrm>
            <a:off x="6552219" y="3236786"/>
            <a:ext cx="432048" cy="408238"/>
          </a:xfrm>
          <a:prstGeom prst="mathPlus">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873292" y="1914981"/>
            <a:ext cx="3809928" cy="707886"/>
          </a:xfrm>
          <a:prstGeom prst="rect">
            <a:avLst/>
          </a:prstGeom>
          <a:noFill/>
        </p:spPr>
        <p:txBody>
          <a:bodyPr wrap="square" rtlCol="0">
            <a:spAutoFit/>
          </a:bodyPr>
          <a:lstStyle/>
          <a:p>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・安全な場所ってどこ？</a:t>
            </a:r>
            <a:endParaRPr lang="en-US" altLang="ja-JP"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・そこまでどうやって行くの？</a:t>
            </a:r>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124808">
            <a:off x="499443" y="371021"/>
            <a:ext cx="512108" cy="512108"/>
          </a:xfrm>
          <a:prstGeom prst="rect">
            <a:avLst/>
          </a:prstGeom>
        </p:spPr>
      </p:pic>
      <p:pic>
        <p:nvPicPr>
          <p:cNvPr id="39" name="図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73243">
            <a:off x="3746574" y="919699"/>
            <a:ext cx="512108" cy="512108"/>
          </a:xfrm>
          <a:prstGeom prst="rect">
            <a:avLst/>
          </a:prstGeom>
        </p:spPr>
      </p:pic>
      <p:sp>
        <p:nvSpPr>
          <p:cNvPr id="42" name="正方形/長方形 41"/>
          <p:cNvSpPr/>
          <p:nvPr/>
        </p:nvSpPr>
        <p:spPr>
          <a:xfrm>
            <a:off x="1993541" y="1976659"/>
            <a:ext cx="312906" cy="246221"/>
          </a:xfrm>
          <a:prstGeom prst="rect">
            <a:avLst/>
          </a:prstGeom>
        </p:spPr>
        <p:txBody>
          <a:bodyPr wrap="none">
            <a:spAutoFit/>
          </a:bodyPr>
          <a:lstStyle/>
          <a:p>
            <a:r>
              <a:rPr lang="ja-JP" altLang="en-US"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み</a:t>
            </a:r>
            <a:endParaRPr lang="en-US" altLang="ja-JP" sz="10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3EC8195D-CF27-5867-2BD4-7E10845847A0}"/>
              </a:ext>
            </a:extLst>
          </p:cNvPr>
          <p:cNvPicPr>
            <a:picLocks noChangeAspect="1"/>
          </p:cNvPicPr>
          <p:nvPr/>
        </p:nvPicPr>
        <p:blipFill>
          <a:blip r:embed="rId5"/>
          <a:stretch>
            <a:fillRect/>
          </a:stretch>
        </p:blipFill>
        <p:spPr>
          <a:xfrm>
            <a:off x="6334156" y="4751270"/>
            <a:ext cx="2486316" cy="1934354"/>
          </a:xfrm>
          <a:prstGeom prst="rect">
            <a:avLst/>
          </a:prstGeom>
        </p:spPr>
      </p:pic>
    </p:spTree>
    <p:extLst>
      <p:ext uri="{BB962C8B-B14F-4D97-AF65-F5344CB8AC3E}">
        <p14:creationId xmlns:p14="http://schemas.microsoft.com/office/powerpoint/2010/main" val="180124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tIns="288000"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a:solidFill>
                  <a:prstClr val="black"/>
                </a:solidFill>
                <a:latin typeface="メイリオ" panose="020B0604030504040204" pitchFamily="50" charset="-128"/>
                <a:ea typeface="メイリオ" panose="020B0604030504040204" pitchFamily="50" charset="-128"/>
              </a:rPr>
              <a:t>「命を守る」、どんな　方法　が　ありますか？</a:t>
            </a:r>
          </a:p>
        </p:txBody>
      </p:sp>
      <p:sp>
        <p:nvSpPr>
          <p:cNvPr id="12" name="テキスト ボックス 11"/>
          <p:cNvSpPr txBox="1"/>
          <p:nvPr/>
        </p:nvSpPr>
        <p:spPr>
          <a:xfrm>
            <a:off x="4572000" y="-27384"/>
            <a:ext cx="800364" cy="276999"/>
          </a:xfrm>
          <a:prstGeom prst="rect">
            <a:avLst/>
          </a:prstGeom>
          <a:noFill/>
        </p:spPr>
        <p:txBody>
          <a:bodyPr wrap="square" rtlCol="0">
            <a:spAutoFit/>
          </a:bodyPr>
          <a:lstStyle/>
          <a:p>
            <a:r>
              <a:rPr lang="ja-JP" altLang="en-US" sz="1200">
                <a:latin typeface="メイリオ" panose="020B0604030504040204" pitchFamily="50" charset="-128"/>
                <a:ea typeface="メイリオ" panose="020B0604030504040204" pitchFamily="50" charset="-128"/>
              </a:rPr>
              <a:t>ほうほう</a:t>
            </a:r>
            <a:endParaRPr kumimoji="1" lang="ja-JP" altLang="en-US" sz="120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555" y="4509120"/>
            <a:ext cx="1440160" cy="2138638"/>
          </a:xfrm>
          <a:prstGeom prst="rect">
            <a:avLst/>
          </a:prstGeom>
        </p:spPr>
      </p:pic>
      <p:sp>
        <p:nvSpPr>
          <p:cNvPr id="14" name="正方形/長方形 13">
            <a:extLst>
              <a:ext uri="{FF2B5EF4-FFF2-40B4-BE49-F238E27FC236}">
                <a16:creationId xmlns:a16="http://schemas.microsoft.com/office/drawing/2014/main" id="{39BAC250-7926-9CB2-18F9-72DA8DBCEDC0}"/>
              </a:ext>
            </a:extLst>
          </p:cNvPr>
          <p:cNvSpPr/>
          <p:nvPr/>
        </p:nvSpPr>
        <p:spPr>
          <a:xfrm>
            <a:off x="322662" y="1488991"/>
            <a:ext cx="4063412" cy="2516073"/>
          </a:xfrm>
          <a:prstGeom prst="rect">
            <a:avLst/>
          </a:prstGeom>
        </p:spPr>
        <p:txBody>
          <a:bodyPr wrap="square">
            <a:spAutoFit/>
          </a:bodyPr>
          <a:lstStyle/>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命を守るために</a:t>
            </a: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どうしたら</a:t>
            </a: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いいのかな？</a:t>
            </a:r>
          </a:p>
        </p:txBody>
      </p:sp>
      <p:sp>
        <p:nvSpPr>
          <p:cNvPr id="17" name="正方形/長方形 16">
            <a:extLst>
              <a:ext uri="{FF2B5EF4-FFF2-40B4-BE49-F238E27FC236}">
                <a16:creationId xmlns:a16="http://schemas.microsoft.com/office/drawing/2014/main" id="{130BF30A-6F66-7BB7-4619-80C8F9FF6284}"/>
              </a:ext>
            </a:extLst>
          </p:cNvPr>
          <p:cNvSpPr/>
          <p:nvPr/>
        </p:nvSpPr>
        <p:spPr>
          <a:xfrm>
            <a:off x="4932040" y="1488990"/>
            <a:ext cx="3877986" cy="2516073"/>
          </a:xfrm>
          <a:prstGeom prst="rect">
            <a:avLst/>
          </a:prstGeom>
        </p:spPr>
        <p:txBody>
          <a:bodyPr wrap="none">
            <a:spAutoFit/>
          </a:bodyPr>
          <a:lstStyle/>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どうして</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ひなんくんれんを</a:t>
            </a:r>
            <a:endParaRPr lang="en-US" altLang="ja-JP" sz="3600" kern="0">
              <a:solidFill>
                <a:prstClr val="black"/>
              </a:solidFill>
              <a:latin typeface="メイリオ" panose="020B0604030504040204" pitchFamily="50" charset="-128"/>
              <a:ea typeface="メイリオ" panose="020B0604030504040204" pitchFamily="50" charset="-128"/>
            </a:endParaRPr>
          </a:p>
          <a:p>
            <a:pPr algn="ctr">
              <a:lnSpc>
                <a:spcPct val="150000"/>
              </a:lnSpc>
              <a:defRPr/>
            </a:pPr>
            <a:r>
              <a:rPr lang="ja-JP" altLang="en-US" sz="3600" kern="0">
                <a:solidFill>
                  <a:prstClr val="black"/>
                </a:solidFill>
                <a:latin typeface="メイリオ" panose="020B0604030504040204" pitchFamily="50" charset="-128"/>
                <a:ea typeface="メイリオ" panose="020B0604030504040204" pitchFamily="50" charset="-128"/>
              </a:rPr>
              <a:t>するのかな？</a:t>
            </a:r>
            <a:endParaRPr lang="en-US" altLang="ja-JP" sz="3600" kern="0">
              <a:solidFill>
                <a:prstClr val="black"/>
              </a:solidFill>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4693328" y="1233195"/>
            <a:ext cx="4271160" cy="4050137"/>
            <a:chOff x="4693328" y="1415554"/>
            <a:chExt cx="4271160" cy="4050137"/>
          </a:xfrm>
        </p:grpSpPr>
        <p:sp>
          <p:nvSpPr>
            <p:cNvPr id="27" name="楕円 26">
              <a:extLst>
                <a:ext uri="{FF2B5EF4-FFF2-40B4-BE49-F238E27FC236}">
                  <a16:creationId xmlns:a16="http://schemas.microsoft.com/office/drawing/2014/main" id="{9E2B2466-2885-309E-792C-B45E449611B2}"/>
                </a:ext>
              </a:extLst>
            </p:cNvPr>
            <p:cNvSpPr/>
            <p:nvPr/>
          </p:nvSpPr>
          <p:spPr>
            <a:xfrm>
              <a:off x="5817569" y="5236294"/>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D791965-EA0F-7CDF-619D-CED98A19F276}"/>
                </a:ext>
              </a:extLst>
            </p:cNvPr>
            <p:cNvSpPr/>
            <p:nvPr/>
          </p:nvSpPr>
          <p:spPr>
            <a:xfrm>
              <a:off x="6127769" y="4852531"/>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a:extLst>
                <a:ext uri="{FF2B5EF4-FFF2-40B4-BE49-F238E27FC236}">
                  <a16:creationId xmlns:a16="http://schemas.microsoft.com/office/drawing/2014/main" id="{CE9ACBC7-ED30-B1F0-5494-1C9AE92AC327}"/>
                </a:ext>
              </a:extLst>
            </p:cNvPr>
            <p:cNvSpPr/>
            <p:nvPr/>
          </p:nvSpPr>
          <p:spPr>
            <a:xfrm>
              <a:off x="4693328" y="1415554"/>
              <a:ext cx="4271160" cy="3438452"/>
            </a:xfrm>
            <a:custGeom>
              <a:avLst/>
              <a:gdLst>
                <a:gd name="connsiteX0" fmla="*/ 521679 w 4271160"/>
                <a:gd name="connsiteY0" fmla="*/ 0 h 3438452"/>
                <a:gd name="connsiteX1" fmla="*/ 3749481 w 4271160"/>
                <a:gd name="connsiteY1" fmla="*/ 0 h 3438452"/>
                <a:gd name="connsiteX2" fmla="*/ 4271160 w 4271160"/>
                <a:gd name="connsiteY2" fmla="*/ 521679 h 3438452"/>
                <a:gd name="connsiteX3" fmla="*/ 4271160 w 4271160"/>
                <a:gd name="connsiteY3" fmla="*/ 2608330 h 3438452"/>
                <a:gd name="connsiteX4" fmla="*/ 3749481 w 4271160"/>
                <a:gd name="connsiteY4" fmla="*/ 3130009 h 3438452"/>
                <a:gd name="connsiteX5" fmla="*/ 2544822 w 4271160"/>
                <a:gd name="connsiteY5" fmla="*/ 3130009 h 3438452"/>
                <a:gd name="connsiteX6" fmla="*/ 2541489 w 4271160"/>
                <a:gd name="connsiteY6" fmla="*/ 3163073 h 3438452"/>
                <a:gd name="connsiteX7" fmla="*/ 2203610 w 4271160"/>
                <a:gd name="connsiteY7" fmla="*/ 3438452 h 3438452"/>
                <a:gd name="connsiteX8" fmla="*/ 1865731 w 4271160"/>
                <a:gd name="connsiteY8" fmla="*/ 3163073 h 3438452"/>
                <a:gd name="connsiteX9" fmla="*/ 1862398 w 4271160"/>
                <a:gd name="connsiteY9" fmla="*/ 3130009 h 3438452"/>
                <a:gd name="connsiteX10" fmla="*/ 521679 w 4271160"/>
                <a:gd name="connsiteY10" fmla="*/ 3130009 h 3438452"/>
                <a:gd name="connsiteX11" fmla="*/ 0 w 4271160"/>
                <a:gd name="connsiteY11" fmla="*/ 2608330 h 3438452"/>
                <a:gd name="connsiteX12" fmla="*/ 0 w 4271160"/>
                <a:gd name="connsiteY12" fmla="*/ 521679 h 3438452"/>
                <a:gd name="connsiteX13" fmla="*/ 521679 w 4271160"/>
                <a:gd name="connsiteY13" fmla="*/ 0 h 34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1160" h="3438452">
                  <a:moveTo>
                    <a:pt x="521679" y="0"/>
                  </a:moveTo>
                  <a:lnTo>
                    <a:pt x="3749481" y="0"/>
                  </a:lnTo>
                  <a:cubicBezTo>
                    <a:pt x="4037596" y="0"/>
                    <a:pt x="4271160" y="233564"/>
                    <a:pt x="4271160" y="521679"/>
                  </a:cubicBezTo>
                  <a:lnTo>
                    <a:pt x="4271160" y="2608330"/>
                  </a:lnTo>
                  <a:cubicBezTo>
                    <a:pt x="4271160" y="2896445"/>
                    <a:pt x="4037596" y="3130009"/>
                    <a:pt x="3749481" y="3130009"/>
                  </a:cubicBezTo>
                  <a:lnTo>
                    <a:pt x="2544822" y="3130009"/>
                  </a:lnTo>
                  <a:lnTo>
                    <a:pt x="2541489" y="3163073"/>
                  </a:lnTo>
                  <a:cubicBezTo>
                    <a:pt x="2509330" y="3320231"/>
                    <a:pt x="2370276" y="3438452"/>
                    <a:pt x="2203610" y="3438452"/>
                  </a:cubicBezTo>
                  <a:cubicBezTo>
                    <a:pt x="2036945" y="3438452"/>
                    <a:pt x="1897891" y="3320231"/>
                    <a:pt x="1865731" y="3163073"/>
                  </a:cubicBezTo>
                  <a:lnTo>
                    <a:pt x="1862398" y="3130009"/>
                  </a:ln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nvGrpSpPr>
          <p:cNvPr id="31" name="グループ化 30"/>
          <p:cNvGrpSpPr/>
          <p:nvPr/>
        </p:nvGrpSpPr>
        <p:grpSpPr>
          <a:xfrm>
            <a:off x="323528" y="1196752"/>
            <a:ext cx="4094333" cy="4017142"/>
            <a:chOff x="323528" y="1379111"/>
            <a:chExt cx="4094333" cy="4017142"/>
          </a:xfrm>
        </p:grpSpPr>
        <p:sp>
          <p:nvSpPr>
            <p:cNvPr id="32" name="楕円 31">
              <a:extLst>
                <a:ext uri="{FF2B5EF4-FFF2-40B4-BE49-F238E27FC236}">
                  <a16:creationId xmlns:a16="http://schemas.microsoft.com/office/drawing/2014/main" id="{67B3753C-6160-DA2F-2137-F4CDE638C678}"/>
                </a:ext>
              </a:extLst>
            </p:cNvPr>
            <p:cNvSpPr/>
            <p:nvPr/>
          </p:nvSpPr>
          <p:spPr>
            <a:xfrm>
              <a:off x="3864830" y="5166856"/>
              <a:ext cx="229397" cy="229397"/>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E9ACBC7-ED30-B1F0-5494-1C9AE92AC327}"/>
                </a:ext>
              </a:extLst>
            </p:cNvPr>
            <p:cNvSpPr/>
            <p:nvPr/>
          </p:nvSpPr>
          <p:spPr>
            <a:xfrm>
              <a:off x="3426081" y="4789026"/>
              <a:ext cx="397912" cy="397912"/>
            </a:xfrm>
            <a:prstGeom prst="ellipse">
              <a:avLst/>
            </a:pr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a:extLst>
                <a:ext uri="{FF2B5EF4-FFF2-40B4-BE49-F238E27FC236}">
                  <a16:creationId xmlns:a16="http://schemas.microsoft.com/office/drawing/2014/main" id="{CE9ACBC7-ED30-B1F0-5494-1C9AE92AC327}"/>
                </a:ext>
              </a:extLst>
            </p:cNvPr>
            <p:cNvSpPr/>
            <p:nvPr/>
          </p:nvSpPr>
          <p:spPr>
            <a:xfrm>
              <a:off x="323528" y="1379111"/>
              <a:ext cx="4094333" cy="3474895"/>
            </a:xfrm>
            <a:custGeom>
              <a:avLst/>
              <a:gdLst>
                <a:gd name="connsiteX0" fmla="*/ 521679 w 4094333"/>
                <a:gd name="connsiteY0" fmla="*/ 0 h 3474895"/>
                <a:gd name="connsiteX1" fmla="*/ 3572654 w 4094333"/>
                <a:gd name="connsiteY1" fmla="*/ 0 h 3474895"/>
                <a:gd name="connsiteX2" fmla="*/ 4094333 w 4094333"/>
                <a:gd name="connsiteY2" fmla="*/ 521679 h 3474895"/>
                <a:gd name="connsiteX3" fmla="*/ 4094333 w 4094333"/>
                <a:gd name="connsiteY3" fmla="*/ 2608330 h 3474895"/>
                <a:gd name="connsiteX4" fmla="*/ 3572654 w 4094333"/>
                <a:gd name="connsiteY4" fmla="*/ 3130009 h 3474895"/>
                <a:gd name="connsiteX5" fmla="*/ 3071097 w 4094333"/>
                <a:gd name="connsiteY5" fmla="*/ 3130009 h 3474895"/>
                <a:gd name="connsiteX6" fmla="*/ 2726211 w 4094333"/>
                <a:gd name="connsiteY6" fmla="*/ 3474895 h 3474895"/>
                <a:gd name="connsiteX7" fmla="*/ 2381325 w 4094333"/>
                <a:gd name="connsiteY7" fmla="*/ 3130009 h 3474895"/>
                <a:gd name="connsiteX8" fmla="*/ 521679 w 4094333"/>
                <a:gd name="connsiteY8" fmla="*/ 3130009 h 3474895"/>
                <a:gd name="connsiteX9" fmla="*/ 0 w 4094333"/>
                <a:gd name="connsiteY9" fmla="*/ 2608330 h 3474895"/>
                <a:gd name="connsiteX10" fmla="*/ 0 w 4094333"/>
                <a:gd name="connsiteY10" fmla="*/ 521679 h 3474895"/>
                <a:gd name="connsiteX11" fmla="*/ 521679 w 4094333"/>
                <a:gd name="connsiteY11" fmla="*/ 0 h 34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4333" h="3474895">
                  <a:moveTo>
                    <a:pt x="521679" y="0"/>
                  </a:moveTo>
                  <a:lnTo>
                    <a:pt x="3572654" y="0"/>
                  </a:lnTo>
                  <a:cubicBezTo>
                    <a:pt x="3860769" y="0"/>
                    <a:pt x="4094333" y="233564"/>
                    <a:pt x="4094333" y="521679"/>
                  </a:cubicBezTo>
                  <a:lnTo>
                    <a:pt x="4094333" y="2608330"/>
                  </a:lnTo>
                  <a:cubicBezTo>
                    <a:pt x="4094333" y="2896445"/>
                    <a:pt x="3860769" y="3130009"/>
                    <a:pt x="3572654" y="3130009"/>
                  </a:cubicBezTo>
                  <a:lnTo>
                    <a:pt x="3071097" y="3130009"/>
                  </a:lnTo>
                  <a:cubicBezTo>
                    <a:pt x="3071097" y="3320484"/>
                    <a:pt x="2916686" y="3474895"/>
                    <a:pt x="2726211" y="3474895"/>
                  </a:cubicBezTo>
                  <a:cubicBezTo>
                    <a:pt x="2535736" y="3474895"/>
                    <a:pt x="2381325" y="3320484"/>
                    <a:pt x="2381325" y="3130009"/>
                  </a:cubicBezTo>
                  <a:lnTo>
                    <a:pt x="521679" y="3130009"/>
                  </a:lnTo>
                  <a:cubicBezTo>
                    <a:pt x="233564" y="3130009"/>
                    <a:pt x="0" y="2896445"/>
                    <a:pt x="0" y="2608330"/>
                  </a:cubicBezTo>
                  <a:lnTo>
                    <a:pt x="0" y="521679"/>
                  </a:lnTo>
                  <a:cubicBezTo>
                    <a:pt x="0" y="233564"/>
                    <a:pt x="233564" y="0"/>
                    <a:pt x="521679" y="0"/>
                  </a:cubicBezTo>
                  <a:close/>
                </a:path>
              </a:pathLst>
            </a:custGeom>
            <a:noFill/>
            <a:ln w="28575">
              <a:solidFill>
                <a:srgbClr val="218FC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33342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691680" y="1772816"/>
            <a:ext cx="5760640" cy="1728192"/>
            <a:chOff x="1542546" y="2348880"/>
            <a:chExt cx="5760640" cy="1728192"/>
          </a:xfrm>
          <a:solidFill>
            <a:srgbClr val="FFFF97"/>
          </a:solidFill>
        </p:grpSpPr>
        <p:sp>
          <p:nvSpPr>
            <p:cNvPr id="2" name="正方形/長方形 1"/>
            <p:cNvSpPr/>
            <p:nvPr/>
          </p:nvSpPr>
          <p:spPr>
            <a:xfrm>
              <a:off x="1542546" y="2348880"/>
              <a:ext cx="5760640" cy="1728192"/>
            </a:xfrm>
            <a:prstGeom prst="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62451" y="2565828"/>
              <a:ext cx="5509984" cy="1384995"/>
            </a:xfrm>
            <a:prstGeom prst="rect">
              <a:avLst/>
            </a:prstGeom>
            <a:grpFill/>
          </p:spPr>
          <p:txBody>
            <a:bodyPr wrap="square" rtlCol="0">
              <a:spAutoFit/>
            </a:bodyPr>
            <a:lstStyle/>
            <a:p>
              <a:pPr algn="ctr"/>
              <a:r>
                <a:rPr lang="ja-JP" altLang="en-US"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ひなんくんれん で </a:t>
              </a:r>
              <a:endParaRPr lang="en-US" altLang="ja-JP"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真面目に練習していれば</a:t>
              </a:r>
              <a:endParaRPr lang="en-US" altLang="ja-JP"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本番でもできる！</a:t>
              </a:r>
            </a:p>
          </p:txBody>
        </p:sp>
      </p:grpSp>
      <p:grpSp>
        <p:nvGrpSpPr>
          <p:cNvPr id="5" name="グループ化 4"/>
          <p:cNvGrpSpPr/>
          <p:nvPr/>
        </p:nvGrpSpPr>
        <p:grpSpPr>
          <a:xfrm>
            <a:off x="251520" y="4365104"/>
            <a:ext cx="3367036" cy="2007552"/>
            <a:chOff x="4628907" y="961424"/>
            <a:chExt cx="4137610" cy="2466996"/>
          </a:xfrm>
        </p:grpSpPr>
        <p:pic>
          <p:nvPicPr>
            <p:cNvPr id="6" name="図 5">
              <a:extLst>
                <a:ext uri="{FF2B5EF4-FFF2-40B4-BE49-F238E27FC236}">
                  <a16:creationId xmlns:a16="http://schemas.microsoft.com/office/drawing/2014/main" id="{03E82041-34CF-4AEE-948E-F0F2DF1E8AE6}"/>
                </a:ext>
              </a:extLst>
            </p:cNvPr>
            <p:cNvPicPr>
              <a:picLocks noChangeAspect="1"/>
            </p:cNvPicPr>
            <p:nvPr/>
          </p:nvPicPr>
          <p:blipFill rotWithShape="1">
            <a:blip r:embed="rId3"/>
            <a:srcRect t="12706"/>
            <a:stretch/>
          </p:blipFill>
          <p:spPr>
            <a:xfrm>
              <a:off x="4788024" y="961424"/>
              <a:ext cx="3978493" cy="2426072"/>
            </a:xfrm>
            <a:prstGeom prst="rect">
              <a:avLst/>
            </a:prstGeom>
          </p:spPr>
        </p:pic>
        <p:sp>
          <p:nvSpPr>
            <p:cNvPr id="7" name="テキスト ボックス 6"/>
            <p:cNvSpPr txBox="1"/>
            <p:nvPr/>
          </p:nvSpPr>
          <p:spPr>
            <a:xfrm>
              <a:off x="4628907" y="3212976"/>
              <a:ext cx="2031325" cy="21544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grpSp>
      <p:pic>
        <p:nvPicPr>
          <p:cNvPr id="8" name="Picture 7"/>
          <p:cNvPicPr>
            <a:picLocks noChangeAspect="1" noChangeArrowheads="1"/>
          </p:cNvPicPr>
          <p:nvPr/>
        </p:nvPicPr>
        <p:blipFill>
          <a:blip r:embed="rId4" cstate="print"/>
          <a:srcRect/>
          <a:stretch>
            <a:fillRect/>
          </a:stretch>
        </p:blipFill>
        <p:spPr bwMode="auto">
          <a:xfrm>
            <a:off x="6219160" y="4365104"/>
            <a:ext cx="2322304" cy="1981040"/>
          </a:xfrm>
          <a:prstGeom prst="rect">
            <a:avLst/>
          </a:prstGeom>
          <a:noFill/>
          <a:ln w="9525">
            <a:noFill/>
            <a:miter lim="800000"/>
            <a:headEnd/>
            <a:tailEnd/>
          </a:ln>
          <a:effectLst/>
        </p:spPr>
      </p:pic>
      <p:sp>
        <p:nvSpPr>
          <p:cNvPr id="9" name="テキスト ボックス 8"/>
          <p:cNvSpPr txBox="1"/>
          <p:nvPr/>
        </p:nvSpPr>
        <p:spPr>
          <a:xfrm>
            <a:off x="8676456" y="6453336"/>
            <a:ext cx="3257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終</a:t>
            </a:r>
          </a:p>
        </p:txBody>
      </p:sp>
      <p:sp>
        <p:nvSpPr>
          <p:cNvPr id="10"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「命を守る」、どんな方法がありますか？</a:t>
            </a:r>
          </a:p>
        </p:txBody>
      </p:sp>
    </p:spTree>
    <p:extLst>
      <p:ext uri="{BB962C8B-B14F-4D97-AF65-F5344CB8AC3E}">
        <p14:creationId xmlns:p14="http://schemas.microsoft.com/office/powerpoint/2010/main" val="2684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 y="2555186"/>
            <a:ext cx="888840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1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3" y="394708"/>
            <a:ext cx="9003976" cy="622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noProof="0">
                <a:solidFill>
                  <a:prstClr val="black"/>
                </a:solidFill>
                <a:latin typeface="メイリオ" panose="020B0604030504040204" pitchFamily="50" charset="-128"/>
                <a:ea typeface="メイリオ" panose="020B0604030504040204" pitchFamily="50" charset="-128"/>
              </a:rPr>
              <a:t>じしん</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による　</a:t>
            </a:r>
            <a:r>
              <a:rPr lang="ja-JP" altLang="en-US" sz="3600">
                <a:solidFill>
                  <a:prstClr val="black"/>
                </a:solidFill>
                <a:latin typeface="メイリオ" panose="020B0604030504040204" pitchFamily="50" charset="-128"/>
                <a:ea typeface="メイリオ" panose="020B0604030504040204" pitchFamily="50" charset="-128"/>
              </a:rPr>
              <a:t>強</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い　ゆれ　</a:t>
            </a:r>
          </a:p>
        </p:txBody>
      </p:sp>
      <p:sp>
        <p:nvSpPr>
          <p:cNvPr id="3" name="テキスト ボックス 2">
            <a:extLst>
              <a:ext uri="{FF2B5EF4-FFF2-40B4-BE49-F238E27FC236}">
                <a16:creationId xmlns:a16="http://schemas.microsoft.com/office/drawing/2014/main" id="{B799F242-2823-3BE0-01F9-2490D40A6927}"/>
              </a:ext>
            </a:extLst>
          </p:cNvPr>
          <p:cNvSpPr txBox="1"/>
          <p:nvPr/>
        </p:nvSpPr>
        <p:spPr>
          <a:xfrm>
            <a:off x="0" y="6650193"/>
            <a:ext cx="7899483" cy="230832"/>
          </a:xfrm>
          <a:prstGeom prst="rect">
            <a:avLst/>
          </a:prstGeom>
          <a:noFill/>
        </p:spPr>
        <p:txBody>
          <a:bodyPr wrap="square" rtlCol="0">
            <a:spAutoFit/>
          </a:bodyPr>
          <a:lstStyle/>
          <a:p>
            <a:pPr fontAlgn="auto">
              <a:spcBef>
                <a:spcPts val="0"/>
              </a:spcBef>
              <a:spcAft>
                <a:spcPts val="0"/>
              </a:spcAft>
            </a:pPr>
            <a:r>
              <a:rPr lang="ja-JP" altLang="en-US" sz="900" dirty="0">
                <a:latin typeface="メイリオ" panose="020B0604030504040204" pitchFamily="50" charset="-128"/>
                <a:ea typeface="メイリオ" panose="020B0604030504040204" pitchFamily="50" charset="-128"/>
              </a:rPr>
              <a:t>気象庁ホームページ（</a:t>
            </a:r>
            <a:r>
              <a:rPr lang="en-US" altLang="ja-JP" sz="900" dirty="0">
                <a:latin typeface="メイリオ" panose="020B0604030504040204" pitchFamily="50" charset="-128"/>
                <a:ea typeface="メイリオ" panose="020B0604030504040204" pitchFamily="50" charset="-128"/>
              </a:rPr>
              <a:t>https://www.data.jma.go.jp/eqev/data/1995_01_17_hyogonanbu/album.html</a:t>
            </a:r>
            <a:r>
              <a:rPr lang="ja-JP" altLang="en-US" sz="900" dirty="0">
                <a:latin typeface="メイリオ" panose="020B0604030504040204" pitchFamily="50" charset="-128"/>
                <a:ea typeface="メイリオ" panose="020B0604030504040204" pitchFamily="50" charset="-128"/>
              </a:rPr>
              <a:t>）の図版を掲載</a:t>
            </a:r>
          </a:p>
        </p:txBody>
      </p:sp>
    </p:spTree>
    <p:extLst>
      <p:ext uri="{BB962C8B-B14F-4D97-AF65-F5344CB8AC3E}">
        <p14:creationId xmlns:p14="http://schemas.microsoft.com/office/powerpoint/2010/main" val="151890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noProof="0">
                <a:solidFill>
                  <a:prstClr val="black"/>
                </a:solidFill>
                <a:latin typeface="メイリオ" panose="020B0604030504040204" pitchFamily="50" charset="-128"/>
                <a:ea typeface="メイリオ" panose="020B0604030504040204" pitchFamily="50" charset="-128"/>
              </a:rPr>
              <a:t>じしん</a:t>
            </a:r>
            <a:r>
              <a:rPr kumimoji="1" lang="ja-JP" altLang="en-US" sz="3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による　強い　ゆれ　</a:t>
            </a:r>
          </a:p>
        </p:txBody>
      </p:sp>
      <p:pic>
        <p:nvPicPr>
          <p:cNvPr id="12" name="図 11"/>
          <p:cNvPicPr>
            <a:picLocks noChangeAspect="1"/>
          </p:cNvPicPr>
          <p:nvPr/>
        </p:nvPicPr>
        <p:blipFill>
          <a:blip r:embed="rId3"/>
          <a:stretch>
            <a:fillRect/>
          </a:stretch>
        </p:blipFill>
        <p:spPr>
          <a:xfrm>
            <a:off x="251520" y="3068960"/>
            <a:ext cx="5427546" cy="3594334"/>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836712"/>
            <a:ext cx="4791324" cy="3552784"/>
          </a:xfrm>
          <a:prstGeom prst="rect">
            <a:avLst/>
          </a:prstGeom>
        </p:spPr>
      </p:pic>
      <p:sp>
        <p:nvSpPr>
          <p:cNvPr id="9" name="テキスト ボックス 8"/>
          <p:cNvSpPr txBox="1"/>
          <p:nvPr/>
        </p:nvSpPr>
        <p:spPr>
          <a:xfrm>
            <a:off x="179512" y="3068960"/>
            <a:ext cx="1391019" cy="246221"/>
          </a:xfrm>
          <a:prstGeom prst="rect">
            <a:avLst/>
          </a:prstGeom>
          <a:noFill/>
        </p:spPr>
        <p:txBody>
          <a:bodyPr wrap="square" rtlCol="0">
            <a:spAutoFit/>
          </a:bodyPr>
          <a:lstStyle/>
          <a:p>
            <a:r>
              <a:rPr lang="ja-JP" altLang="en-US" sz="1000">
                <a:solidFill>
                  <a:schemeClr val="bg1"/>
                </a:solidFill>
                <a:latin typeface="メイリオ" panose="020B0604030504040204" pitchFamily="50" charset="-128"/>
                <a:ea typeface="メイリオ" panose="020B0604030504040204" pitchFamily="50" charset="-128"/>
              </a:rPr>
              <a:t>写真提供：気象庁</a:t>
            </a:r>
            <a:endParaRPr kumimoji="1" lang="ja-JP" altLang="en-US" sz="100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11960" y="836712"/>
            <a:ext cx="1391019"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rPr>
              <a:t>写真提供：池田市</a:t>
            </a:r>
            <a:endParaRPr kumimoji="1" lang="ja-JP" altLang="en-US" sz="100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7051BED-2886-5570-7D2F-4952209B1E7B}"/>
              </a:ext>
            </a:extLst>
          </p:cNvPr>
          <p:cNvSpPr txBox="1"/>
          <p:nvPr/>
        </p:nvSpPr>
        <p:spPr>
          <a:xfrm>
            <a:off x="0" y="6657237"/>
            <a:ext cx="8129392" cy="230832"/>
          </a:xfrm>
          <a:prstGeom prst="rect">
            <a:avLst/>
          </a:prstGeom>
          <a:noFill/>
        </p:spPr>
        <p:txBody>
          <a:bodyPr wrap="squar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大阪管区気象台ホームページ（</a:t>
            </a:r>
            <a:r>
              <a:rPr lang="en-US" altLang="ja-JP" sz="900" dirty="0">
                <a:solidFill>
                  <a:prstClr val="black"/>
                </a:solidFill>
                <a:latin typeface="メイリオ" panose="020B0604030504040204" pitchFamily="50" charset="-128"/>
                <a:ea typeface="メイリオ" panose="020B0604030504040204" pitchFamily="50" charset="-128"/>
              </a:rPr>
              <a:t>https://www.data.jma.go.jp/osaka/jishinkazan/19950117_hanshinawaji/photo.html</a:t>
            </a:r>
            <a:r>
              <a:rPr lang="ja-JP" altLang="en-US" sz="900" dirty="0">
                <a:solidFill>
                  <a:prstClr val="black"/>
                </a:solidFill>
                <a:latin typeface="メイリオ" panose="020B0604030504040204" pitchFamily="50" charset="-128"/>
                <a:ea typeface="メイリオ" panose="020B0604030504040204" pitchFamily="50" charset="-128"/>
              </a:rPr>
              <a:t>）の図版を掲載</a:t>
            </a:r>
          </a:p>
        </p:txBody>
      </p:sp>
    </p:spTree>
    <p:extLst>
      <p:ext uri="{BB962C8B-B14F-4D97-AF65-F5344CB8AC3E}">
        <p14:creationId xmlns:p14="http://schemas.microsoft.com/office/powerpoint/2010/main" val="13285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a:solidFill>
                  <a:prstClr val="black"/>
                </a:solidFill>
                <a:latin typeface="メイリオ" panose="020B0604030504040204" pitchFamily="50" charset="-128"/>
                <a:ea typeface="メイリオ" panose="020B0604030504040204" pitchFamily="50" charset="-128"/>
              </a:rPr>
              <a:t>じしん　による　ケガを　しないために</a:t>
            </a:r>
          </a:p>
        </p:txBody>
      </p:sp>
      <p:sp>
        <p:nvSpPr>
          <p:cNvPr id="21" name="テキスト ボックス 20"/>
          <p:cNvSpPr txBox="1"/>
          <p:nvPr/>
        </p:nvSpPr>
        <p:spPr>
          <a:xfrm>
            <a:off x="93486" y="4598571"/>
            <a:ext cx="8882048" cy="1685077"/>
          </a:xfrm>
          <a:prstGeom prst="rect">
            <a:avLst/>
          </a:prstGeom>
          <a:noFill/>
        </p:spPr>
        <p:txBody>
          <a:bodyPr wrap="square" rtlCol="0">
            <a:spAutoFit/>
          </a:bodyPr>
          <a:lstStyle/>
          <a:p>
            <a:pPr>
              <a:lnSpc>
                <a:spcPct val="150000"/>
              </a:lnSpc>
            </a:pP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①じしんが起こるのを予言</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②じしんが起こったことをすぐにお知らせ</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吹き出し 3"/>
          <p:cNvSpPr/>
          <p:nvPr/>
        </p:nvSpPr>
        <p:spPr>
          <a:xfrm>
            <a:off x="347722" y="4293096"/>
            <a:ext cx="8256726" cy="2119700"/>
          </a:xfrm>
          <a:prstGeom prst="wedgeRoundRectCallout">
            <a:avLst>
              <a:gd name="adj1" fmla="val 28958"/>
              <a:gd name="adj2" fmla="val 4652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47722" y="876219"/>
            <a:ext cx="8534326" cy="2585323"/>
          </a:xfrm>
          <a:prstGeom prst="rect">
            <a:avLst/>
          </a:prstGeom>
          <a:noFill/>
        </p:spPr>
        <p:txBody>
          <a:bodyPr wrap="square" rtlCol="0">
            <a:spAutoFit/>
          </a:bodyPr>
          <a:lstStyle/>
          <a:p>
            <a:pPr>
              <a:lnSpc>
                <a:spcPct val="150000"/>
              </a:lnSpc>
            </a:pP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クイズ！</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きんきゅうじしんそくほう</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って何だろう</a:t>
            </a:r>
            <a:endParaRPr lang="en-US" altLang="ja-JP"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楕円 1"/>
          <p:cNvSpPr/>
          <p:nvPr/>
        </p:nvSpPr>
        <p:spPr>
          <a:xfrm>
            <a:off x="59028" y="5404684"/>
            <a:ext cx="90039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AE44E204-29A1-AA5E-D054-F8F97B5B1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190884"/>
            <a:ext cx="1440160" cy="2138638"/>
          </a:xfrm>
          <a:prstGeom prst="rect">
            <a:avLst/>
          </a:prstGeom>
        </p:spPr>
      </p:pic>
    </p:spTree>
    <p:extLst>
      <p:ext uri="{BB962C8B-B14F-4D97-AF65-F5344CB8AC3E}">
        <p14:creationId xmlns:p14="http://schemas.microsoft.com/office/powerpoint/2010/main" val="6142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a:solidFill>
                  <a:prstClr val="black"/>
                </a:solidFill>
                <a:latin typeface="メイリオ" panose="020B0604030504040204" pitchFamily="50" charset="-128"/>
                <a:ea typeface="メイリオ" panose="020B0604030504040204" pitchFamily="50" charset="-128"/>
              </a:rPr>
              <a:t>「きんきゅうじしんそくほう」とは？</a:t>
            </a:r>
          </a:p>
        </p:txBody>
      </p:sp>
      <p:sp>
        <p:nvSpPr>
          <p:cNvPr id="8" name="テキスト ボックス 7"/>
          <p:cNvSpPr txBox="1"/>
          <p:nvPr/>
        </p:nvSpPr>
        <p:spPr>
          <a:xfrm>
            <a:off x="30422" y="735969"/>
            <a:ext cx="327846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じしん</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の起こるしくみ</a:t>
            </a:r>
          </a:p>
        </p:txBody>
      </p:sp>
      <p:pic>
        <p:nvPicPr>
          <p:cNvPr id="4" name="図 3"/>
          <p:cNvPicPr>
            <a:picLocks noChangeAspect="1"/>
          </p:cNvPicPr>
          <p:nvPr/>
        </p:nvPicPr>
        <p:blipFill>
          <a:blip r:embed="rId3"/>
          <a:stretch>
            <a:fillRect/>
          </a:stretch>
        </p:blipFill>
        <p:spPr>
          <a:xfrm>
            <a:off x="946290" y="1095139"/>
            <a:ext cx="3676207" cy="2798307"/>
          </a:xfrm>
          <a:prstGeom prst="rect">
            <a:avLst/>
          </a:prstGeom>
        </p:spPr>
      </p:pic>
      <p:pic>
        <p:nvPicPr>
          <p:cNvPr id="6" name="図 5"/>
          <p:cNvPicPr>
            <a:picLocks noChangeAspect="1"/>
          </p:cNvPicPr>
          <p:nvPr/>
        </p:nvPicPr>
        <p:blipFill>
          <a:blip r:embed="rId4"/>
          <a:stretch>
            <a:fillRect/>
          </a:stretch>
        </p:blipFill>
        <p:spPr>
          <a:xfrm>
            <a:off x="4605527" y="1102947"/>
            <a:ext cx="3670110" cy="2847079"/>
          </a:xfrm>
          <a:prstGeom prst="rect">
            <a:avLst/>
          </a:prstGeom>
        </p:spPr>
      </p:pic>
      <p:grpSp>
        <p:nvGrpSpPr>
          <p:cNvPr id="12" name="グループ化 11"/>
          <p:cNvGrpSpPr/>
          <p:nvPr/>
        </p:nvGrpSpPr>
        <p:grpSpPr>
          <a:xfrm>
            <a:off x="5032907" y="2988600"/>
            <a:ext cx="2482039" cy="976030"/>
            <a:chOff x="4654811" y="2834286"/>
            <a:chExt cx="2482039" cy="976030"/>
          </a:xfrm>
        </p:grpSpPr>
        <p:sp>
          <p:nvSpPr>
            <p:cNvPr id="86" name="楕円 85"/>
            <p:cNvSpPr/>
            <p:nvPr/>
          </p:nvSpPr>
          <p:spPr>
            <a:xfrm rot="2531233">
              <a:off x="4654811" y="2834286"/>
              <a:ext cx="248274" cy="9760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5067532" y="2963829"/>
              <a:ext cx="2069318" cy="369332"/>
              <a:chOff x="5493663" y="3110578"/>
              <a:chExt cx="2069318" cy="369332"/>
            </a:xfrm>
          </p:grpSpPr>
          <p:sp>
            <p:nvSpPr>
              <p:cNvPr id="67" name="テキスト ボックス 66"/>
              <p:cNvSpPr txBox="1"/>
              <p:nvPr/>
            </p:nvSpPr>
            <p:spPr>
              <a:xfrm>
                <a:off x="5942362" y="3110578"/>
                <a:ext cx="1620619" cy="369332"/>
              </a:xfrm>
              <a:prstGeom prst="rect">
                <a:avLst/>
              </a:prstGeom>
              <a:noFill/>
              <a:ln>
                <a:noFill/>
              </a:ln>
            </p:spPr>
            <p:txBody>
              <a:bodyPr wrap="square" rtlCol="0">
                <a:spAutoFit/>
              </a:bodyPr>
              <a:lstStyle/>
              <a:p>
                <a:r>
                  <a:rPr lang="ja-JP" altLang="en-US" b="1">
                    <a:solidFill>
                      <a:schemeClr val="bg1"/>
                    </a:solidFill>
                    <a:latin typeface="メイリオ" panose="020B0604030504040204" pitchFamily="50" charset="-128"/>
                    <a:ea typeface="メイリオ" panose="020B0604030504040204" pitchFamily="50" charset="-128"/>
                  </a:rPr>
                  <a:t>「だんそう」</a:t>
                </a:r>
                <a:endParaRPr kumimoji="1" lang="ja-JP" altLang="en-US" sz="1100" b="1">
                  <a:solidFill>
                    <a:schemeClr val="bg1"/>
                  </a:solidFill>
                  <a:latin typeface="メイリオ" panose="020B0604030504040204" pitchFamily="50" charset="-128"/>
                  <a:ea typeface="メイリオ" panose="020B0604030504040204" pitchFamily="50" charset="-128"/>
                </a:endParaRPr>
              </a:p>
            </p:txBody>
          </p:sp>
          <p:cxnSp>
            <p:nvCxnSpPr>
              <p:cNvPr id="58" name="直線矢印コネクタ 57"/>
              <p:cNvCxnSpPr/>
              <p:nvPr/>
            </p:nvCxnSpPr>
            <p:spPr>
              <a:xfrm flipH="1">
                <a:off x="5493663" y="3282833"/>
                <a:ext cx="609966" cy="8296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4" name="図 13"/>
          <p:cNvPicPr>
            <a:picLocks noChangeAspect="1"/>
          </p:cNvPicPr>
          <p:nvPr/>
        </p:nvPicPr>
        <p:blipFill>
          <a:blip r:embed="rId5"/>
          <a:stretch>
            <a:fillRect/>
          </a:stretch>
        </p:blipFill>
        <p:spPr>
          <a:xfrm>
            <a:off x="765209" y="3885295"/>
            <a:ext cx="3877392" cy="2792210"/>
          </a:xfrm>
          <a:prstGeom prst="rect">
            <a:avLst/>
          </a:prstGeom>
        </p:spPr>
      </p:pic>
      <p:pic>
        <p:nvPicPr>
          <p:cNvPr id="16" name="図 15"/>
          <p:cNvPicPr>
            <a:picLocks noChangeAspect="1"/>
          </p:cNvPicPr>
          <p:nvPr/>
        </p:nvPicPr>
        <p:blipFill>
          <a:blip r:embed="rId6"/>
          <a:stretch>
            <a:fillRect/>
          </a:stretch>
        </p:blipFill>
        <p:spPr>
          <a:xfrm>
            <a:off x="4605527" y="3883584"/>
            <a:ext cx="3785944" cy="2792210"/>
          </a:xfrm>
          <a:prstGeom prst="rect">
            <a:avLst/>
          </a:prstGeom>
        </p:spPr>
      </p:pic>
      <p:pic>
        <p:nvPicPr>
          <p:cNvPr id="3" name="図 2"/>
          <p:cNvPicPr>
            <a:picLocks noChangeAspect="1"/>
          </p:cNvPicPr>
          <p:nvPr/>
        </p:nvPicPr>
        <p:blipFill>
          <a:blip r:embed="rId7"/>
          <a:stretch>
            <a:fillRect/>
          </a:stretch>
        </p:blipFill>
        <p:spPr>
          <a:xfrm>
            <a:off x="1842889" y="2773073"/>
            <a:ext cx="5694158" cy="2158171"/>
          </a:xfrm>
          <a:prstGeom prst="rect">
            <a:avLst/>
          </a:prstGeom>
        </p:spPr>
      </p:pic>
      <p:sp>
        <p:nvSpPr>
          <p:cNvPr id="76" name="テキスト ボックス 75"/>
          <p:cNvSpPr txBox="1"/>
          <p:nvPr/>
        </p:nvSpPr>
        <p:spPr>
          <a:xfrm>
            <a:off x="7228091" y="6675794"/>
            <a:ext cx="1915909" cy="230832"/>
          </a:xfrm>
          <a:prstGeom prst="rect">
            <a:avLst/>
          </a:prstGeom>
          <a:noFill/>
        </p:spPr>
        <p:txBody>
          <a:bodyPr wrap="non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大阪管区気象台地震火山課　提供</a:t>
            </a:r>
          </a:p>
        </p:txBody>
      </p:sp>
    </p:spTree>
    <p:extLst>
      <p:ext uri="{BB962C8B-B14F-4D97-AF65-F5344CB8AC3E}">
        <p14:creationId xmlns:p14="http://schemas.microsoft.com/office/powerpoint/2010/main" val="468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a:solidFill>
                  <a:prstClr val="black"/>
                </a:solidFill>
                <a:latin typeface="メイリオ" panose="020B0604030504040204" pitchFamily="50" charset="-128"/>
                <a:ea typeface="メイリオ" panose="020B0604030504040204" pitchFamily="50" charset="-128"/>
              </a:rPr>
              <a:t>「きんきゅう</a:t>
            </a:r>
            <a:r>
              <a:rPr lang="ja-JP" altLang="en-US" sz="3600" err="1">
                <a:solidFill>
                  <a:prstClr val="black"/>
                </a:solidFill>
                <a:latin typeface="メイリオ" panose="020B0604030504040204" pitchFamily="50" charset="-128"/>
                <a:ea typeface="メイリオ" panose="020B0604030504040204" pitchFamily="50" charset="-128"/>
              </a:rPr>
              <a:t>じ</a:t>
            </a:r>
            <a:r>
              <a:rPr lang="ja-JP" altLang="en-US" sz="3600">
                <a:solidFill>
                  <a:prstClr val="black"/>
                </a:solidFill>
                <a:latin typeface="メイリオ" panose="020B0604030504040204" pitchFamily="50" charset="-128"/>
                <a:ea typeface="メイリオ" panose="020B0604030504040204" pitchFamily="50" charset="-128"/>
              </a:rPr>
              <a:t>しんそくほう」とは？</a:t>
            </a:r>
          </a:p>
        </p:txBody>
      </p:sp>
      <p:pic>
        <p:nvPicPr>
          <p:cNvPr id="4" name="図 3"/>
          <p:cNvPicPr>
            <a:picLocks noChangeAspect="1"/>
          </p:cNvPicPr>
          <p:nvPr/>
        </p:nvPicPr>
        <p:blipFill rotWithShape="1">
          <a:blip r:embed="rId3"/>
          <a:srcRect r="2053"/>
          <a:stretch/>
        </p:blipFill>
        <p:spPr>
          <a:xfrm>
            <a:off x="899592" y="990019"/>
            <a:ext cx="7416824" cy="5567891"/>
          </a:xfrm>
          <a:prstGeom prst="rect">
            <a:avLst/>
          </a:prstGeom>
        </p:spPr>
      </p:pic>
      <p:pic>
        <p:nvPicPr>
          <p:cNvPr id="3" name="図 2"/>
          <p:cNvPicPr>
            <a:picLocks noChangeAspect="1"/>
          </p:cNvPicPr>
          <p:nvPr/>
        </p:nvPicPr>
        <p:blipFill>
          <a:blip r:embed="rId4"/>
          <a:stretch>
            <a:fillRect/>
          </a:stretch>
        </p:blipFill>
        <p:spPr>
          <a:xfrm>
            <a:off x="899592" y="980728"/>
            <a:ext cx="7554388" cy="5548692"/>
          </a:xfrm>
          <a:prstGeom prst="rect">
            <a:avLst/>
          </a:prstGeom>
        </p:spPr>
      </p:pic>
      <p:sp>
        <p:nvSpPr>
          <p:cNvPr id="2" name="テキスト ボックス 1">
            <a:extLst>
              <a:ext uri="{FF2B5EF4-FFF2-40B4-BE49-F238E27FC236}">
                <a16:creationId xmlns:a16="http://schemas.microsoft.com/office/drawing/2014/main" id="{3930602E-DE57-2E8F-E81A-F2F49539C23F}"/>
              </a:ext>
            </a:extLst>
          </p:cNvPr>
          <p:cNvSpPr txBox="1"/>
          <p:nvPr/>
        </p:nvSpPr>
        <p:spPr>
          <a:xfrm>
            <a:off x="7228091" y="6675794"/>
            <a:ext cx="1915909" cy="230832"/>
          </a:xfrm>
          <a:prstGeom prst="rect">
            <a:avLst/>
          </a:prstGeom>
          <a:noFill/>
        </p:spPr>
        <p:txBody>
          <a:bodyPr wrap="non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rPr>
              <a:t>大阪管区気象台地震火山課　提供</a:t>
            </a:r>
          </a:p>
        </p:txBody>
      </p:sp>
    </p:spTree>
    <p:extLst>
      <p:ext uri="{BB962C8B-B14F-4D97-AF65-F5344CB8AC3E}">
        <p14:creationId xmlns:p14="http://schemas.microsoft.com/office/powerpoint/2010/main" val="26980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グループ化 3"/>
          <p:cNvGrpSpPr>
            <a:grpSpLocks/>
          </p:cNvGrpSpPr>
          <p:nvPr/>
        </p:nvGrpSpPr>
        <p:grpSpPr bwMode="auto">
          <a:xfrm rot="904863">
            <a:off x="5874493" y="3030253"/>
            <a:ext cx="1954850" cy="3075133"/>
            <a:chOff x="3923928" y="1556792"/>
            <a:chExt cx="2664296" cy="4320480"/>
          </a:xfrm>
        </p:grpSpPr>
        <p:sp>
          <p:nvSpPr>
            <p:cNvPr id="5" name="角丸四角形 4"/>
            <p:cNvSpPr/>
            <p:nvPr/>
          </p:nvSpPr>
          <p:spPr>
            <a:xfrm>
              <a:off x="3923928" y="1556792"/>
              <a:ext cx="2664296" cy="4320480"/>
            </a:xfrm>
            <a:prstGeom prst="roundRect">
              <a:avLst/>
            </a:prstGeom>
            <a:solidFill>
              <a:schemeClr val="bg1"/>
            </a:solidFill>
            <a:scene3d>
              <a:camera prst="orthographicFront"/>
              <a:lightRig rig="threePt" dir="t"/>
            </a:scene3d>
            <a:sp3d extrusionH="76200" contourW="12700" prstMaterial="softEdge">
              <a:bevelT w="209550" h="82550"/>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 name="正方形/長方形 5"/>
            <p:cNvSpPr/>
            <p:nvPr/>
          </p:nvSpPr>
          <p:spPr>
            <a:xfrm>
              <a:off x="4211960" y="2060848"/>
              <a:ext cx="2160240" cy="2952328"/>
            </a:xfrm>
            <a:prstGeom prst="rect">
              <a:avLst/>
            </a:prstGeom>
            <a:solidFill>
              <a:srgbClr val="000000"/>
            </a:solidFill>
            <a:ln w="952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角丸四角形 6"/>
            <p:cNvSpPr/>
            <p:nvPr/>
          </p:nvSpPr>
          <p:spPr>
            <a:xfrm>
              <a:off x="5008240" y="5191884"/>
              <a:ext cx="567680" cy="344931"/>
            </a:xfrm>
            <a:prstGeom prst="roundRect">
              <a:avLst/>
            </a:prstGeom>
            <a:solidFill>
              <a:schemeClr val="bg1"/>
            </a:solidFill>
            <a:scene3d>
              <a:camera prst="orthographicFront"/>
              <a:lightRig rig="threePt" dir="t"/>
            </a:scene3d>
            <a:sp3d extrusionH="76200" contourW="12700" prstMaterial="softEdge">
              <a:bevelT w="209550" h="82550" prst="hardEdge"/>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角丸四角形 7"/>
            <p:cNvSpPr/>
            <p:nvPr/>
          </p:nvSpPr>
          <p:spPr>
            <a:xfrm>
              <a:off x="4798504" y="1772816"/>
              <a:ext cx="925624" cy="152400"/>
            </a:xfrm>
            <a:prstGeom prst="roundRect">
              <a:avLst/>
            </a:prstGeom>
            <a:solidFill>
              <a:schemeClr val="bg1"/>
            </a:solidFill>
            <a:ln>
              <a:noFill/>
            </a:ln>
            <a:scene3d>
              <a:camera prst="orthographicFront"/>
              <a:lightRig rig="threePt" dir="t"/>
            </a:scene3d>
            <a:sp3d extrusionH="76200" contourW="12700" prstMaterial="softEdge">
              <a:bevelT w="209550" h="82550" prst="softRound"/>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1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a:solidFill>
                  <a:prstClr val="black"/>
                </a:solidFill>
                <a:latin typeface="メイリオ" panose="020B0604030504040204" pitchFamily="50" charset="-128"/>
                <a:ea typeface="メイリオ" panose="020B0604030504040204" pitchFamily="50" charset="-128"/>
              </a:rPr>
              <a:t>じしん　による　ケガを　しないために</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2" y="2837529"/>
            <a:ext cx="4138847" cy="28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4125" y="1198133"/>
            <a:ext cx="6955750" cy="1446550"/>
          </a:xfrm>
          <a:prstGeom prst="rect">
            <a:avLst/>
          </a:prstGeom>
          <a:noFill/>
        </p:spPr>
        <p:txBody>
          <a:bodyPr wrap="none" rtlCol="0">
            <a:spAutoFit/>
          </a:bodyPr>
          <a:lstStyle/>
          <a:p>
            <a:pPr algn="ctr"/>
            <a:r>
              <a:rPr lang="ja-JP" altLang="en-US" sz="4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きんきゅう</a:t>
            </a:r>
            <a:r>
              <a:rPr lang="ja-JP" altLang="en-US" sz="440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じ</a:t>
            </a:r>
            <a:r>
              <a:rPr lang="ja-JP" altLang="en-US" sz="4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しんそくほう</a:t>
            </a:r>
            <a:endParaRPr lang="en-US" altLang="ja-JP" sz="44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の音を聞いてみよう</a:t>
            </a:r>
          </a:p>
        </p:txBody>
      </p:sp>
    </p:spTree>
    <p:extLst>
      <p:ext uri="{BB962C8B-B14F-4D97-AF65-F5344CB8AC3E}">
        <p14:creationId xmlns:p14="http://schemas.microsoft.com/office/powerpoint/2010/main" val="265878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80430" y="2088055"/>
            <a:ext cx="5183138" cy="4401680"/>
          </a:xfrm>
          <a:prstGeom prst="rect">
            <a:avLst/>
          </a:prstGeom>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a:solidFill>
                  <a:prstClr val="black"/>
                </a:solidFill>
                <a:latin typeface="メイリオ" panose="020B0604030504040204" pitchFamily="50" charset="-128"/>
                <a:ea typeface="メイリオ" panose="020B0604030504040204" pitchFamily="50" charset="-128"/>
              </a:rPr>
              <a:t>じしん　による　ケガを　しないために</a:t>
            </a:r>
          </a:p>
        </p:txBody>
      </p:sp>
      <p:sp>
        <p:nvSpPr>
          <p:cNvPr id="2" name="テキスト ボックス 1"/>
          <p:cNvSpPr txBox="1"/>
          <p:nvPr/>
        </p:nvSpPr>
        <p:spPr>
          <a:xfrm>
            <a:off x="1980430" y="1371762"/>
            <a:ext cx="5262979" cy="769441"/>
          </a:xfrm>
          <a:prstGeom prst="rect">
            <a:avLst/>
          </a:prstGeom>
          <a:noFill/>
        </p:spPr>
        <p:txBody>
          <a:bodyPr wrap="none" rtlCol="0">
            <a:spAutoFit/>
          </a:bodyPr>
          <a:lstStyle/>
          <a:p>
            <a:r>
              <a:rPr lang="ja-JP" altLang="en-US" sz="4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家の中にいたら？</a:t>
            </a:r>
          </a:p>
        </p:txBody>
      </p:sp>
      <p:sp>
        <p:nvSpPr>
          <p:cNvPr id="15" name="テキスト ボックス 14"/>
          <p:cNvSpPr txBox="1"/>
          <p:nvPr/>
        </p:nvSpPr>
        <p:spPr>
          <a:xfrm>
            <a:off x="495479" y="764704"/>
            <a:ext cx="8648521" cy="769441"/>
          </a:xfrm>
          <a:prstGeom prst="rect">
            <a:avLst/>
          </a:prstGeom>
          <a:noFill/>
        </p:spPr>
        <p:txBody>
          <a:bodyPr wrap="none" rtlCol="0">
            <a:spAutoFit/>
          </a:bodyPr>
          <a:lstStyle/>
          <a:p>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クエスチョン！その時どうする？</a:t>
            </a:r>
          </a:p>
        </p:txBody>
      </p:sp>
      <p:sp>
        <p:nvSpPr>
          <p:cNvPr id="16" name="テキスト ボックス 15"/>
          <p:cNvSpPr txBox="1"/>
          <p:nvPr/>
        </p:nvSpPr>
        <p:spPr>
          <a:xfrm>
            <a:off x="3767207" y="6642556"/>
            <a:ext cx="5376793" cy="215444"/>
          </a:xfrm>
          <a:prstGeom prst="rect">
            <a:avLst/>
          </a:prstGeom>
          <a:noFill/>
        </p:spPr>
        <p:txBody>
          <a:bodyPr wrap="non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気象庁ホームページ　（</a:t>
            </a:r>
            <a:r>
              <a:rPr lang="en-US" altLang="ja-JP" sz="800" dirty="0">
                <a:solidFill>
                  <a:prstClr val="black"/>
                </a:solidFill>
                <a:latin typeface="メイリオ" panose="020B0604030504040204" pitchFamily="50" charset="-128"/>
                <a:ea typeface="メイリオ" panose="020B0604030504040204" pitchFamily="50" charset="-128"/>
              </a:rPr>
              <a:t>https://www.jma.go.jp/jma/kishou/books/eew/index.html</a:t>
            </a:r>
            <a:r>
              <a:rPr lang="ja-JP" altLang="en-US" sz="800" dirty="0">
                <a:solidFill>
                  <a:prstClr val="black"/>
                </a:solidFill>
                <a:latin typeface="メイリオ" panose="020B0604030504040204" pitchFamily="50" charset="-128"/>
                <a:ea typeface="メイリオ" panose="020B0604030504040204" pitchFamily="50" charset="-128"/>
              </a:rPr>
              <a:t>）の図版を加工して掲載</a:t>
            </a:r>
          </a:p>
        </p:txBody>
      </p:sp>
      <p:pic>
        <p:nvPicPr>
          <p:cNvPr id="3" name="図 2"/>
          <p:cNvPicPr>
            <a:picLocks noChangeAspect="1"/>
          </p:cNvPicPr>
          <p:nvPr/>
        </p:nvPicPr>
        <p:blipFill>
          <a:blip r:embed="rId4"/>
          <a:stretch>
            <a:fillRect/>
          </a:stretch>
        </p:blipFill>
        <p:spPr>
          <a:xfrm>
            <a:off x="1561933" y="2062562"/>
            <a:ext cx="6020133" cy="4601691"/>
          </a:xfrm>
          <a:prstGeom prst="rect">
            <a:avLst/>
          </a:prstGeom>
        </p:spPr>
      </p:pic>
      <p:pic>
        <p:nvPicPr>
          <p:cNvPr id="19" name="Picture 5"/>
          <p:cNvPicPr>
            <a:picLocks noChangeAspect="1" noChangeArrowheads="1"/>
          </p:cNvPicPr>
          <p:nvPr/>
        </p:nvPicPr>
        <p:blipFill>
          <a:blip r:embed="rId5" cstate="print"/>
          <a:srcRect/>
          <a:stretch>
            <a:fillRect/>
          </a:stretch>
        </p:blipFill>
        <p:spPr bwMode="auto">
          <a:xfrm>
            <a:off x="6623721" y="2194351"/>
            <a:ext cx="2520279" cy="2520280"/>
          </a:xfrm>
          <a:prstGeom prst="rect">
            <a:avLst/>
          </a:prstGeom>
          <a:noFill/>
          <a:ln w="9525">
            <a:noFill/>
            <a:miter lim="800000"/>
            <a:headEnd/>
            <a:tailEnd/>
          </a:ln>
          <a:effectLst/>
        </p:spPr>
      </p:pic>
    </p:spTree>
    <p:extLst>
      <p:ext uri="{BB962C8B-B14F-4D97-AF65-F5344CB8AC3E}">
        <p14:creationId xmlns:p14="http://schemas.microsoft.com/office/powerpoint/2010/main" val="30297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2B60AB67756AB428AA2F3F6EAA9056D" ma:contentTypeVersion="19" ma:contentTypeDescription="新しいドキュメントを作成します。" ma:contentTypeScope="" ma:versionID="4bdad767a1c06c48b658eedeb02d3626">
  <xsd:schema xmlns:xsd="http://www.w3.org/2001/XMLSchema" xmlns:xs="http://www.w3.org/2001/XMLSchema" xmlns:p="http://schemas.microsoft.com/office/2006/metadata/properties" xmlns:ns2="90f8c1ac-7c17-4521-bcf7-bac9372d16af" xmlns:ns3="417c192f-3550-43bb-a9a3-e918eea89ecb" targetNamespace="http://schemas.microsoft.com/office/2006/metadata/properties" ma:root="true" ma:fieldsID="6ee47f2387f253dc009eb728689953bb" ns2:_="" ns3:_="">
    <xsd:import namespace="90f8c1ac-7c17-4521-bcf7-bac9372d16af"/>
    <xsd:import namespace="417c192f-3550-43bb-a9a3-e918eea89e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8c1ac-7c17-4521-bcf7-bac9372d1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63c53a08-2524-4b2f-a5a2-c632f6aa4b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7c192f-3550-43bb-a9a3-e918eea89ecb"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f0fd838-c6bb-4606-a3a7-f0087bfd0e15}" ma:internalName="TaxCatchAll" ma:showField="CatchAllData" ma:web="417c192f-3550-43bb-a9a3-e918eea89e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f8c1ac-7c17-4521-bcf7-bac9372d16af">
      <Terms xmlns="http://schemas.microsoft.com/office/infopath/2007/PartnerControls"/>
    </lcf76f155ced4ddcb4097134ff3c332f>
    <TaxCatchAll xmlns="417c192f-3550-43bb-a9a3-e918eea89ecb" xsi:nil="true"/>
    <SharedWithUsers xmlns="417c192f-3550-43bb-a9a3-e918eea89ecb">
      <UserInfo>
        <DisplayName/>
        <AccountId xsi:nil="true"/>
        <AccountType/>
      </UserInfo>
    </SharedWithUsers>
  </documentManagement>
</p:properties>
</file>

<file path=customXml/itemProps1.xml><?xml version="1.0" encoding="utf-8"?>
<ds:datastoreItem xmlns:ds="http://schemas.openxmlformats.org/officeDocument/2006/customXml" ds:itemID="{9E9DE565-2A87-4930-87D7-5977228D800D}"/>
</file>

<file path=customXml/itemProps2.xml><?xml version="1.0" encoding="utf-8"?>
<ds:datastoreItem xmlns:ds="http://schemas.openxmlformats.org/officeDocument/2006/customXml" ds:itemID="{9DB4FDDA-071C-4F16-8DF7-071068A569BE}"/>
</file>

<file path=customXml/itemProps3.xml><?xml version="1.0" encoding="utf-8"?>
<ds:datastoreItem xmlns:ds="http://schemas.openxmlformats.org/officeDocument/2006/customXml" ds:itemID="{F0B582BB-C136-45A6-9B32-FCFFAFBD017D}"/>
</file>

<file path=docProps/app.xml><?xml version="1.0" encoding="utf-8"?>
<Properties xmlns="http://schemas.openxmlformats.org/officeDocument/2006/extended-properties" xmlns:vt="http://schemas.openxmlformats.org/officeDocument/2006/docPropsVTypes">
  <TotalTime>0</TotalTime>
  <Words>3920</Words>
  <Application>Microsoft Office PowerPoint</Application>
  <PresentationFormat>画面に合わせる (4:3)</PresentationFormat>
  <Paragraphs>385</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21</vt:i4>
      </vt:variant>
    </vt:vector>
  </HeadingPairs>
  <TitlesOfParts>
    <vt:vector size="29" baseType="lpstr">
      <vt:lpstr>Meiryo UI</vt:lpstr>
      <vt:lpstr>ＭＳ Ｐゴシック</vt:lpstr>
      <vt:lpstr>ＭＳ ゴシック</vt:lpstr>
      <vt:lpstr>メイリオ</vt:lpstr>
      <vt:lpstr>Arial</vt:lpstr>
      <vt:lpstr>Calibri</vt:lpstr>
      <vt:lpstr>Office ​​テーマ</vt:lpstr>
      <vt:lpstr>2_Office ​​テーマ</vt:lpstr>
      <vt:lpstr>じしんやつなみから　 命を守るために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2025-03-19T02:43:58Z</dcterms:created>
  <dcterms:modified xsi:type="dcterms:W3CDTF">2025-03-19T02:44:06Z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0x01010032B60AB67756AB428AA2F3F6EAA9056D</vt:lpwstr>
  </property>
  <property fmtid="{D5CDD505-2E9C-101B-9397-08002B2CF9AE}" pid="4" name="Order">
    <vt:r8>8931100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