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723" r:id="rId2"/>
  </p:sldMasterIdLst>
  <p:notesMasterIdLst>
    <p:notesMasterId r:id="rId23"/>
  </p:notesMasterIdLst>
  <p:sldIdLst>
    <p:sldId id="271" r:id="rId3"/>
    <p:sldId id="322" r:id="rId4"/>
    <p:sldId id="331" r:id="rId5"/>
    <p:sldId id="381" r:id="rId6"/>
    <p:sldId id="337" r:id="rId7"/>
    <p:sldId id="374" r:id="rId8"/>
    <p:sldId id="377" r:id="rId9"/>
    <p:sldId id="363" r:id="rId10"/>
    <p:sldId id="365" r:id="rId11"/>
    <p:sldId id="375" r:id="rId12"/>
    <p:sldId id="368" r:id="rId13"/>
    <p:sldId id="369" r:id="rId14"/>
    <p:sldId id="373" r:id="rId15"/>
    <p:sldId id="372" r:id="rId16"/>
    <p:sldId id="382" r:id="rId17"/>
    <p:sldId id="301" r:id="rId18"/>
    <p:sldId id="378" r:id="rId19"/>
    <p:sldId id="379" r:id="rId20"/>
    <p:sldId id="380" r:id="rId21"/>
    <p:sldId id="323" r:id="rId22"/>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354D"/>
    <a:srgbClr val="F1F0F0"/>
    <a:srgbClr val="0F293F"/>
    <a:srgbClr val="DF5656"/>
    <a:srgbClr val="E9460A"/>
    <a:srgbClr val="1F4560"/>
    <a:srgbClr val="003300"/>
    <a:srgbClr val="FFFFFF"/>
    <a:srgbClr val="FF00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4280D-A421-49D8-9B09-7721BDAE92E7}" v="371" dt="2025-03-19T02:44:43.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2" autoAdjust="0"/>
    <p:restoredTop sz="78424" autoAdjust="0"/>
  </p:normalViewPr>
  <p:slideViewPr>
    <p:cSldViewPr>
      <p:cViewPr varScale="1">
        <p:scale>
          <a:sx n="86" d="100"/>
          <a:sy n="86" d="100"/>
        </p:scale>
        <p:origin x="234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0" cy="493316"/>
          </a:xfrm>
          <a:prstGeom prst="rect">
            <a:avLst/>
          </a:prstGeom>
        </p:spPr>
        <p:txBody>
          <a:bodyPr vert="horz" lIns="94843" tIns="47421" rIns="94843" bIns="4742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0"/>
            <a:ext cx="2918830" cy="493316"/>
          </a:xfrm>
          <a:prstGeom prst="rect">
            <a:avLst/>
          </a:prstGeom>
        </p:spPr>
        <p:txBody>
          <a:bodyPr vert="horz" lIns="94843" tIns="47421" rIns="94843" bIns="47421" rtlCol="0"/>
          <a:lstStyle>
            <a:lvl1pPr algn="r">
              <a:defRPr sz="1200"/>
            </a:lvl1pPr>
          </a:lstStyle>
          <a:p>
            <a:fld id="{7B5FB2E4-DB88-434F-BBCE-1BDA3AA2FD37}" type="datetimeFigureOut">
              <a:rPr kumimoji="1" lang="ja-JP" altLang="en-US" smtClean="0"/>
              <a:t>2025/3/19</a:t>
            </a:fld>
            <a:endParaRPr kumimoji="1" lang="ja-JP" altLang="en-US"/>
          </a:p>
        </p:txBody>
      </p:sp>
      <p:sp>
        <p:nvSpPr>
          <p:cNvPr id="4" name="スライド イメージ プレースホルダー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lIns="94843" tIns="47421" rIns="94843" bIns="47421"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4843" tIns="47421" rIns="94843" bIns="4742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285"/>
            <a:ext cx="2918830" cy="493316"/>
          </a:xfrm>
          <a:prstGeom prst="rect">
            <a:avLst/>
          </a:prstGeom>
        </p:spPr>
        <p:txBody>
          <a:bodyPr vert="horz" lIns="94843" tIns="47421" rIns="94843" bIns="4742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5"/>
            <a:ext cx="2918830" cy="493316"/>
          </a:xfrm>
          <a:prstGeom prst="rect">
            <a:avLst/>
          </a:prstGeom>
        </p:spPr>
        <p:txBody>
          <a:bodyPr vert="horz" lIns="94843" tIns="47421" rIns="94843" bIns="47421" rtlCol="0" anchor="b"/>
          <a:lstStyle>
            <a:lvl1pPr algn="r">
              <a:defRPr sz="1200"/>
            </a:lvl1pPr>
          </a:lstStyle>
          <a:p>
            <a:fld id="{B95AD4AD-2E2A-4988-9209-2846F30B8F1F}" type="slidenum">
              <a:rPr kumimoji="1" lang="ja-JP" altLang="en-US" smtClean="0"/>
              <a:t>‹#›</a:t>
            </a:fld>
            <a:endParaRPr kumimoji="1" lang="ja-JP" altLang="en-US"/>
          </a:p>
        </p:txBody>
      </p:sp>
    </p:spTree>
    <p:extLst>
      <p:ext uri="{BB962C8B-B14F-4D97-AF65-F5344CB8AC3E}">
        <p14:creationId xmlns:p14="http://schemas.microsoft.com/office/powerpoint/2010/main" val="41215573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０分（０分）経過　　（）内は累計</a:t>
            </a:r>
            <a:endParaRPr kumimoji="1" lang="en-US" altLang="ja-JP" sz="1200" dirty="0"/>
          </a:p>
          <a:p>
            <a:endParaRPr kumimoji="1" lang="en-US" altLang="ja-JP" sz="1200" dirty="0"/>
          </a:p>
          <a:p>
            <a:r>
              <a:rPr kumimoji="1" lang="ja-JP" altLang="en-US" sz="1200" dirty="0"/>
              <a:t>（講義が始まるまで映しておいてください。）</a:t>
            </a:r>
            <a:endParaRPr kumimoji="1" lang="en-US" altLang="ja-JP" sz="1200" dirty="0"/>
          </a:p>
          <a:p>
            <a:r>
              <a:rPr kumimoji="1" lang="ja-JP" altLang="en-US" sz="1200" dirty="0"/>
              <a:t>（</a:t>
            </a:r>
            <a:r>
              <a:rPr kumimoji="1" lang="en-US" altLang="ja-JP" sz="1200" dirty="0"/>
              <a:t>※</a:t>
            </a:r>
            <a:r>
              <a:rPr kumimoji="1" lang="ja-JP" altLang="en-US" sz="1200" dirty="0"/>
              <a:t>各スライドの〇〇となっている箇所は地域や学校に合わせて編集してください。）</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i="1" dirty="0">
                <a:latin typeface="ＭＳ ゴシック" panose="020B0609070205080204" pitchFamily="49" charset="-128"/>
                <a:ea typeface="ＭＳ ゴシック" panose="020B0609070205080204" pitchFamily="49" charset="-128"/>
              </a:rPr>
              <a:t>（</a:t>
            </a:r>
            <a:r>
              <a:rPr lang="en-US" altLang="ja-JP" sz="1200" i="1" dirty="0">
                <a:latin typeface="ＭＳ ゴシック" panose="020B0609070205080204" pitchFamily="49" charset="-128"/>
                <a:ea typeface="ＭＳ ゴシック" panose="020B0609070205080204" pitchFamily="49" charset="-128"/>
              </a:rPr>
              <a:t>※</a:t>
            </a:r>
            <a:r>
              <a:rPr lang="ja-JP" altLang="en-US" sz="1200" i="1" dirty="0">
                <a:latin typeface="ＭＳ ゴシック" panose="020B0609070205080204" pitchFamily="49" charset="-128"/>
                <a:ea typeface="ＭＳ ゴシック" panose="020B0609070205080204" pitchFamily="49" charset="-128"/>
              </a:rPr>
              <a:t>（☆クリック）は画面をクリックしてパワーポイントのアニメーションを動かしていただく場面です。）</a:t>
            </a:r>
            <a:endParaRPr kumimoji="1" lang="en-US" altLang="ja-JP" sz="1200" dirty="0"/>
          </a:p>
          <a:p>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今日は、地震や津波から命を守るために、という題名でお話をします。</a:t>
            </a:r>
            <a:endParaRPr kumimoji="1" lang="en-US" altLang="ja-JP"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みなさん、今まで地震にあったことはありますか？</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（自由に答えてもらえればよい。）</a:t>
            </a:r>
            <a:endParaRPr lang="en-US" altLang="ja-JP" sz="1200" dirty="0">
              <a:latin typeface="ＭＳ ゴシック" panose="020B0609070205080204" pitchFamily="49" charset="-128"/>
              <a:ea typeface="ＭＳ ゴシック" panose="020B0609070205080204" pitchFamily="49" charset="-128"/>
            </a:endParaRPr>
          </a:p>
          <a:p>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この近くだと、</a:t>
            </a:r>
            <a:r>
              <a:rPr lang="en-US" altLang="ja-JP" sz="1200" dirty="0">
                <a:latin typeface="ＭＳ ゴシック" panose="020B0609070205080204" pitchFamily="49" charset="-128"/>
                <a:ea typeface="ＭＳ ゴシック" panose="020B0609070205080204" pitchFamily="49" charset="-128"/>
              </a:rPr>
              <a:t>2018</a:t>
            </a:r>
            <a:r>
              <a:rPr lang="ja-JP" altLang="en-US" sz="1200" dirty="0">
                <a:latin typeface="ＭＳ ゴシック" panose="020B0609070205080204" pitchFamily="49" charset="-128"/>
                <a:ea typeface="ＭＳ ゴシック" panose="020B0609070205080204" pitchFamily="49" charset="-128"/>
              </a:rPr>
              <a:t>年に大阪の北の方で大きな地震がありました。地震が起こったところの近くでは、立っているのが難しいほど大きく揺れました。</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日本はとても地震が多い国です。あのくらい大きな地震が、いつどこで起こってもおかしくありません。今、私たちがいる街でも起こるかもしれません。</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なので、今日はどうやって自分たちを守ったら良いのかを学びます。</a:t>
            </a:r>
            <a:endParaRPr lang="en-US" altLang="ja-JP" sz="1200"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ＭＳ ゴシック" panose="020B0609070205080204" pitchFamily="49" charset="-128"/>
                <a:ea typeface="ＭＳ ゴシック" panose="020B0609070205080204" pitchFamily="49" charset="-128"/>
              </a:rPr>
              <a:t>（補足：</a:t>
            </a:r>
            <a:r>
              <a:rPr lang="en-US" altLang="ja-JP" sz="1200" dirty="0">
                <a:latin typeface="ＭＳ ゴシック" panose="020B0609070205080204" pitchFamily="49" charset="-128"/>
                <a:ea typeface="ＭＳ ゴシック" panose="020B0609070205080204" pitchFamily="49" charset="-128"/>
              </a:rPr>
              <a:t>2018</a:t>
            </a:r>
            <a:r>
              <a:rPr lang="ja-JP" altLang="en-US" sz="1200" dirty="0">
                <a:latin typeface="ＭＳ ゴシック" panose="020B0609070205080204" pitchFamily="49" charset="-128"/>
                <a:ea typeface="ＭＳ ゴシック" panose="020B0609070205080204" pitchFamily="49" charset="-128"/>
              </a:rPr>
              <a:t>年</a:t>
            </a:r>
            <a:r>
              <a:rPr lang="en-US" altLang="ja-JP" sz="1200" dirty="0">
                <a:latin typeface="ＭＳ ゴシック" panose="020B0609070205080204" pitchFamily="49" charset="-128"/>
                <a:ea typeface="ＭＳ ゴシック" panose="020B0609070205080204" pitchFamily="49" charset="-128"/>
              </a:rPr>
              <a:t>6</a:t>
            </a:r>
            <a:r>
              <a:rPr lang="ja-JP" altLang="en-US" sz="1200" dirty="0">
                <a:latin typeface="ＭＳ ゴシック" panose="020B0609070205080204" pitchFamily="49" charset="-128"/>
                <a:ea typeface="ＭＳ ゴシック" panose="020B0609070205080204" pitchFamily="49" charset="-128"/>
              </a:rPr>
              <a:t>月</a:t>
            </a:r>
            <a:r>
              <a:rPr lang="en-US" altLang="ja-JP" sz="1200" dirty="0">
                <a:latin typeface="ＭＳ ゴシック" panose="020B0609070205080204" pitchFamily="49" charset="-128"/>
                <a:ea typeface="ＭＳ ゴシック" panose="020B0609070205080204" pitchFamily="49" charset="-128"/>
              </a:rPr>
              <a:t>18</a:t>
            </a:r>
            <a:r>
              <a:rPr lang="ja-JP" altLang="en-US" sz="1200" dirty="0">
                <a:latin typeface="ＭＳ ゴシック" panose="020B0609070205080204" pitchFamily="49" charset="-128"/>
                <a:ea typeface="ＭＳ ゴシック" panose="020B0609070205080204" pitchFamily="49" charset="-128"/>
              </a:rPr>
              <a:t>日　大阪府北部の地震　マグニチュード</a:t>
            </a:r>
            <a:r>
              <a:rPr lang="en-US" altLang="ja-JP" sz="1200" dirty="0">
                <a:latin typeface="ＭＳ ゴシック" panose="020B0609070205080204" pitchFamily="49" charset="-128"/>
                <a:ea typeface="ＭＳ ゴシック" panose="020B0609070205080204" pitchFamily="49" charset="-128"/>
              </a:rPr>
              <a:t>6.1</a:t>
            </a:r>
            <a:r>
              <a:rPr lang="ja-JP" altLang="en-US" sz="1200" dirty="0">
                <a:latin typeface="ＭＳ ゴシック" panose="020B0609070205080204" pitchFamily="49" charset="-128"/>
                <a:ea typeface="ＭＳ ゴシック" panose="020B0609070205080204" pitchFamily="49" charset="-128"/>
              </a:rPr>
              <a:t>　最大震度</a:t>
            </a:r>
            <a:r>
              <a:rPr lang="en-US" altLang="ja-JP" sz="1200" dirty="0">
                <a:latin typeface="ＭＳ ゴシック" panose="020B0609070205080204" pitchFamily="49" charset="-128"/>
                <a:ea typeface="ＭＳ ゴシック" panose="020B0609070205080204" pitchFamily="49" charset="-128"/>
              </a:rPr>
              <a:t>6</a:t>
            </a:r>
            <a:r>
              <a:rPr lang="ja-JP" altLang="en-US" sz="1200" dirty="0">
                <a:latin typeface="ＭＳ ゴシック" panose="020B0609070205080204" pitchFamily="49" charset="-128"/>
                <a:ea typeface="ＭＳ ゴシック" panose="020B0609070205080204" pitchFamily="49" charset="-128"/>
              </a:rPr>
              <a:t>弱）</a:t>
            </a:r>
            <a:endParaRPr lang="en-US" altLang="ja-JP" sz="1200"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EDC8D06B-BB38-41B1-B600-852588E74BEE}" type="slidenum">
              <a:rPr lang="ja-JP" altLang="en-US" smtClean="0">
                <a:solidFill>
                  <a:prstClr val="black"/>
                </a:solidFill>
              </a:rPr>
              <a:pPr/>
              <a:t>1</a:t>
            </a:fld>
            <a:endParaRPr lang="ja-JP" altLang="en-US">
              <a:solidFill>
                <a:prstClr val="black"/>
              </a:solidFill>
            </a:endParaRPr>
          </a:p>
        </p:txBody>
      </p:sp>
    </p:spTree>
    <p:extLst>
      <p:ext uri="{BB962C8B-B14F-4D97-AF65-F5344CB8AC3E}">
        <p14:creationId xmlns:p14="http://schemas.microsoft.com/office/powerpoint/2010/main" val="4132014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a:ln/>
        </p:spPr>
      </p:sp>
      <p:sp>
        <p:nvSpPr>
          <p:cNvPr id="348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dirty="0"/>
              <a:t>1</a:t>
            </a:r>
            <a:r>
              <a:rPr kumimoji="1" lang="ja-JP" altLang="en-US" dirty="0"/>
              <a:t>分（</a:t>
            </a:r>
            <a:r>
              <a:rPr kumimoji="1" lang="en-US" altLang="ja-JP" dirty="0"/>
              <a:t>18</a:t>
            </a:r>
            <a:r>
              <a:rPr kumimoji="1" lang="ja-JP" altLang="en-US" dirty="0"/>
              <a:t>分）経過</a:t>
            </a:r>
            <a:endParaRPr kumimoji="1" lang="en-US" altLang="ja-JP" dirty="0"/>
          </a:p>
          <a:p>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この</a:t>
            </a:r>
            <a:r>
              <a:rPr kumimoji="1" lang="en-US" altLang="ja-JP" dirty="0">
                <a:latin typeface="ＭＳ ゴシック" panose="020B0609070205080204" pitchFamily="49" charset="-128"/>
                <a:ea typeface="ＭＳ ゴシック" panose="020B0609070205080204" pitchFamily="49" charset="-128"/>
              </a:rPr>
              <a:t>3</a:t>
            </a:r>
            <a:r>
              <a:rPr kumimoji="1" lang="ja-JP" altLang="en-US" dirty="0" err="1">
                <a:latin typeface="ＭＳ ゴシック" panose="020B0609070205080204" pitchFamily="49" charset="-128"/>
                <a:ea typeface="ＭＳ ゴシック" panose="020B0609070205080204" pitchFamily="49" charset="-128"/>
              </a:rPr>
              <a:t>つで</a:t>
            </a:r>
            <a:r>
              <a:rPr kumimoji="1" lang="ja-JP" altLang="en-US" dirty="0">
                <a:latin typeface="ＭＳ ゴシック" panose="020B0609070205080204" pitchFamily="49" charset="-128"/>
                <a:ea typeface="ＭＳ ゴシック" panose="020B0609070205080204" pitchFamily="49" charset="-128"/>
              </a:rPr>
              <a:t>したね。</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baseline="0" dirty="0">
                <a:latin typeface="ＭＳ ゴシック" panose="020B0609070205080204" pitchFamily="49" charset="-128"/>
                <a:ea typeface="ＭＳ ゴシック" panose="020B0609070205080204" pitchFamily="49" charset="-128"/>
              </a:rPr>
              <a:t>みなさん、ぜひお家の人にも教えてあげてください。</a:t>
            </a:r>
            <a:endParaRPr kumimoji="1" lang="en-US" altLang="ja-JP" baseline="0"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ＭＳ ゴシック" panose="020B0609070205080204" pitchFamily="49" charset="-128"/>
                <a:ea typeface="ＭＳ ゴシック" panose="020B0609070205080204" pitchFamily="49" charset="-128"/>
              </a:rPr>
              <a:t>では、最後に津波クイズに挑戦です。今日学んだことも出てくるので、思い出しながら答えてみましょう。</a:t>
            </a:r>
            <a:endParaRPr lang="en-US" altLang="ja-JP" dirty="0">
              <a:latin typeface="ＭＳ ゴシック" panose="020B0609070205080204" pitchFamily="49" charset="-128"/>
              <a:ea typeface="ＭＳ ゴシック" panose="020B0609070205080204" pitchFamily="49" charset="-128"/>
            </a:endParaRPr>
          </a:p>
        </p:txBody>
      </p:sp>
      <p:sp>
        <p:nvSpPr>
          <p:cNvPr id="348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b="1">
                <a:solidFill>
                  <a:schemeClr val="tx1"/>
                </a:solidFill>
                <a:latin typeface="Tahoma" pitchFamily="34" charset="0"/>
                <a:ea typeface="ＭＳ Ｐゴシック" charset="-128"/>
              </a:defRPr>
            </a:lvl1pPr>
            <a:lvl2pPr marL="742830" indent="-285704" eaLnBrk="0" hangingPunct="0">
              <a:defRPr kumimoji="1" sz="2000" b="1">
                <a:solidFill>
                  <a:schemeClr val="tx1"/>
                </a:solidFill>
                <a:latin typeface="Tahoma" pitchFamily="34" charset="0"/>
                <a:ea typeface="ＭＳ Ｐゴシック" charset="-128"/>
              </a:defRPr>
            </a:lvl2pPr>
            <a:lvl3pPr marL="1142816" indent="-228563" eaLnBrk="0" hangingPunct="0">
              <a:defRPr kumimoji="1" sz="2000" b="1">
                <a:solidFill>
                  <a:schemeClr val="tx1"/>
                </a:solidFill>
                <a:latin typeface="Tahoma" pitchFamily="34" charset="0"/>
                <a:ea typeface="ＭＳ Ｐゴシック" charset="-128"/>
              </a:defRPr>
            </a:lvl3pPr>
            <a:lvl4pPr marL="1599942" indent="-228563" eaLnBrk="0" hangingPunct="0">
              <a:defRPr kumimoji="1" sz="2000" b="1">
                <a:solidFill>
                  <a:schemeClr val="tx1"/>
                </a:solidFill>
                <a:latin typeface="Tahoma" pitchFamily="34" charset="0"/>
                <a:ea typeface="ＭＳ Ｐゴシック" charset="-128"/>
              </a:defRPr>
            </a:lvl4pPr>
            <a:lvl5pPr marL="2057069" indent="-228563" eaLnBrk="0" hangingPunct="0">
              <a:defRPr kumimoji="1" sz="2000" b="1">
                <a:solidFill>
                  <a:schemeClr val="tx1"/>
                </a:solidFill>
                <a:latin typeface="Tahoma" pitchFamily="34" charset="0"/>
                <a:ea typeface="ＭＳ Ｐゴシック" charset="-128"/>
              </a:defRPr>
            </a:lvl5pPr>
            <a:lvl6pPr marL="251419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6pPr>
            <a:lvl7pPr marL="2971321" indent="-228563" eaLnBrk="0" fontAlgn="base" hangingPunct="0">
              <a:spcBef>
                <a:spcPct val="0"/>
              </a:spcBef>
              <a:spcAft>
                <a:spcPct val="0"/>
              </a:spcAft>
              <a:defRPr kumimoji="1" sz="2000" b="1">
                <a:solidFill>
                  <a:schemeClr val="tx1"/>
                </a:solidFill>
                <a:latin typeface="Tahoma" pitchFamily="34" charset="0"/>
                <a:ea typeface="ＭＳ Ｐゴシック" charset="-128"/>
              </a:defRPr>
            </a:lvl7pPr>
            <a:lvl8pPr marL="3428447" indent="-228563" eaLnBrk="0" fontAlgn="base" hangingPunct="0">
              <a:spcBef>
                <a:spcPct val="0"/>
              </a:spcBef>
              <a:spcAft>
                <a:spcPct val="0"/>
              </a:spcAft>
              <a:defRPr kumimoji="1" sz="2000" b="1">
                <a:solidFill>
                  <a:schemeClr val="tx1"/>
                </a:solidFill>
                <a:latin typeface="Tahoma" pitchFamily="34" charset="0"/>
                <a:ea typeface="ＭＳ Ｐゴシック" charset="-128"/>
              </a:defRPr>
            </a:lvl8pPr>
            <a:lvl9pPr marL="388557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011D34-23AF-48C2-B5CF-3D447EB3916A}" type="slidenum">
              <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685899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分（</a:t>
            </a:r>
            <a:r>
              <a:rPr kumimoji="1" lang="en-US" altLang="ja-JP" dirty="0"/>
              <a:t>19</a:t>
            </a:r>
            <a:r>
              <a:rPr kumimoji="1" lang="ja-JP" altLang="en-US" dirty="0"/>
              <a:t>分）経過</a:t>
            </a:r>
            <a:endParaRPr kumimoji="1" lang="en-US" altLang="ja-JP" dirty="0"/>
          </a:p>
          <a:p>
            <a:pPr defTabSz="946781">
              <a:spcBef>
                <a:spcPct val="0"/>
              </a:spcBef>
            </a:pP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a:latin typeface="ＭＳ ゴシック" panose="020B0609070205080204" pitchFamily="49" charset="-128"/>
                <a:ea typeface="ＭＳ ゴシック" panose="020B0609070205080204" pitchFamily="49" charset="-128"/>
              </a:rPr>
              <a:t>第１問、津波は、普通の波と同じくらいの力である。○か</a:t>
            </a: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か？</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a:latin typeface="ＭＳ ゴシック" panose="020B0609070205080204" pitchFamily="49" charset="-128"/>
                <a:ea typeface="ＭＳ ゴシック" panose="020B0609070205080204" pitchFamily="49" charset="-128"/>
              </a:rPr>
              <a:t>普通の波というのは、海に行くといつも見ることができる波のことです。</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a:latin typeface="ＭＳ ゴシック" panose="020B0609070205080204" pitchFamily="49" charset="-128"/>
                <a:ea typeface="ＭＳ ゴシック" panose="020B0609070205080204" pitchFamily="49" charset="-128"/>
              </a:rPr>
              <a:t>例えば、皆さん、</a:t>
            </a:r>
            <a:r>
              <a:rPr lang="en-US" altLang="ja-JP" dirty="0">
                <a:latin typeface="ＭＳ ゴシック" panose="020B0609070205080204" pitchFamily="49" charset="-128"/>
                <a:ea typeface="ＭＳ ゴシック" panose="020B0609070205080204" pitchFamily="49" charset="-128"/>
              </a:rPr>
              <a:t>1</a:t>
            </a:r>
            <a:r>
              <a:rPr lang="ja-JP" altLang="en-US" dirty="0">
                <a:latin typeface="ＭＳ ゴシック" panose="020B0609070205080204" pitchFamily="49" charset="-128"/>
                <a:ea typeface="ＭＳ ゴシック" panose="020B0609070205080204" pitchFamily="49" charset="-128"/>
              </a:rPr>
              <a:t>メートルの高さの津波と、</a:t>
            </a:r>
            <a:r>
              <a:rPr lang="en-US" altLang="ja-JP" dirty="0">
                <a:latin typeface="ＭＳ ゴシック" panose="020B0609070205080204" pitchFamily="49" charset="-128"/>
                <a:ea typeface="ＭＳ ゴシック" panose="020B0609070205080204" pitchFamily="49" charset="-128"/>
              </a:rPr>
              <a:t>1</a:t>
            </a:r>
            <a:r>
              <a:rPr lang="ja-JP" altLang="en-US" dirty="0">
                <a:latin typeface="ＭＳ ゴシック" panose="020B0609070205080204" pitchFamily="49" charset="-128"/>
                <a:ea typeface="ＭＳ ゴシック" panose="020B0609070205080204" pitchFamily="49" charset="-128"/>
              </a:rPr>
              <a:t>メートルの高さの波、同じくらい危ないと思いますか？</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a:latin typeface="ＭＳ ゴシック" panose="020B0609070205080204" pitchFamily="49" charset="-128"/>
                <a:ea typeface="ＭＳ ゴシック" panose="020B0609070205080204" pitchFamily="49" charset="-128"/>
              </a:rPr>
              <a:t>○だと思う人？　</a:t>
            </a: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だと思う人？</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a:latin typeface="ＭＳ ゴシック" panose="020B0609070205080204" pitchFamily="49" charset="-128"/>
                <a:ea typeface="ＭＳ ゴシック" panose="020B0609070205080204" pitchFamily="49" charset="-128"/>
              </a:rPr>
              <a:t>（☆クリック）答えは</a:t>
            </a: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です。</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a:latin typeface="ＭＳ ゴシック" panose="020B0609070205080204" pitchFamily="49" charset="-128"/>
                <a:ea typeface="ＭＳ ゴシック" panose="020B0609070205080204" pitchFamily="49" charset="-128"/>
              </a:rPr>
              <a:t>津波は普通の波よりもとっても危ないです。</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a:latin typeface="ＭＳ ゴシック" panose="020B0609070205080204" pitchFamily="49" charset="-128"/>
                <a:ea typeface="ＭＳ ゴシック" panose="020B0609070205080204" pitchFamily="49" charset="-128"/>
              </a:rPr>
              <a:t>津波と普通の波の違いを見てみましょう。</a:t>
            </a:r>
            <a:endParaRPr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11</a:t>
            </a:fld>
            <a:endParaRPr kumimoji="1" lang="ja-JP" altLang="en-US"/>
          </a:p>
        </p:txBody>
      </p:sp>
    </p:spTree>
    <p:extLst>
      <p:ext uri="{BB962C8B-B14F-4D97-AF65-F5344CB8AC3E}">
        <p14:creationId xmlns:p14="http://schemas.microsoft.com/office/powerpoint/2010/main" val="1542295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分（</a:t>
            </a:r>
            <a:r>
              <a:rPr kumimoji="1" lang="en-US" altLang="ja-JP" dirty="0"/>
              <a:t>20</a:t>
            </a:r>
            <a:r>
              <a:rPr kumimoji="1" lang="ja-JP" altLang="en-US" dirty="0"/>
              <a:t>分）経過</a:t>
            </a:r>
            <a:endParaRPr kumimoji="1" lang="en-US" altLang="ja-JP" dirty="0"/>
          </a:p>
          <a:p>
            <a:pPr defTabSz="946781">
              <a:spcBef>
                <a:spcPct val="0"/>
              </a:spcBef>
            </a:pP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kumimoji="1" lang="ja-JP" altLang="en-US" dirty="0">
                <a:latin typeface="+mn-ea"/>
                <a:ea typeface="+mn-ea"/>
              </a:rPr>
              <a:t>（☆画像クリック で動画開始）</a:t>
            </a:r>
            <a:endParaRPr kumimoji="1" lang="en-US" altLang="ja-JP" dirty="0">
              <a:latin typeface="+mn-ea"/>
              <a:ea typeface="+mn-ea"/>
            </a:endParaRPr>
          </a:p>
          <a:p>
            <a:pPr defTabSz="946781">
              <a:spcBef>
                <a:spcPct val="0"/>
              </a:spcBef>
            </a:pPr>
            <a:r>
              <a:rPr lang="ja-JP" altLang="en-US" dirty="0">
                <a:latin typeface="ＭＳ ゴシック" panose="020B0609070205080204" pitchFamily="49" charset="-128"/>
                <a:ea typeface="ＭＳ ゴシック" panose="020B0609070205080204" pitchFamily="49" charset="-128"/>
              </a:rPr>
              <a:t>上が津波、下が寄せては返す普通の波です。</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a:latin typeface="ＭＳ ゴシック"/>
                <a:ea typeface="ＭＳ ゴシック"/>
              </a:rPr>
              <a:t>津波の方が、ひとつの波が長く、力もとても強いです。</a:t>
            </a:r>
            <a:endParaRPr lang="en-US" altLang="ja-JP" dirty="0">
              <a:latin typeface="ＭＳ ゴシック"/>
              <a:ea typeface="ＭＳ ゴシック"/>
            </a:endParaRPr>
          </a:p>
          <a:p>
            <a:pPr defTabSz="946781">
              <a:spcBef>
                <a:spcPct val="0"/>
              </a:spcBef>
            </a:pPr>
            <a:r>
              <a:rPr lang="ja-JP" altLang="en-US" dirty="0">
                <a:latin typeface="ＭＳ ゴシック" panose="020B0609070205080204" pitchFamily="49" charset="-128"/>
                <a:ea typeface="ＭＳ ゴシック" panose="020B0609070205080204" pitchFamily="49" charset="-128"/>
              </a:rPr>
              <a:t>人や車や家などを押し流してしまいます。</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a:latin typeface="ＭＳ ゴシック" panose="020B0609070205080204" pitchFamily="49" charset="-128"/>
                <a:ea typeface="ＭＳ ゴシック" panose="020B0609070205080204" pitchFamily="49" charset="-128"/>
              </a:rPr>
              <a:t>皆さんの中で、東日本大震災の津波の映像を見たことがある人はいますか？</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a:latin typeface="ＭＳ ゴシック" panose="020B0609070205080204" pitchFamily="49" charset="-128"/>
                <a:ea typeface="ＭＳ ゴシック" panose="020B0609070205080204" pitchFamily="49" charset="-128"/>
              </a:rPr>
              <a:t>波というよりは、海の水の高さがどんどん上がったり、逆に下がったりするようなイメージです。</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a:latin typeface="ＭＳ ゴシック" panose="020B0609070205080204" pitchFamily="49" charset="-128"/>
                <a:ea typeface="ＭＳ ゴシック" panose="020B0609070205080204" pitchFamily="49" charset="-128"/>
              </a:rPr>
              <a:t>雨による洪水の時よりも、もっともっとたくさんの水が入ってきて、とても怖いものです。</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a:latin typeface="ＭＳ ゴシック" panose="020B0609070205080204" pitchFamily="49" charset="-128"/>
                <a:ea typeface="ＭＳ ゴシック" panose="020B0609070205080204" pitchFamily="49" charset="-128"/>
              </a:rPr>
              <a:t>なので、すぐに逃げましょう。</a:t>
            </a:r>
            <a:endParaRPr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12</a:t>
            </a:fld>
            <a:endParaRPr kumimoji="1" lang="ja-JP" altLang="en-US"/>
          </a:p>
        </p:txBody>
      </p:sp>
    </p:spTree>
    <p:extLst>
      <p:ext uri="{BB962C8B-B14F-4D97-AF65-F5344CB8AC3E}">
        <p14:creationId xmlns:p14="http://schemas.microsoft.com/office/powerpoint/2010/main" val="2611604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en-US" altLang="ja-JP" dirty="0"/>
              <a:t>1</a:t>
            </a:r>
            <a:r>
              <a:rPr kumimoji="1" lang="ja-JP" altLang="en-US" dirty="0"/>
              <a:t>分（</a:t>
            </a:r>
            <a:r>
              <a:rPr kumimoji="1" lang="en-US" altLang="ja-JP" dirty="0"/>
              <a:t>21</a:t>
            </a:r>
            <a:r>
              <a:rPr kumimoji="1" lang="ja-JP" altLang="en-US" dirty="0"/>
              <a:t>分）経過</a:t>
            </a:r>
            <a:endParaRPr kumimoji="1" lang="en-US" altLang="ja-JP" dirty="0"/>
          </a:p>
          <a:p>
            <a:pPr defTabSz="946781">
              <a:spcBef>
                <a:spcPct val="0"/>
              </a:spcBef>
            </a:pP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a:latin typeface="ＭＳ ゴシック" panose="020B0609070205080204" pitchFamily="49" charset="-128"/>
                <a:ea typeface="ＭＳ ゴシック" panose="020B0609070205080204" pitchFamily="49" charset="-128"/>
              </a:rPr>
              <a:t>第２問、膝くらいの高さの津波がきたら、みんな立っていられるでしょうか？</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a:latin typeface="ＭＳ ゴシック" panose="020B0609070205080204" pitchFamily="49" charset="-128"/>
                <a:ea typeface="ＭＳ ゴシック" panose="020B0609070205080204" pitchFamily="49" charset="-128"/>
              </a:rPr>
              <a:t>①だと思う人。②だと思う人。③だと思う人。</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defRPr/>
            </a:pPr>
            <a:endParaRPr lang="en-US" altLang="ja-JP" dirty="0">
              <a:latin typeface="ＭＳ ゴシック" panose="020B0609070205080204" pitchFamily="49" charset="-128"/>
              <a:ea typeface="ＭＳ ゴシック" panose="020B0609070205080204" pitchFamily="49" charset="-128"/>
            </a:endParaRPr>
          </a:p>
          <a:p>
            <a:pPr marL="0" marR="0" lvl="0" indent="0" algn="l" defTabSz="946781" rtl="0" eaLnBrk="1" fontAlgn="auto" latinLnBrk="0" hangingPunct="1">
              <a:lnSpc>
                <a:spcPct val="100000"/>
              </a:lnSpc>
              <a:spcBef>
                <a:spcPct val="0"/>
              </a:spcBef>
              <a:spcAft>
                <a:spcPts val="0"/>
              </a:spcAft>
              <a:buClrTx/>
              <a:buSzTx/>
              <a:buFontTx/>
              <a:buNone/>
              <a:tabLst/>
              <a:defRPr/>
            </a:pPr>
            <a:r>
              <a:rPr lang="ja-JP" altLang="en-US" dirty="0">
                <a:latin typeface="ＭＳ ゴシック" panose="020B0609070205080204" pitchFamily="49" charset="-128"/>
                <a:ea typeface="ＭＳ ゴシック" panose="020B0609070205080204" pitchFamily="49" charset="-128"/>
              </a:rPr>
              <a:t>（☆クリック）</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defRPr/>
            </a:pPr>
            <a:r>
              <a:rPr lang="ja-JP" altLang="en-US" dirty="0">
                <a:latin typeface="ＭＳ ゴシック" panose="020B0609070205080204" pitchFamily="49" charset="-128"/>
                <a:ea typeface="ＭＳ ゴシック" panose="020B0609070205080204" pitchFamily="49" charset="-128"/>
              </a:rPr>
              <a:t>正解は、③です。</a:t>
            </a:r>
            <a:r>
              <a:rPr kumimoji="1" lang="ja-JP" altLang="en-US" i="1" dirty="0">
                <a:latin typeface="ＭＳ ゴシック" panose="020B0609070205080204" pitchFamily="49" charset="-128"/>
                <a:ea typeface="ＭＳ ゴシック" panose="020B0609070205080204" pitchFamily="49" charset="-128"/>
              </a:rPr>
              <a:t>　人は膝くらいの高さの水で押されると、すぐに倒れて流されてしまいます。</a:t>
            </a:r>
            <a:endParaRPr kumimoji="1" lang="en-US" altLang="ja-JP" i="1" dirty="0">
              <a:latin typeface="ＭＳ ゴシック" panose="020B0609070205080204" pitchFamily="49" charset="-128"/>
              <a:ea typeface="ＭＳ ゴシック" panose="020B0609070205080204" pitchFamily="49" charset="-128"/>
            </a:endParaRPr>
          </a:p>
          <a:p>
            <a:r>
              <a:rPr kumimoji="1" lang="ja-JP" altLang="en-US" i="1" dirty="0">
                <a:latin typeface="ＭＳ ゴシック" panose="020B0609070205080204" pitchFamily="49" charset="-128"/>
                <a:ea typeface="ＭＳ ゴシック" panose="020B0609070205080204" pitchFamily="49" charset="-128"/>
              </a:rPr>
              <a:t>皆さんくらいの身長だ</a:t>
            </a:r>
            <a:r>
              <a:rPr kumimoji="1" lang="ja-JP" altLang="en-US" i="0" dirty="0">
                <a:latin typeface="ＭＳ ゴシック" panose="020B0609070205080204" pitchFamily="49" charset="-128"/>
                <a:ea typeface="ＭＳ ゴシック" panose="020B0609070205080204" pitchFamily="49" charset="-128"/>
              </a:rPr>
              <a:t>と、</a:t>
            </a:r>
            <a:r>
              <a:rPr kumimoji="1" lang="en-US" altLang="ja-JP" i="0" dirty="0">
                <a:latin typeface="ＭＳ ゴシック" panose="020B0609070205080204" pitchFamily="49" charset="-128"/>
                <a:ea typeface="ＭＳ ゴシック" panose="020B0609070205080204" pitchFamily="49" charset="-128"/>
              </a:rPr>
              <a:t>20</a:t>
            </a:r>
            <a:r>
              <a:rPr kumimoji="1" lang="ja-JP" altLang="en-US" i="0" dirty="0">
                <a:latin typeface="ＭＳ ゴシック" panose="020B0609070205080204" pitchFamily="49" charset="-128"/>
                <a:ea typeface="ＭＳ ゴシック" panose="020B0609070205080204" pitchFamily="49" charset="-128"/>
              </a:rPr>
              <a:t>センチくらいの高さの津波でも立っていられないのだと思っておいてください。</a:t>
            </a:r>
            <a:endParaRPr kumimoji="1" lang="en-US" altLang="ja-JP" i="0" dirty="0">
              <a:latin typeface="ＭＳ ゴシック" panose="020B0609070205080204" pitchFamily="49" charset="-128"/>
              <a:ea typeface="ＭＳ ゴシック" panose="020B0609070205080204" pitchFamily="49" charset="-128"/>
            </a:endParaRPr>
          </a:p>
        </p:txBody>
      </p:sp>
      <p:sp>
        <p:nvSpPr>
          <p:cNvPr id="3994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70598" indent="-296383" eaLnBrk="0" hangingPunct="0">
              <a:spcBef>
                <a:spcPct val="30000"/>
              </a:spcBef>
              <a:defRPr kumimoji="1" sz="1200">
                <a:solidFill>
                  <a:schemeClr val="tx1"/>
                </a:solidFill>
                <a:latin typeface="Calibri" pitchFamily="34" charset="0"/>
                <a:ea typeface="ＭＳ Ｐゴシック" charset="-128"/>
              </a:defRPr>
            </a:lvl2pPr>
            <a:lvl3pPr marL="1185535" indent="-237107" eaLnBrk="0" hangingPunct="0">
              <a:spcBef>
                <a:spcPct val="30000"/>
              </a:spcBef>
              <a:defRPr kumimoji="1" sz="1200">
                <a:solidFill>
                  <a:schemeClr val="tx1"/>
                </a:solidFill>
                <a:latin typeface="Calibri" pitchFamily="34" charset="0"/>
                <a:ea typeface="ＭＳ Ｐゴシック" charset="-128"/>
              </a:defRPr>
            </a:lvl3pPr>
            <a:lvl4pPr marL="1659750" indent="-237107" eaLnBrk="0" hangingPunct="0">
              <a:spcBef>
                <a:spcPct val="30000"/>
              </a:spcBef>
              <a:defRPr kumimoji="1" sz="1200">
                <a:solidFill>
                  <a:schemeClr val="tx1"/>
                </a:solidFill>
                <a:latin typeface="Calibri" pitchFamily="34" charset="0"/>
                <a:ea typeface="ＭＳ Ｐゴシック" charset="-128"/>
              </a:defRPr>
            </a:lvl4pPr>
            <a:lvl5pPr marL="2133963" indent="-237107" eaLnBrk="0" hangingPunct="0">
              <a:spcBef>
                <a:spcPct val="30000"/>
              </a:spcBef>
              <a:defRPr kumimoji="1" sz="1200">
                <a:solidFill>
                  <a:schemeClr val="tx1"/>
                </a:solidFill>
                <a:latin typeface="Calibri" pitchFamily="34" charset="0"/>
                <a:ea typeface="ＭＳ Ｐゴシック" charset="-128"/>
              </a:defRPr>
            </a:lvl5pPr>
            <a:lvl6pPr marL="2608177" indent="-237107"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3082391" indent="-237107"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556605" indent="-237107"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4030819" indent="-237107"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fontAlgn="base" hangingPunct="1">
              <a:spcBef>
                <a:spcPct val="0"/>
              </a:spcBef>
              <a:spcAft>
                <a:spcPct val="0"/>
              </a:spcAft>
            </a:pPr>
            <a:fld id="{E68B298B-D023-46B6-988E-5F0EE0BF6113}" type="slidenum">
              <a:rPr lang="en-US" altLang="ja-JP" smtClean="0">
                <a:solidFill>
                  <a:prstClr val="black"/>
                </a:solidFill>
              </a:rPr>
              <a:pPr eaLnBrk="1" fontAlgn="base" hangingPunct="1">
                <a:spcBef>
                  <a:spcPct val="0"/>
                </a:spcBef>
                <a:spcAft>
                  <a:spcPct val="0"/>
                </a:spcAft>
              </a:pPr>
              <a:t>13</a:t>
            </a:fld>
            <a:endParaRPr lang="en-US" altLang="ja-JP">
              <a:solidFill>
                <a:prstClr val="black"/>
              </a:solidFill>
            </a:endParaRPr>
          </a:p>
        </p:txBody>
      </p:sp>
    </p:spTree>
    <p:extLst>
      <p:ext uri="{BB962C8B-B14F-4D97-AF65-F5344CB8AC3E}">
        <p14:creationId xmlns:p14="http://schemas.microsoft.com/office/powerpoint/2010/main" val="1901351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p:cNvSpPr>
            <a:spLocks noGrp="1" noRot="1" noChangeAspect="1" noTextEdit="1"/>
          </p:cNvSpPr>
          <p:nvPr>
            <p:ph type="sldImg"/>
          </p:nvPr>
        </p:nvSpPr>
        <p:spPr>
          <a:ln/>
        </p:spPr>
      </p:sp>
      <p:sp>
        <p:nvSpPr>
          <p:cNvPr id="4505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dirty="0"/>
              <a:t>2</a:t>
            </a:r>
            <a:r>
              <a:rPr kumimoji="1" lang="ja-JP" altLang="en-US" dirty="0"/>
              <a:t>分（</a:t>
            </a:r>
            <a:r>
              <a:rPr kumimoji="1" lang="en-US" altLang="ja-JP" dirty="0"/>
              <a:t>23</a:t>
            </a:r>
            <a:r>
              <a:rPr kumimoji="1" lang="ja-JP" altLang="en-US" dirty="0"/>
              <a:t>分）経過</a:t>
            </a:r>
            <a:endParaRPr kumimoji="1" lang="en-US" altLang="ja-JP" dirty="0"/>
          </a:p>
          <a:p>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最後のクイズです。</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海に遊びに来ていたみんなは、揺れを感じたので、海から離れ、高いところに避難しました。</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その後、「津波警報」という、津波から避難してくださいという情報が発表されていることも知りました。</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やがて、海の水の高さがどんどん高くなり、これが津波なのだと思いました。</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津波は町を飲み込んだ後、次はどんどん海の方へと水が引いていきました。</a:t>
            </a:r>
            <a:endParaRPr lang="en-US" altLang="ja-JP" dirty="0">
              <a:latin typeface="ＭＳ ゴシック" panose="020B0609070205080204" pitchFamily="49" charset="-128"/>
              <a:ea typeface="ＭＳ ゴシック" panose="020B0609070205080204" pitchFamily="49" charset="-128"/>
            </a:endParaRPr>
          </a:p>
          <a:p>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ここでクイズです。もう、避難している場所から帰ってもいいでしょうか？〇か</a:t>
            </a: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か？</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〇の人？</a:t>
            </a: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の人？</a:t>
            </a:r>
            <a:endParaRPr lang="en-US" altLang="ja-JP" dirty="0">
              <a:latin typeface="ＭＳ ゴシック" panose="020B0609070205080204" pitchFamily="49" charset="-128"/>
              <a:ea typeface="ＭＳ ゴシック" panose="020B0609070205080204" pitchFamily="49" charset="-128"/>
            </a:endParaRPr>
          </a:p>
          <a:p>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（☆クリック）</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正解は</a:t>
            </a:r>
            <a:r>
              <a:rPr lang="en-US" altLang="ja-JP" dirty="0">
                <a:latin typeface="ＭＳ ゴシック" panose="020B0609070205080204" pitchFamily="49" charset="-128"/>
                <a:ea typeface="ＭＳ ゴシック" panose="020B0609070205080204" pitchFamily="49" charset="-128"/>
              </a:rPr>
              <a:t>×</a:t>
            </a:r>
            <a:r>
              <a:rPr lang="ja-JP" altLang="en-US" dirty="0" err="1">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絶対にダメです。</a:t>
            </a:r>
            <a:endParaRPr lang="en-US" altLang="ja-JP" dirty="0">
              <a:latin typeface="ＭＳ ゴシック" panose="020B0609070205080204" pitchFamily="49" charset="-128"/>
              <a:ea typeface="ＭＳ ゴシック" panose="020B0609070205080204" pitchFamily="49" charset="-128"/>
            </a:endParaRPr>
          </a:p>
          <a:p>
            <a:endParaRPr lang="en-US" altLang="ja-JP" dirty="0">
              <a:latin typeface="ＭＳ ゴシック" panose="020B0609070205080204" pitchFamily="49" charset="-128"/>
              <a:ea typeface="ＭＳ ゴシック" panose="020B0609070205080204" pitchFamily="49" charset="-128"/>
            </a:endParaRPr>
          </a:p>
        </p:txBody>
      </p:sp>
      <p:sp>
        <p:nvSpPr>
          <p:cNvPr id="4506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4FC49D-1859-4981-AAD4-B4223170AAC5}"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690606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p:cNvSpPr>
            <a:spLocks noGrp="1" noRot="1" noChangeAspect="1" noTextEdit="1"/>
          </p:cNvSpPr>
          <p:nvPr>
            <p:ph type="sldImg"/>
          </p:nvPr>
        </p:nvSpPr>
        <p:spPr>
          <a:ln/>
        </p:spPr>
      </p:sp>
      <p:sp>
        <p:nvSpPr>
          <p:cNvPr id="4505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dirty="0"/>
              <a:t>2</a:t>
            </a:r>
            <a:r>
              <a:rPr kumimoji="1" lang="ja-JP" altLang="en-US" dirty="0"/>
              <a:t>分（</a:t>
            </a:r>
            <a:r>
              <a:rPr kumimoji="1" lang="en-US" altLang="ja-JP" dirty="0"/>
              <a:t>25</a:t>
            </a:r>
            <a:r>
              <a:rPr kumimoji="1" lang="ja-JP" altLang="en-US" dirty="0"/>
              <a:t>分）経過</a:t>
            </a:r>
            <a:endParaRPr kumimoji="1" lang="en-US" altLang="ja-JP" dirty="0"/>
          </a:p>
          <a:p>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東日本大震災での津波の例を紹介します。</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地震は</a:t>
            </a:r>
            <a:r>
              <a:rPr lang="en-US" altLang="ja-JP" dirty="0">
                <a:latin typeface="ＭＳ ゴシック" panose="020B0609070205080204" pitchFamily="49" charset="-128"/>
                <a:ea typeface="ＭＳ ゴシック" panose="020B0609070205080204" pitchFamily="49" charset="-128"/>
              </a:rPr>
              <a:t>14</a:t>
            </a:r>
            <a:r>
              <a:rPr lang="ja-JP" altLang="en-US" dirty="0">
                <a:latin typeface="ＭＳ ゴシック" panose="020B0609070205080204" pitchFamily="49" charset="-128"/>
                <a:ea typeface="ＭＳ ゴシック" panose="020B0609070205080204" pitchFamily="49" charset="-128"/>
              </a:rPr>
              <a:t>時</a:t>
            </a:r>
            <a:r>
              <a:rPr lang="en-US" altLang="ja-JP" dirty="0">
                <a:latin typeface="ＭＳ ゴシック" panose="020B0609070205080204" pitchFamily="49" charset="-128"/>
                <a:ea typeface="ＭＳ ゴシック" panose="020B0609070205080204" pitchFamily="49" charset="-128"/>
              </a:rPr>
              <a:t>46</a:t>
            </a:r>
            <a:r>
              <a:rPr lang="ja-JP" altLang="en-US" dirty="0">
                <a:latin typeface="ＭＳ ゴシック" panose="020B0609070205080204" pitchFamily="49" charset="-128"/>
                <a:ea typeface="ＭＳ ゴシック" panose="020B0609070205080204" pitchFamily="49" charset="-128"/>
              </a:rPr>
              <a:t>分に発生し、ある海岸では、その約</a:t>
            </a:r>
            <a:r>
              <a:rPr lang="en-US" altLang="ja-JP" dirty="0">
                <a:latin typeface="ＭＳ ゴシック" panose="020B0609070205080204" pitchFamily="49" charset="-128"/>
                <a:ea typeface="ＭＳ ゴシック" panose="020B0609070205080204" pitchFamily="49" charset="-128"/>
              </a:rPr>
              <a:t>30</a:t>
            </a:r>
            <a:r>
              <a:rPr lang="ja-JP" altLang="en-US" dirty="0">
                <a:latin typeface="ＭＳ ゴシック" panose="020B0609070205080204" pitchFamily="49" charset="-128"/>
                <a:ea typeface="ＭＳ ゴシック" panose="020B0609070205080204" pitchFamily="49" charset="-128"/>
              </a:rPr>
              <a:t>分後に津波に襲われましたが、一旦海の水が引いていきました。</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そしてさらに１時間後、先ほどよりは低い津波が来て、やはり引いていき、さらに１時間後に、一番高い津波が来ました。</a:t>
            </a:r>
            <a:endParaRPr lang="en-US" altLang="ja-JP" dirty="0">
              <a:latin typeface="ＭＳ ゴシック" panose="020B0609070205080204" pitchFamily="49" charset="-128"/>
              <a:ea typeface="ＭＳ ゴシック" panose="020B0609070205080204" pitchFamily="49" charset="-128"/>
            </a:endParaRPr>
          </a:p>
          <a:p>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このように、津波は一度来たら終わりではなく、何度も繰り返し襲ってきます。</a:t>
            </a:r>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ＭＳ ゴシック" panose="020B0609070205080204" pitchFamily="49" charset="-128"/>
                <a:ea typeface="ＭＳ ゴシック" panose="020B0609070205080204" pitchFamily="49" charset="-128"/>
              </a:rPr>
              <a:t>（☆クリック）</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そして、最初の波よりも、後から来る波の方が大きいこともあります。</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そのため、最初の波が引いていったからといって、安心して戻らないでください。</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津波警報が出ている間は危険です。</a:t>
            </a:r>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ＭＳ ゴシック" panose="020B0609070205080204" pitchFamily="49" charset="-128"/>
                <a:ea typeface="ＭＳ ゴシック" panose="020B0609070205080204" pitchFamily="49" charset="-128"/>
              </a:rPr>
              <a:t>（☆クリック）</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津波警報が解除されるまでは、絶対に戻らないようにしてください。</a:t>
            </a:r>
            <a:endParaRPr lang="en-US" altLang="ja-JP" dirty="0">
              <a:latin typeface="ＭＳ ゴシック" panose="020B0609070205080204" pitchFamily="49" charset="-128"/>
              <a:ea typeface="ＭＳ ゴシック" panose="020B0609070205080204" pitchFamily="49" charset="-128"/>
            </a:endParaRPr>
          </a:p>
        </p:txBody>
      </p:sp>
      <p:sp>
        <p:nvSpPr>
          <p:cNvPr id="4506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4FC49D-1859-4981-AAD4-B4223170AAC5}"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015750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99403" indent="-307463" eaLnBrk="0" hangingPunct="0">
              <a:spcBef>
                <a:spcPct val="30000"/>
              </a:spcBef>
              <a:defRPr kumimoji="1" sz="1200">
                <a:solidFill>
                  <a:schemeClr val="tx1"/>
                </a:solidFill>
                <a:latin typeface="Calibri" pitchFamily="34" charset="0"/>
                <a:ea typeface="ＭＳ Ｐゴシック" charset="-128"/>
              </a:defRPr>
            </a:lvl2pPr>
            <a:lvl3pPr marL="1229851" indent="-245971" eaLnBrk="0" hangingPunct="0">
              <a:spcBef>
                <a:spcPct val="30000"/>
              </a:spcBef>
              <a:defRPr kumimoji="1" sz="1200">
                <a:solidFill>
                  <a:schemeClr val="tx1"/>
                </a:solidFill>
                <a:latin typeface="Calibri" pitchFamily="34" charset="0"/>
                <a:ea typeface="ＭＳ Ｐゴシック" charset="-128"/>
              </a:defRPr>
            </a:lvl3pPr>
            <a:lvl4pPr marL="1721791" indent="-245971" eaLnBrk="0" hangingPunct="0">
              <a:spcBef>
                <a:spcPct val="30000"/>
              </a:spcBef>
              <a:defRPr kumimoji="1" sz="1200">
                <a:solidFill>
                  <a:schemeClr val="tx1"/>
                </a:solidFill>
                <a:latin typeface="Calibri" pitchFamily="34" charset="0"/>
                <a:ea typeface="ＭＳ Ｐゴシック" charset="-128"/>
              </a:defRPr>
            </a:lvl4pPr>
            <a:lvl5pPr marL="2213731" indent="-245971" eaLnBrk="0" hangingPunct="0">
              <a:spcBef>
                <a:spcPct val="30000"/>
              </a:spcBef>
              <a:defRPr kumimoji="1" sz="1200">
                <a:solidFill>
                  <a:schemeClr val="tx1"/>
                </a:solidFill>
                <a:latin typeface="Calibri" pitchFamily="34" charset="0"/>
                <a:ea typeface="ＭＳ Ｐゴシック" charset="-128"/>
              </a:defRPr>
            </a:lvl5pPr>
            <a:lvl6pPr marL="2705673"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3197613"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689552"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4181493"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hangingPunct="1">
              <a:spcBef>
                <a:spcPct val="0"/>
              </a:spcBef>
            </a:pPr>
            <a:fld id="{1B6F0356-E430-45EC-A761-FE714DDB7A45}" type="slidenum">
              <a:rPr lang="en-US" altLang="ja-JP" smtClean="0">
                <a:solidFill>
                  <a:prstClr val="black"/>
                </a:solidFill>
              </a:rPr>
              <a:pPr eaLnBrk="1" hangingPunct="1">
                <a:spcBef>
                  <a:spcPct val="0"/>
                </a:spcBef>
              </a:pPr>
              <a:t>16</a:t>
            </a:fld>
            <a:endParaRPr lang="en-US" altLang="ja-JP">
              <a:solidFill>
                <a:prstClr val="black"/>
              </a:solidFill>
            </a:endParaRPr>
          </a:p>
        </p:txBody>
      </p:sp>
      <p:sp>
        <p:nvSpPr>
          <p:cNvPr id="45059" name="Rectangle 2"/>
          <p:cNvSpPr>
            <a:spLocks noGrp="1" noRot="1" noChangeAspect="1" noChangeArrowheads="1" noTextEdit="1"/>
          </p:cNvSpPr>
          <p:nvPr>
            <p:ph type="sldImg"/>
          </p:nvPr>
        </p:nvSpPr>
        <p:spPr bwMode="auto">
          <a:xfrm>
            <a:off x="906463" y="742950"/>
            <a:ext cx="4932362"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Rectangle 3"/>
          <p:cNvSpPr>
            <a:spLocks noGrp="1" noChangeArrowheads="1"/>
          </p:cNvSpPr>
          <p:nvPr>
            <p:ph type="body" idx="1"/>
          </p:nvPr>
        </p:nvSpPr>
        <p:spPr/>
        <p:txBody>
          <a:bodyPr/>
          <a:lstStyle/>
          <a:p>
            <a:r>
              <a:rPr kumimoji="1" lang="en-US" altLang="ja-JP" dirty="0"/>
              <a:t>2</a:t>
            </a:r>
            <a:r>
              <a:rPr kumimoji="1" lang="ja-JP" altLang="en-US" dirty="0"/>
              <a:t>分（</a:t>
            </a:r>
            <a:r>
              <a:rPr kumimoji="1" lang="en-US" altLang="ja-JP" dirty="0"/>
              <a:t>27</a:t>
            </a:r>
            <a:r>
              <a:rPr kumimoji="1" lang="ja-JP" altLang="en-US" dirty="0"/>
              <a:t>分）経過</a:t>
            </a:r>
            <a:endParaRPr kumimoji="1" lang="en-US" altLang="ja-JP" dirty="0"/>
          </a:p>
          <a:p>
            <a:pPr defTabSz="983882">
              <a:defRPr/>
            </a:pP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みなさん、今日は地震や津波についてたくさん学びましたね。</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では、最初の質問に戻ります。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１つ目、地震や津波から命を守るために、どうしたらいいですか？</a:t>
            </a:r>
            <a:endParaRPr kumimoji="1"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（自由に答えてもらえればよい。）</a:t>
            </a:r>
            <a:endParaRPr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（☆クリック）</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そうですね、大きな揺れを感じたときは倒れてきそうな物から身を守ってください。</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津波が発生しそうなときは海から離れて高いところへ避難してください。</a:t>
            </a:r>
            <a:endParaRPr kumimoji="1" lang="en-US" altLang="ja-JP" dirty="0">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99403" indent="-307463" eaLnBrk="0" hangingPunct="0">
              <a:spcBef>
                <a:spcPct val="30000"/>
              </a:spcBef>
              <a:defRPr kumimoji="1" sz="1200">
                <a:solidFill>
                  <a:schemeClr val="tx1"/>
                </a:solidFill>
                <a:latin typeface="Calibri" pitchFamily="34" charset="0"/>
                <a:ea typeface="ＭＳ Ｐゴシック" charset="-128"/>
              </a:defRPr>
            </a:lvl2pPr>
            <a:lvl3pPr marL="1229851" indent="-245971" eaLnBrk="0" hangingPunct="0">
              <a:spcBef>
                <a:spcPct val="30000"/>
              </a:spcBef>
              <a:defRPr kumimoji="1" sz="1200">
                <a:solidFill>
                  <a:schemeClr val="tx1"/>
                </a:solidFill>
                <a:latin typeface="Calibri" pitchFamily="34" charset="0"/>
                <a:ea typeface="ＭＳ Ｐゴシック" charset="-128"/>
              </a:defRPr>
            </a:lvl3pPr>
            <a:lvl4pPr marL="1721791" indent="-245971" eaLnBrk="0" hangingPunct="0">
              <a:spcBef>
                <a:spcPct val="30000"/>
              </a:spcBef>
              <a:defRPr kumimoji="1" sz="1200">
                <a:solidFill>
                  <a:schemeClr val="tx1"/>
                </a:solidFill>
                <a:latin typeface="Calibri" pitchFamily="34" charset="0"/>
                <a:ea typeface="ＭＳ Ｐゴシック" charset="-128"/>
              </a:defRPr>
            </a:lvl4pPr>
            <a:lvl5pPr marL="2213731" indent="-245971" eaLnBrk="0" hangingPunct="0">
              <a:spcBef>
                <a:spcPct val="30000"/>
              </a:spcBef>
              <a:defRPr kumimoji="1" sz="1200">
                <a:solidFill>
                  <a:schemeClr val="tx1"/>
                </a:solidFill>
                <a:latin typeface="Calibri" pitchFamily="34" charset="0"/>
                <a:ea typeface="ＭＳ Ｐゴシック" charset="-128"/>
              </a:defRPr>
            </a:lvl5pPr>
            <a:lvl6pPr marL="2705673"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3197613"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689552"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4181493"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hangingPunct="1">
              <a:spcBef>
                <a:spcPct val="0"/>
              </a:spcBef>
            </a:pPr>
            <a:fld id="{1B6F0356-E430-45EC-A761-FE714DDB7A45}" type="slidenum">
              <a:rPr lang="en-US" altLang="ja-JP" smtClean="0">
                <a:solidFill>
                  <a:prstClr val="black"/>
                </a:solidFill>
              </a:rPr>
              <a:pPr eaLnBrk="1" hangingPunct="1">
                <a:spcBef>
                  <a:spcPct val="0"/>
                </a:spcBef>
              </a:pPr>
              <a:t>17</a:t>
            </a:fld>
            <a:endParaRPr lang="en-US" altLang="ja-JP">
              <a:solidFill>
                <a:prstClr val="black"/>
              </a:solidFill>
            </a:endParaRPr>
          </a:p>
        </p:txBody>
      </p:sp>
      <p:sp>
        <p:nvSpPr>
          <p:cNvPr id="45059" name="Rectangle 2"/>
          <p:cNvSpPr>
            <a:spLocks noGrp="1" noRot="1" noChangeAspect="1" noChangeArrowheads="1" noTextEdit="1"/>
          </p:cNvSpPr>
          <p:nvPr>
            <p:ph type="sldImg"/>
          </p:nvPr>
        </p:nvSpPr>
        <p:spPr bwMode="auto">
          <a:xfrm>
            <a:off x="906463" y="742950"/>
            <a:ext cx="4932362"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1</a:t>
            </a:r>
            <a:r>
              <a:rPr kumimoji="1" lang="ja-JP" altLang="en-US" dirty="0"/>
              <a:t>分（</a:t>
            </a:r>
            <a:r>
              <a:rPr kumimoji="1" lang="en-US" altLang="ja-JP" dirty="0"/>
              <a:t>28</a:t>
            </a:r>
            <a:r>
              <a:rPr kumimoji="1" lang="ja-JP" altLang="en-US" dirty="0"/>
              <a:t>分）経過</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２つ目、どうして避難訓練するのでしょう？</a:t>
            </a:r>
            <a:endParaRPr kumimoji="1"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（自由に答えてもらえればよい。）</a:t>
            </a:r>
            <a:endParaRPr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a:t>
            </a:r>
            <a:endParaRPr kumimoji="1" lang="en-US" altLang="ja-JP"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180747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1</a:t>
            </a:r>
            <a:r>
              <a:rPr kumimoji="1" lang="ja-JP" altLang="en-US" sz="1100" dirty="0"/>
              <a:t>分（</a:t>
            </a:r>
            <a:r>
              <a:rPr kumimoji="1" lang="en-US" altLang="ja-JP" sz="1100" dirty="0"/>
              <a:t>29</a:t>
            </a:r>
            <a:r>
              <a:rPr kumimoji="1" lang="ja-JP" altLang="en-US" sz="1100" dirty="0"/>
              <a:t>分）経過</a:t>
            </a:r>
            <a:endParaRPr kumimoji="1" lang="en-US" altLang="ja-JP" sz="1100" dirty="0"/>
          </a:p>
          <a:p>
            <a:endParaRPr lang="en-US" altLang="ja-JP" sz="1100" dirty="0">
              <a:solidFill>
                <a:schemeClr val="tx1"/>
              </a:solidFill>
            </a:endParaRPr>
          </a:p>
          <a:p>
            <a:r>
              <a:rPr lang="ja-JP" altLang="en-US" sz="1100" dirty="0">
                <a:solidFill>
                  <a:schemeClr val="tx1"/>
                </a:solidFill>
              </a:rPr>
              <a:t>地震が起こって、揺れがおさまったら安全な場所へ避難します。例えば、学校の校庭など。</a:t>
            </a:r>
            <a:endParaRPr lang="en-US" altLang="ja-JP" sz="1100" dirty="0">
              <a:solidFill>
                <a:schemeClr val="tx1"/>
              </a:solidFill>
            </a:endParaRPr>
          </a:p>
          <a:p>
            <a:r>
              <a:rPr lang="ja-JP" altLang="en-US" sz="1100" dirty="0">
                <a:solidFill>
                  <a:schemeClr val="tx1"/>
                </a:solidFill>
              </a:rPr>
              <a:t>でも、安全な場所がどこなのか、安全な場所までどうやって行くのか、知っていないと避難することはできません。</a:t>
            </a:r>
            <a:endParaRPr lang="en-US" altLang="ja-JP" sz="1100" dirty="0">
              <a:solidFill>
                <a:schemeClr val="tx1"/>
              </a:solidFill>
            </a:endParaRPr>
          </a:p>
          <a:p>
            <a:r>
              <a:rPr lang="ja-JP" altLang="en-US" sz="1100" dirty="0">
                <a:solidFill>
                  <a:schemeClr val="tx1"/>
                </a:solidFill>
              </a:rPr>
              <a:t>さらに、避難場所やそこまでの行き方を知っていても、地震が起こった時に、すぐに行動できないと、避難が間に合わないかもしれません。</a:t>
            </a:r>
            <a:endParaRPr lang="en-US" altLang="ja-JP" sz="1100" dirty="0">
              <a:solidFill>
                <a:schemeClr val="tx1"/>
              </a:solidFill>
            </a:endParaRPr>
          </a:p>
          <a:p>
            <a:endParaRPr lang="en-US" altLang="ja-JP" sz="1100" dirty="0">
              <a:solidFill>
                <a:schemeClr val="tx1"/>
              </a:solidFill>
            </a:endParaRPr>
          </a:p>
        </p:txBody>
      </p:sp>
      <p:sp>
        <p:nvSpPr>
          <p:cNvPr id="4" name="スライド番号プレースホルダー 3"/>
          <p:cNvSpPr>
            <a:spLocks noGrp="1"/>
          </p:cNvSpPr>
          <p:nvPr>
            <p:ph type="sldNum" sz="quarter" idx="10"/>
          </p:nvPr>
        </p:nvSpPr>
        <p:spPr/>
        <p:txBody>
          <a:bodyPr/>
          <a:lstStyle/>
          <a:p>
            <a:fld id="{EBBD782D-9396-43B3-96B3-8C8765582F13}" type="slidenum">
              <a:rPr lang="ja-JP" altLang="en-US" smtClean="0">
                <a:solidFill>
                  <a:prstClr val="black"/>
                </a:solidFill>
              </a:rPr>
              <a:pPr/>
              <a:t>18</a:t>
            </a:fld>
            <a:endParaRPr lang="ja-JP" altLang="en-US" dirty="0">
              <a:solidFill>
                <a:prstClr val="black"/>
              </a:solidFill>
            </a:endParaRPr>
          </a:p>
        </p:txBody>
      </p:sp>
    </p:spTree>
    <p:extLst>
      <p:ext uri="{BB962C8B-B14F-4D97-AF65-F5344CB8AC3E}">
        <p14:creationId xmlns:p14="http://schemas.microsoft.com/office/powerpoint/2010/main" val="2448495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分（</a:t>
            </a:r>
            <a:r>
              <a:rPr kumimoji="1" lang="en-US" altLang="ja-JP" dirty="0"/>
              <a:t>30</a:t>
            </a:r>
            <a:r>
              <a:rPr kumimoji="1" lang="ja-JP" altLang="en-US" dirty="0"/>
              <a:t>分）経過</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そこで、避難訓練が大切になってきます。</a:t>
            </a:r>
            <a:endParaRPr kumimoji="1" lang="en-US" altLang="ja-JP" sz="1200" dirty="0"/>
          </a:p>
          <a:p>
            <a:r>
              <a:rPr kumimoji="1" lang="ja-JP" altLang="en-US" sz="1200" kern="1200" dirty="0">
                <a:solidFill>
                  <a:schemeClr val="tx1"/>
                </a:solidFill>
                <a:effectLst/>
                <a:latin typeface="+mn-lt"/>
                <a:ea typeface="+mn-ea"/>
                <a:cs typeface="+mn-cs"/>
              </a:rPr>
              <a:t>地震が起こったときに、とっさに命を守る</a:t>
            </a:r>
            <a:r>
              <a:rPr kumimoji="1" lang="ja-JP" altLang="ja-JP" sz="1200" kern="1200" dirty="0">
                <a:solidFill>
                  <a:schemeClr val="tx1"/>
                </a:solidFill>
                <a:effectLst/>
                <a:latin typeface="+mn-lt"/>
                <a:ea typeface="+mn-ea"/>
                <a:cs typeface="+mn-cs"/>
              </a:rPr>
              <a:t>行動するためには</a:t>
            </a:r>
            <a:r>
              <a:rPr kumimoji="1" lang="ja-JP" altLang="en-US" sz="1200" kern="1200" dirty="0">
                <a:solidFill>
                  <a:schemeClr val="tx1"/>
                </a:solidFill>
                <a:effectLst/>
                <a:latin typeface="+mn-lt"/>
                <a:ea typeface="+mn-ea"/>
                <a:cs typeface="+mn-cs"/>
              </a:rPr>
              <a:t>、スポーツと同じで、</a:t>
            </a:r>
            <a:r>
              <a:rPr kumimoji="1" lang="ja-JP" altLang="ja-JP" sz="1200" kern="1200" dirty="0">
                <a:solidFill>
                  <a:schemeClr val="tx1"/>
                </a:solidFill>
                <a:effectLst/>
                <a:latin typeface="+mn-lt"/>
                <a:ea typeface="+mn-ea"/>
                <a:cs typeface="+mn-cs"/>
              </a:rPr>
              <a:t>練習が必要</a:t>
            </a:r>
            <a:r>
              <a:rPr kumimoji="1" lang="ja-JP" altLang="en-US" sz="1200" kern="1200" dirty="0">
                <a:solidFill>
                  <a:schemeClr val="tx1"/>
                </a:solidFill>
                <a:effectLst/>
                <a:latin typeface="+mn-lt"/>
                <a:ea typeface="+mn-ea"/>
                <a:cs typeface="+mn-cs"/>
              </a:rPr>
              <a:t>です。</a:t>
            </a:r>
            <a:endParaRPr kumimoji="1" lang="en-US" altLang="ja-JP" sz="1200" kern="1200" dirty="0">
              <a:solidFill>
                <a:schemeClr val="tx1"/>
              </a:solidFill>
              <a:effectLst/>
              <a:latin typeface="+mn-lt"/>
              <a:ea typeface="+mn-ea"/>
              <a:cs typeface="+mn-cs"/>
            </a:endParaRPr>
          </a:p>
          <a:p>
            <a:r>
              <a:rPr kumimoji="1" lang="ja-JP" altLang="en-US" dirty="0">
                <a:latin typeface="ＭＳ ゴシック" panose="020B0609070205080204" pitchFamily="49" charset="-128"/>
                <a:ea typeface="ＭＳ ゴシック" panose="020B0609070205080204" pitchFamily="49" charset="-128"/>
              </a:rPr>
              <a:t>練習しておくと、本番でもできるようになりますよね。</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避難も同じです。避難訓練することで、本当に大きな地震が起こっても、落ち着いて身を守れるようになります。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地震のことを怖いと思っている人もたくさんいるかもしれませんが、しっかり正しい知識を身に着けて、自分を守る方法を考えておけば、またみんなで楽しく過ごすことができます。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今日の話は、ぜひお家の方にも教えてあげてくださいね。</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これでお話を終わります。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EBBD782D-9396-43B3-96B3-8C8765582F13}" type="slidenum">
              <a:rPr kumimoji="1" lang="ja-JP" altLang="en-US" smtClean="0"/>
              <a:t>19</a:t>
            </a:fld>
            <a:endParaRPr kumimoji="1" lang="ja-JP" altLang="en-US" dirty="0"/>
          </a:p>
        </p:txBody>
      </p:sp>
    </p:spTree>
    <p:extLst>
      <p:ext uri="{BB962C8B-B14F-4D97-AF65-F5344CB8AC3E}">
        <p14:creationId xmlns:p14="http://schemas.microsoft.com/office/powerpoint/2010/main" val="276992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830" indent="-285704" eaLnBrk="0" hangingPunct="0">
              <a:spcBef>
                <a:spcPct val="30000"/>
              </a:spcBef>
              <a:defRPr kumimoji="1" sz="1200">
                <a:solidFill>
                  <a:schemeClr val="tx1"/>
                </a:solidFill>
                <a:latin typeface="Calibri" pitchFamily="34" charset="0"/>
                <a:ea typeface="ＭＳ Ｐゴシック" charset="-128"/>
              </a:defRPr>
            </a:lvl2pPr>
            <a:lvl3pPr marL="1142816" indent="-228563" eaLnBrk="0" hangingPunct="0">
              <a:spcBef>
                <a:spcPct val="30000"/>
              </a:spcBef>
              <a:defRPr kumimoji="1" sz="1200">
                <a:solidFill>
                  <a:schemeClr val="tx1"/>
                </a:solidFill>
                <a:latin typeface="Calibri" pitchFamily="34" charset="0"/>
                <a:ea typeface="ＭＳ Ｐゴシック" charset="-128"/>
              </a:defRPr>
            </a:lvl3pPr>
            <a:lvl4pPr marL="1599942" indent="-228563" eaLnBrk="0" hangingPunct="0">
              <a:spcBef>
                <a:spcPct val="30000"/>
              </a:spcBef>
              <a:defRPr kumimoji="1" sz="1200">
                <a:solidFill>
                  <a:schemeClr val="tx1"/>
                </a:solidFill>
                <a:latin typeface="Calibri" pitchFamily="34" charset="0"/>
                <a:ea typeface="ＭＳ Ｐゴシック" charset="-128"/>
              </a:defRPr>
            </a:lvl4pPr>
            <a:lvl5pPr marL="2057069" indent="-228563" eaLnBrk="0" hangingPunct="0">
              <a:spcBef>
                <a:spcPct val="30000"/>
              </a:spcBef>
              <a:defRPr kumimoji="1" sz="1200">
                <a:solidFill>
                  <a:schemeClr val="tx1"/>
                </a:solidFill>
                <a:latin typeface="Calibri" pitchFamily="34" charset="0"/>
                <a:ea typeface="ＭＳ Ｐゴシック" charset="-128"/>
              </a:defRPr>
            </a:lvl5pPr>
            <a:lvl6pPr marL="2514194"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321"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8447"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5574"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hangingPunct="1">
              <a:spcBef>
                <a:spcPct val="0"/>
              </a:spcBef>
            </a:pPr>
            <a:fld id="{1B6F0356-E430-45EC-A761-FE714DDB7A45}" type="slidenum">
              <a:rPr lang="en-US" altLang="ja-JP" smtClean="0">
                <a:solidFill>
                  <a:prstClr val="black"/>
                </a:solidFill>
              </a:rPr>
              <a:pPr eaLnBrk="1" hangingPunct="1">
                <a:spcBef>
                  <a:spcPct val="0"/>
                </a:spcBef>
              </a:pPr>
              <a:t>2</a:t>
            </a:fld>
            <a:endParaRPr lang="en-US" altLang="ja-JP">
              <a:solidFill>
                <a:prstClr val="black"/>
              </a:solidFill>
            </a:endParaRPr>
          </a:p>
        </p:txBody>
      </p:sp>
      <p:sp>
        <p:nvSpPr>
          <p:cNvPr id="45059" name="Rectangle 2"/>
          <p:cNvSpPr>
            <a:spLocks noGrp="1" noRot="1" noChangeAspect="1" noChangeArrowheads="1" noTextEdit="1"/>
          </p:cNvSpPr>
          <p:nvPr>
            <p:ph type="sldImg"/>
          </p:nvPr>
        </p:nvSpPr>
        <p:spPr bwMode="auto">
          <a:xfrm>
            <a:off x="904875" y="739775"/>
            <a:ext cx="4935538"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Rectangle 3"/>
          <p:cNvSpPr>
            <a:spLocks noGrp="1" noChangeArrowheads="1"/>
          </p:cNvSpPr>
          <p:nvPr>
            <p:ph type="body" idx="1"/>
          </p:nvPr>
        </p:nvSpPr>
        <p:spPr/>
        <p:txBody>
          <a:bodyPr/>
          <a:lstStyle/>
          <a:p>
            <a:r>
              <a:rPr kumimoji="1" lang="en-US" altLang="ja-JP" dirty="0"/>
              <a:t>2</a:t>
            </a:r>
            <a:r>
              <a:rPr kumimoji="1" lang="ja-JP" altLang="en-US" dirty="0"/>
              <a:t>分（</a:t>
            </a:r>
            <a:r>
              <a:rPr kumimoji="1" lang="en-US" altLang="ja-JP" dirty="0"/>
              <a:t>2</a:t>
            </a:r>
            <a:r>
              <a:rPr kumimoji="1" lang="ja-JP" altLang="en-US" dirty="0"/>
              <a:t>分）経過</a:t>
            </a:r>
            <a:endParaRPr kumimoji="1" lang="en-US" altLang="ja-JP" dirty="0"/>
          </a:p>
          <a:p>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ＭＳ ゴシック" panose="020B0609070205080204" pitchFamily="49" charset="-128"/>
                <a:ea typeface="ＭＳ ゴシック" panose="020B0609070205080204" pitchFamily="49" charset="-128"/>
              </a:rPr>
              <a:t>今日、先生の話を聞くときに、２つのことに気をつけながら聞いてください。</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（☆クリック）</a:t>
            </a:r>
            <a:endParaRPr lang="en-US" altLang="ja-JP" dirty="0">
              <a:latin typeface="ＭＳ ゴシック" panose="020B0609070205080204" pitchFamily="49" charset="-128"/>
              <a:ea typeface="ＭＳ ゴシック" panose="020B0609070205080204" pitchFamily="49" charset="-128"/>
            </a:endParaRPr>
          </a:p>
          <a:p>
            <a:pPr>
              <a:lnSpc>
                <a:spcPct val="150000"/>
              </a:lnSpc>
              <a:defRPr/>
            </a:pPr>
            <a:r>
              <a:rPr lang="ja-JP" altLang="en-US" dirty="0">
                <a:latin typeface="ＭＳ ゴシック" panose="020B0609070205080204" pitchFamily="49" charset="-128"/>
                <a:ea typeface="ＭＳ ゴシック" panose="020B0609070205080204" pitchFamily="49" charset="-128"/>
              </a:rPr>
              <a:t>１つ目：地震や津波から</a:t>
            </a:r>
            <a:r>
              <a:rPr lang="ja-JP" altLang="en-US" sz="1200" kern="0" dirty="0">
                <a:solidFill>
                  <a:prstClr val="black"/>
                </a:solidFill>
                <a:latin typeface="メイリオ" panose="020B0604030504040204" pitchFamily="50" charset="-128"/>
                <a:ea typeface="メイリオ" panose="020B0604030504040204" pitchFamily="50" charset="-128"/>
              </a:rPr>
              <a:t>命を守るためにどうしたら いいのかな？</a:t>
            </a:r>
            <a:endParaRPr lang="en-US" altLang="ja-JP" sz="1200" kern="0" dirty="0">
              <a:solidFill>
                <a:prstClr val="black"/>
              </a:solidFill>
              <a:latin typeface="メイリオ" panose="020B0604030504040204" pitchFamily="50" charset="-128"/>
              <a:ea typeface="メイリオ" panose="020B0604030504040204" pitchFamily="50" charset="-128"/>
            </a:endParaRPr>
          </a:p>
          <a:p>
            <a:pPr defTabSz="914253">
              <a:defRPr/>
            </a:pPr>
            <a:r>
              <a:rPr lang="ja-JP" altLang="en-US" dirty="0">
                <a:latin typeface="ＭＳ ゴシック" panose="020B0609070205080204" pitchFamily="49" charset="-128"/>
                <a:ea typeface="ＭＳ ゴシック" panose="020B0609070205080204" pitchFamily="49" charset="-128"/>
              </a:rPr>
              <a:t>（☆クリック）</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２つ目：どうして避難訓練をするのかな？学校では避難訓練がありますね。</a:t>
            </a:r>
            <a:endParaRPr lang="en-US" altLang="ja-JP" dirty="0">
              <a:latin typeface="ＭＳ ゴシック" panose="020B0609070205080204" pitchFamily="49" charset="-128"/>
              <a:ea typeface="ＭＳ ゴシック" panose="020B0609070205080204" pitchFamily="49" charset="-128"/>
            </a:endParaRPr>
          </a:p>
          <a:p>
            <a:r>
              <a:rPr lang="ja-JP" altLang="ja-JP" dirty="0">
                <a:latin typeface="ＭＳ ゴシック" panose="020B0609070205080204" pitchFamily="49" charset="-128"/>
                <a:ea typeface="ＭＳ ゴシック" panose="020B0609070205080204" pitchFamily="49" charset="-128"/>
              </a:rPr>
              <a:t>みなさん、訓練好きですか？</a:t>
            </a:r>
            <a:r>
              <a:rPr lang="ja-JP" altLang="en-US" dirty="0">
                <a:latin typeface="ＭＳ ゴシック" panose="020B0609070205080204" pitchFamily="49" charset="-128"/>
                <a:ea typeface="ＭＳ ゴシック" panose="020B0609070205080204" pitchFamily="49" charset="-128"/>
              </a:rPr>
              <a:t>怖い</a:t>
            </a:r>
            <a:r>
              <a:rPr lang="ja-JP" altLang="ja-JP" dirty="0">
                <a:latin typeface="ＭＳ ゴシック" panose="020B0609070205080204" pitchFamily="49" charset="-128"/>
                <a:ea typeface="ＭＳ ゴシック" panose="020B0609070205080204" pitchFamily="49" charset="-128"/>
              </a:rPr>
              <a:t>ですか？</a:t>
            </a:r>
            <a:r>
              <a:rPr lang="ja-JP" altLang="en-US" dirty="0">
                <a:latin typeface="ＭＳ ゴシック" panose="020B0609070205080204" pitchFamily="49" charset="-128"/>
                <a:ea typeface="ＭＳ ゴシック" panose="020B0609070205080204" pitchFamily="49" charset="-128"/>
              </a:rPr>
              <a:t>面倒</a:t>
            </a:r>
            <a:r>
              <a:rPr lang="ja-JP" altLang="ja-JP" dirty="0">
                <a:latin typeface="ＭＳ ゴシック" panose="020B0609070205080204" pitchFamily="49" charset="-128"/>
                <a:ea typeface="ＭＳ ゴシック" panose="020B0609070205080204" pitchFamily="49" charset="-128"/>
              </a:rPr>
              <a:t>ですか？</a:t>
            </a:r>
          </a:p>
          <a:p>
            <a:r>
              <a:rPr lang="ja-JP" altLang="en-US" dirty="0">
                <a:latin typeface="ＭＳ ゴシック" panose="020B0609070205080204" pitchFamily="49" charset="-128"/>
                <a:ea typeface="ＭＳ ゴシック" panose="020B0609070205080204" pitchFamily="49" charset="-128"/>
              </a:rPr>
              <a:t>どうして訓練するのでしょう。このお話の最後に同じ質問をしますね。</a:t>
            </a:r>
            <a:endParaRPr lang="en-US" altLang="ja-JP" dirty="0">
              <a:latin typeface="ＭＳ ゴシック" panose="020B0609070205080204" pitchFamily="49" charset="-128"/>
              <a:ea typeface="ＭＳ ゴシック" panose="020B0609070205080204" pitchFamily="49" charset="-128"/>
            </a:endParaRPr>
          </a:p>
          <a:p>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今日はちょっと難しいお話もあるかもしれないけど、最後にこの</a:t>
            </a:r>
            <a:r>
              <a:rPr lang="en-US" altLang="ja-JP" dirty="0">
                <a:latin typeface="ＭＳ ゴシック" panose="020B0609070205080204" pitchFamily="49" charset="-128"/>
                <a:ea typeface="ＭＳ ゴシック" panose="020B0609070205080204" pitchFamily="49" charset="-128"/>
              </a:rPr>
              <a:t>2</a:t>
            </a:r>
            <a:r>
              <a:rPr lang="ja-JP" altLang="en-US" dirty="0" err="1">
                <a:latin typeface="ＭＳ ゴシック" panose="020B0609070205080204" pitchFamily="49" charset="-128"/>
                <a:ea typeface="ＭＳ ゴシック" panose="020B0609070205080204" pitchFamily="49" charset="-128"/>
              </a:rPr>
              <a:t>つの</a:t>
            </a:r>
            <a:r>
              <a:rPr lang="ja-JP" altLang="en-US" dirty="0">
                <a:latin typeface="ＭＳ ゴシック" panose="020B0609070205080204" pitchFamily="49" charset="-128"/>
                <a:ea typeface="ＭＳ ゴシック" panose="020B0609070205080204" pitchFamily="49" charset="-128"/>
              </a:rPr>
              <a:t>答えをわかっていれば</a:t>
            </a:r>
            <a:r>
              <a:rPr lang="en-US" altLang="ja-JP" dirty="0">
                <a:latin typeface="ＭＳ ゴシック" panose="020B0609070205080204" pitchFamily="49" charset="-128"/>
                <a:ea typeface="ＭＳ ゴシック" panose="020B0609070205080204" pitchFamily="49" charset="-128"/>
              </a:rPr>
              <a:t>100</a:t>
            </a:r>
            <a:r>
              <a:rPr lang="ja-JP" altLang="en-US" dirty="0">
                <a:latin typeface="ＭＳ ゴシック" panose="020B0609070205080204" pitchFamily="49" charset="-128"/>
                <a:ea typeface="ＭＳ ゴシック" panose="020B0609070205080204" pitchFamily="49" charset="-128"/>
              </a:rPr>
              <a:t>点満点です。</a:t>
            </a:r>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ＭＳ ゴシック" panose="020B0609070205080204" pitchFamily="49" charset="-128"/>
                <a:ea typeface="ＭＳ ゴシック" panose="020B0609070205080204" pitchFamily="49" charset="-128"/>
              </a:rPr>
              <a:t>では始めます。まず、地震によってどんなことが起こるか、写真を見てみましょう。</a:t>
            </a:r>
            <a:endParaRPr lang="en-US" altLang="ja-JP" dirty="0">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BBD782D-9396-43B3-96B3-8C8765582F13}"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785251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47981" rtl="0" eaLnBrk="1" fontAlgn="auto" latinLnBrk="0" hangingPunct="1">
              <a:lnSpc>
                <a:spcPct val="100000"/>
              </a:lnSpc>
              <a:spcBef>
                <a:spcPts val="0"/>
              </a:spcBef>
              <a:spcAft>
                <a:spcPts val="0"/>
              </a:spcAft>
              <a:buClrTx/>
              <a:buSzTx/>
              <a:buFontTx/>
              <a:buNone/>
              <a:tabLst/>
              <a:defRPr/>
            </a:pPr>
            <a:r>
              <a:rPr kumimoji="1" lang="en-US" altLang="ja-JP" dirty="0"/>
              <a:t>1</a:t>
            </a:r>
            <a:r>
              <a:rPr kumimoji="1" lang="ja-JP" altLang="en-US" dirty="0"/>
              <a:t>分（</a:t>
            </a:r>
            <a:r>
              <a:rPr kumimoji="1" lang="en-US" altLang="ja-JP" dirty="0"/>
              <a:t>3</a:t>
            </a:r>
            <a:r>
              <a:rPr kumimoji="1" lang="ja-JP" altLang="en-US" dirty="0"/>
              <a:t>分）経過</a:t>
            </a:r>
            <a:endParaRPr kumimoji="1" lang="en-US" altLang="ja-JP" dirty="0"/>
          </a:p>
          <a:p>
            <a:pPr marL="0" marR="0" lvl="0" indent="0" algn="l" defTabSz="947981" rtl="0" eaLnBrk="1" fontAlgn="auto" latinLnBrk="0" hangingPunct="1">
              <a:lnSpc>
                <a:spcPct val="100000"/>
              </a:lnSpc>
              <a:spcBef>
                <a:spcPts val="0"/>
              </a:spcBef>
              <a:spcAft>
                <a:spcPts val="0"/>
              </a:spcAft>
              <a:buClrTx/>
              <a:buSzTx/>
              <a:buFontTx/>
              <a:buNone/>
              <a:tabLst/>
              <a:defRPr/>
            </a:pPr>
            <a:endParaRPr kumimoji="1" lang="en-US" altLang="ja-JP" b="0" dirty="0">
              <a:latin typeface="ＭＳ ゴシック" panose="020B0609070205080204" pitchFamily="49" charset="-128"/>
              <a:ea typeface="ＭＳ ゴシック" panose="020B0609070205080204" pitchFamily="49" charset="-128"/>
            </a:endParaRPr>
          </a:p>
          <a:p>
            <a:pPr marL="0" marR="0" lvl="0" indent="0" algn="l" defTabSz="947981"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写真を見てください。</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47981" rtl="0" eaLnBrk="1" fontAlgn="auto" latinLnBrk="0" hangingPunct="1">
              <a:lnSpc>
                <a:spcPct val="100000"/>
              </a:lnSpc>
              <a:spcBef>
                <a:spcPts val="0"/>
              </a:spcBef>
              <a:spcAft>
                <a:spcPts val="0"/>
              </a:spcAft>
              <a:buClrTx/>
              <a:buSzTx/>
              <a:buFontTx/>
              <a:buNone/>
              <a:tabLst/>
              <a:defRPr/>
            </a:pPr>
            <a:r>
              <a:rPr kumimoji="1" lang="en-US" altLang="ja-JP" dirty="0">
                <a:latin typeface="ＭＳ ゴシック" panose="020B0609070205080204" pitchFamily="49" charset="-128"/>
                <a:ea typeface="ＭＳ ゴシック" panose="020B0609070205080204" pitchFamily="49" charset="-128"/>
              </a:rPr>
              <a:t>1995</a:t>
            </a:r>
            <a:r>
              <a:rPr kumimoji="1" lang="ja-JP" altLang="en-US" dirty="0">
                <a:latin typeface="ＭＳ ゴシック" panose="020B0609070205080204" pitchFamily="49" charset="-128"/>
                <a:ea typeface="ＭＳ ゴシック" panose="020B0609070205080204" pitchFamily="49" charset="-128"/>
              </a:rPr>
              <a:t>年に兵庫県で大きな地震が起こりました。その直後に神戸で撮影された写真です。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a:ea typeface="ＭＳ ゴシック"/>
              </a:rPr>
              <a:t>阪神</a:t>
            </a:r>
            <a:r>
              <a:rPr lang="ja-JP" altLang="en-US" dirty="0">
                <a:latin typeface="ＭＳ ゴシック"/>
                <a:ea typeface="ＭＳ ゴシック"/>
              </a:rPr>
              <a:t>・</a:t>
            </a:r>
            <a:r>
              <a:rPr kumimoji="1" lang="ja-JP" altLang="en-US" dirty="0">
                <a:latin typeface="ＭＳ ゴシック"/>
                <a:ea typeface="ＭＳ ゴシック"/>
              </a:rPr>
              <a:t>淡路大震災、というのを聞いたことはありますか？</a:t>
            </a:r>
            <a:endParaRPr kumimoji="1" lang="en-US" altLang="ja-JP" dirty="0">
              <a:latin typeface="ＭＳ ゴシック"/>
              <a:ea typeface="ＭＳ ゴシック"/>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兵庫県で起こった大きな地震で、この写真のようにたくさんの建物がつぶれてしまい、</a:t>
            </a:r>
            <a:r>
              <a:rPr kumimoji="1" lang="en-US" altLang="ja-JP" dirty="0">
                <a:latin typeface="ＭＳ ゴシック" panose="020B0609070205080204" pitchFamily="49" charset="-128"/>
                <a:ea typeface="ＭＳ ゴシック" panose="020B0609070205080204" pitchFamily="49" charset="-128"/>
              </a:rPr>
              <a:t>6500</a:t>
            </a:r>
            <a:r>
              <a:rPr kumimoji="1" lang="ja-JP" altLang="en-US" dirty="0">
                <a:latin typeface="ＭＳ ゴシック" panose="020B0609070205080204" pitchFamily="49" charset="-128"/>
                <a:ea typeface="ＭＳ ゴシック" panose="020B0609070205080204" pitchFamily="49" charset="-128"/>
              </a:rPr>
              <a:t>人近くの人が亡くなってしまいました。</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（☆クリック）</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右の写真は、大阪市で撮影された写真です。兵庫県からちょっと離れた大阪市でも、このように本棚が倒れるほど強く揺れました。</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本棚など、重いものが倒れてきてぶつかったら、とても危ないですよね。</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（「なので学校では耐震固定しています」など工夫がありましたら伝えてください）</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皆さんも、今日お家に帰ったら、寝ている部屋やリビングに、地震の揺れで倒れてきそうなものがないか確認してみてください。</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もしあったら、大人の方と相談して、壁に金具でくっつけるなどの工夫をしましょう。</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a:ea typeface="ＭＳ ゴシック"/>
              </a:rPr>
              <a:t>（補足：阪神</a:t>
            </a:r>
            <a:r>
              <a:rPr lang="ja-JP" altLang="en-US" dirty="0">
                <a:latin typeface="ＭＳ ゴシック"/>
                <a:ea typeface="ＭＳ ゴシック"/>
              </a:rPr>
              <a:t>・</a:t>
            </a:r>
            <a:r>
              <a:rPr kumimoji="1" lang="ja-JP" altLang="en-US" dirty="0">
                <a:latin typeface="ＭＳ ゴシック"/>
                <a:ea typeface="ＭＳ ゴシック"/>
              </a:rPr>
              <a:t>淡路大震災（兵庫県南部地震）</a:t>
            </a:r>
            <a:r>
              <a:rPr kumimoji="1" lang="en-US" altLang="zh-TW" dirty="0">
                <a:latin typeface="ＭＳ ゴシック"/>
                <a:ea typeface="ＭＳ ゴシック"/>
              </a:rPr>
              <a:t>1995</a:t>
            </a:r>
            <a:r>
              <a:rPr kumimoji="1" lang="zh-TW" altLang="en-US" dirty="0">
                <a:latin typeface="ＭＳ ゴシック"/>
                <a:ea typeface="ＭＳ ゴシック"/>
              </a:rPr>
              <a:t>年</a:t>
            </a:r>
            <a:r>
              <a:rPr kumimoji="1" lang="en-US" altLang="zh-TW" dirty="0">
                <a:latin typeface="ＭＳ ゴシック"/>
                <a:ea typeface="ＭＳ ゴシック"/>
              </a:rPr>
              <a:t>1</a:t>
            </a:r>
            <a:r>
              <a:rPr kumimoji="1" lang="zh-TW" altLang="en-US" dirty="0">
                <a:latin typeface="ＭＳ ゴシック"/>
                <a:ea typeface="ＭＳ ゴシック"/>
              </a:rPr>
              <a:t>月</a:t>
            </a:r>
            <a:r>
              <a:rPr kumimoji="1" lang="en-US" altLang="zh-TW" dirty="0">
                <a:latin typeface="ＭＳ ゴシック"/>
                <a:ea typeface="ＭＳ ゴシック"/>
              </a:rPr>
              <a:t>17</a:t>
            </a:r>
            <a:r>
              <a:rPr kumimoji="1" lang="zh-TW" altLang="en-US" dirty="0">
                <a:latin typeface="ＭＳ ゴシック"/>
                <a:ea typeface="ＭＳ ゴシック"/>
              </a:rPr>
              <a:t>日</a:t>
            </a:r>
            <a:r>
              <a:rPr kumimoji="1" lang="en-US" altLang="zh-TW" dirty="0">
                <a:latin typeface="ＭＳ ゴシック"/>
                <a:ea typeface="ＭＳ ゴシック"/>
              </a:rPr>
              <a:t>05</a:t>
            </a:r>
            <a:r>
              <a:rPr kumimoji="1" lang="zh-TW" altLang="en-US" dirty="0">
                <a:latin typeface="ＭＳ ゴシック"/>
                <a:ea typeface="ＭＳ ゴシック"/>
              </a:rPr>
              <a:t>時</a:t>
            </a:r>
            <a:r>
              <a:rPr kumimoji="1" lang="en-US" altLang="zh-TW" dirty="0">
                <a:latin typeface="ＭＳ ゴシック"/>
                <a:ea typeface="ＭＳ ゴシック"/>
              </a:rPr>
              <a:t>46</a:t>
            </a:r>
            <a:r>
              <a:rPr kumimoji="1" lang="zh-TW" altLang="en-US" dirty="0">
                <a:latin typeface="ＭＳ ゴシック"/>
                <a:ea typeface="ＭＳ ゴシック"/>
              </a:rPr>
              <a:t>分</a:t>
            </a:r>
            <a:r>
              <a:rPr kumimoji="1" lang="ja-JP" altLang="en-US" dirty="0">
                <a:latin typeface="ＭＳ ゴシック"/>
                <a:ea typeface="ＭＳ ゴシック"/>
              </a:rPr>
              <a:t>発生　マグニチュード（地震の規模）</a:t>
            </a:r>
            <a:r>
              <a:rPr lang="en-US" altLang="ja-JP" dirty="0">
                <a:effectLst/>
                <a:ea typeface="ＭＳ Ｐゴシック"/>
              </a:rPr>
              <a:t>7.3</a:t>
            </a:r>
            <a:r>
              <a:rPr lang="ja-JP" altLang="en-US" dirty="0">
                <a:effectLst/>
                <a:ea typeface="ＭＳ Ｐゴシック"/>
              </a:rPr>
              <a:t>　最大震度</a:t>
            </a:r>
            <a:r>
              <a:rPr lang="en-US" altLang="ja-JP" dirty="0">
                <a:effectLst/>
                <a:ea typeface="ＭＳ Ｐゴシック"/>
              </a:rPr>
              <a:t>7</a:t>
            </a:r>
            <a:endParaRPr lang="en-US" altLang="ja-JP" dirty="0">
              <a:effectLst/>
              <a:ea typeface="ＭＳ Ｐゴシック"/>
              <a:cs typeface="Calibri"/>
            </a:endParaRPr>
          </a:p>
          <a:p>
            <a:r>
              <a:rPr lang="ja-JP" altLang="en-US" b="0" i="0" dirty="0">
                <a:solidFill>
                  <a:srgbClr val="333333"/>
                </a:solidFill>
                <a:effectLst/>
                <a:latin typeface="Meiryo" panose="020B0604030504040204" pitchFamily="50" charset="-128"/>
                <a:ea typeface="Meiryo" panose="020B0604030504040204" pitchFamily="50" charset="-128"/>
              </a:rPr>
              <a:t>　総務省消防庁の統計によると、この地震による被害は、死者</a:t>
            </a:r>
            <a:r>
              <a:rPr lang="en-US" altLang="ja-JP" b="0" i="0" dirty="0">
                <a:solidFill>
                  <a:srgbClr val="333333"/>
                </a:solidFill>
                <a:effectLst/>
                <a:latin typeface="Meiryo" panose="020B0604030504040204" pitchFamily="50" charset="-128"/>
                <a:ea typeface="Meiryo" panose="020B0604030504040204" pitchFamily="50" charset="-128"/>
              </a:rPr>
              <a:t>6,434</a:t>
            </a:r>
            <a:r>
              <a:rPr lang="ja-JP" altLang="en-US" b="0" i="0" dirty="0">
                <a:solidFill>
                  <a:srgbClr val="333333"/>
                </a:solidFill>
                <a:effectLst/>
                <a:latin typeface="Meiryo" panose="020B0604030504040204" pitchFamily="50" charset="-128"/>
                <a:ea typeface="Meiryo" panose="020B0604030504040204" pitchFamily="50" charset="-128"/>
              </a:rPr>
              <a:t>名、行方不明</a:t>
            </a:r>
            <a:r>
              <a:rPr lang="en-US" altLang="ja-JP" b="0" i="0" dirty="0">
                <a:solidFill>
                  <a:srgbClr val="333333"/>
                </a:solidFill>
                <a:effectLst/>
                <a:latin typeface="Meiryo" panose="020B0604030504040204" pitchFamily="50" charset="-128"/>
                <a:ea typeface="Meiryo" panose="020B0604030504040204" pitchFamily="50" charset="-128"/>
              </a:rPr>
              <a:t>3</a:t>
            </a:r>
            <a:r>
              <a:rPr lang="ja-JP" altLang="en-US" b="0" i="0" dirty="0">
                <a:solidFill>
                  <a:srgbClr val="333333"/>
                </a:solidFill>
                <a:effectLst/>
                <a:latin typeface="Meiryo" panose="020B0604030504040204" pitchFamily="50" charset="-128"/>
                <a:ea typeface="Meiryo" panose="020B0604030504040204" pitchFamily="50" charset="-128"/>
              </a:rPr>
              <a:t>名、負傷者</a:t>
            </a:r>
            <a:r>
              <a:rPr lang="en-US" altLang="ja-JP" b="0" i="0" dirty="0">
                <a:solidFill>
                  <a:srgbClr val="333333"/>
                </a:solidFill>
                <a:effectLst/>
                <a:latin typeface="Meiryo" panose="020B0604030504040204" pitchFamily="50" charset="-128"/>
                <a:ea typeface="Meiryo" panose="020B0604030504040204" pitchFamily="50" charset="-128"/>
              </a:rPr>
              <a:t>43,792</a:t>
            </a:r>
            <a:r>
              <a:rPr lang="ja-JP" altLang="en-US" b="0" i="0" dirty="0">
                <a:solidFill>
                  <a:srgbClr val="333333"/>
                </a:solidFill>
                <a:effectLst/>
                <a:latin typeface="Meiryo" panose="020B0604030504040204" pitchFamily="50" charset="-128"/>
                <a:ea typeface="Meiryo" panose="020B0604030504040204" pitchFamily="50" charset="-128"/>
              </a:rPr>
              <a:t>名、住家全壊</a:t>
            </a:r>
            <a:r>
              <a:rPr lang="en-US" altLang="ja-JP" b="0" i="0" dirty="0">
                <a:solidFill>
                  <a:srgbClr val="333333"/>
                </a:solidFill>
                <a:effectLst/>
                <a:latin typeface="Meiryo" panose="020B0604030504040204" pitchFamily="50" charset="-128"/>
                <a:ea typeface="Meiryo" panose="020B0604030504040204" pitchFamily="50" charset="-128"/>
              </a:rPr>
              <a:t>104,906</a:t>
            </a:r>
            <a:r>
              <a:rPr lang="ja-JP" altLang="en-US" b="0" i="0" dirty="0">
                <a:solidFill>
                  <a:srgbClr val="333333"/>
                </a:solidFill>
                <a:effectLst/>
                <a:latin typeface="Meiryo" panose="020B0604030504040204" pitchFamily="50" charset="-128"/>
                <a:ea typeface="Meiryo" panose="020B0604030504040204" pitchFamily="50" charset="-128"/>
              </a:rPr>
              <a:t>棟、住家半壊</a:t>
            </a:r>
            <a:r>
              <a:rPr lang="en-US" altLang="ja-JP" b="0" i="0" dirty="0">
                <a:solidFill>
                  <a:srgbClr val="333333"/>
                </a:solidFill>
                <a:effectLst/>
                <a:latin typeface="Meiryo" panose="020B0604030504040204" pitchFamily="50" charset="-128"/>
                <a:ea typeface="Meiryo" panose="020B0604030504040204" pitchFamily="50" charset="-128"/>
              </a:rPr>
              <a:t>144,274</a:t>
            </a:r>
            <a:r>
              <a:rPr lang="ja-JP" altLang="en-US" b="0" i="0" dirty="0">
                <a:solidFill>
                  <a:srgbClr val="333333"/>
                </a:solidFill>
                <a:effectLst/>
                <a:latin typeface="Meiryo" panose="020B0604030504040204" pitchFamily="50" charset="-128"/>
                <a:ea typeface="Meiryo" panose="020B0604030504040204" pitchFamily="50" charset="-128"/>
              </a:rPr>
              <a:t>棟、全半焼</a:t>
            </a:r>
            <a:r>
              <a:rPr lang="en-US" altLang="ja-JP" b="0" i="0" dirty="0">
                <a:solidFill>
                  <a:srgbClr val="333333"/>
                </a:solidFill>
                <a:effectLst/>
                <a:latin typeface="Meiryo" panose="020B0604030504040204" pitchFamily="50" charset="-128"/>
                <a:ea typeface="Meiryo" panose="020B0604030504040204" pitchFamily="50" charset="-128"/>
              </a:rPr>
              <a:t>7,132</a:t>
            </a:r>
            <a:r>
              <a:rPr lang="ja-JP" altLang="en-US" b="0" i="0" dirty="0">
                <a:solidFill>
                  <a:srgbClr val="333333"/>
                </a:solidFill>
                <a:effectLst/>
                <a:latin typeface="Meiryo" panose="020B0604030504040204" pitchFamily="50" charset="-128"/>
                <a:ea typeface="Meiryo" panose="020B0604030504040204" pitchFamily="50" charset="-128"/>
              </a:rPr>
              <a:t>棟にのぼりました。</a:t>
            </a:r>
            <a:r>
              <a:rPr kumimoji="1" lang="ja-JP" altLang="en-US" b="0" i="0" dirty="0">
                <a:solidFill>
                  <a:schemeClr val="tx1"/>
                </a:solidFill>
                <a:effectLst/>
                <a:latin typeface="ＭＳ ゴシック" panose="020B0609070205080204" pitchFamily="49" charset="-128"/>
                <a:ea typeface="ＭＳ ゴシック" panose="020B0609070205080204" pitchFamily="49" charset="-128"/>
              </a:rPr>
              <a:t>）</a:t>
            </a:r>
            <a:endParaRPr lang="en-US" altLang="ja-JP" b="0" i="0" dirty="0">
              <a:solidFill>
                <a:srgbClr val="333333"/>
              </a:solidFill>
              <a:effectLst/>
              <a:latin typeface="Meiryo" panose="020B0604030504040204" pitchFamily="50" charset="-128"/>
              <a:ea typeface="Meiryo"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3</a:t>
            </a:fld>
            <a:endParaRPr kumimoji="1" lang="ja-JP" altLang="en-US"/>
          </a:p>
        </p:txBody>
      </p:sp>
    </p:spTree>
    <p:extLst>
      <p:ext uri="{BB962C8B-B14F-4D97-AF65-F5344CB8AC3E}">
        <p14:creationId xmlns:p14="http://schemas.microsoft.com/office/powerpoint/2010/main" val="3916999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47981" rtl="0" eaLnBrk="1" fontAlgn="auto" latinLnBrk="0" hangingPunct="1">
              <a:lnSpc>
                <a:spcPct val="100000"/>
              </a:lnSpc>
              <a:spcBef>
                <a:spcPts val="0"/>
              </a:spcBef>
              <a:spcAft>
                <a:spcPts val="0"/>
              </a:spcAft>
              <a:buClrTx/>
              <a:buSzTx/>
              <a:buFontTx/>
              <a:buNone/>
              <a:tabLst/>
              <a:defRPr/>
            </a:pPr>
            <a:r>
              <a:rPr kumimoji="1" lang="en-US" altLang="ja-JP" dirty="0"/>
              <a:t>1</a:t>
            </a:r>
            <a:r>
              <a:rPr kumimoji="1" lang="ja-JP" altLang="en-US" dirty="0"/>
              <a:t>分（</a:t>
            </a:r>
            <a:r>
              <a:rPr kumimoji="1" lang="en-US" altLang="ja-JP" dirty="0"/>
              <a:t>4</a:t>
            </a:r>
            <a:r>
              <a:rPr kumimoji="1" lang="ja-JP" altLang="en-US" dirty="0"/>
              <a:t>分）経過</a:t>
            </a:r>
            <a:endParaRPr kumimoji="1" lang="en-US" altLang="ja-JP" dirty="0"/>
          </a:p>
          <a:p>
            <a:pPr marL="0" marR="0" lvl="0" indent="0" algn="l" defTabSz="947981" rtl="0" eaLnBrk="1" fontAlgn="auto" latinLnBrk="0" hangingPunct="1">
              <a:lnSpc>
                <a:spcPct val="100000"/>
              </a:lnSpc>
              <a:spcBef>
                <a:spcPts val="0"/>
              </a:spcBef>
              <a:spcAft>
                <a:spcPts val="0"/>
              </a:spcAft>
              <a:buClrTx/>
              <a:buSzTx/>
              <a:buFontTx/>
              <a:buNone/>
              <a:tabLst/>
              <a:defRPr/>
            </a:pPr>
            <a:endParaRPr kumimoji="1" lang="en-US" altLang="ja-JP" b="0"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さて、地震で大きく揺れたり、緊急地震速報を聞いたりしたら、みなさんまずどうしますか？</a:t>
            </a:r>
            <a:endParaRPr kumimoji="1" lang="en-US" altLang="ja-JP"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（自由に答えてもらえればよい。）</a:t>
            </a:r>
            <a:endParaRPr lang="en-US" altLang="ja-JP" sz="1200"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（☆クリック）</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丈夫な机の下に入る、倒れてきそうなものから離れるなどして、頭や体を守ります。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さて、地震の後には、海辺ではあることに気を付けなければいけません。何だと思いますか？　</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（海から離れた学校の場合は、「海に遊びに行っていたときは、何に気を付けたら良いでしょうか？」など）</a:t>
            </a:r>
            <a:endParaRPr kumimoji="1" lang="en-US" altLang="ja-JP"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（自由に答えてもらえればよい。）</a:t>
            </a:r>
            <a:endParaRPr lang="en-US" altLang="ja-JP" sz="1200"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4</a:t>
            </a:fld>
            <a:endParaRPr kumimoji="1" lang="ja-JP" altLang="en-US"/>
          </a:p>
        </p:txBody>
      </p:sp>
    </p:spTree>
    <p:extLst>
      <p:ext uri="{BB962C8B-B14F-4D97-AF65-F5344CB8AC3E}">
        <p14:creationId xmlns:p14="http://schemas.microsoft.com/office/powerpoint/2010/main" val="296693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47981" rtl="0" eaLnBrk="1" fontAlgn="auto" latinLnBrk="0" hangingPunct="1">
              <a:lnSpc>
                <a:spcPct val="100000"/>
              </a:lnSpc>
              <a:spcBef>
                <a:spcPts val="0"/>
              </a:spcBef>
              <a:spcAft>
                <a:spcPts val="0"/>
              </a:spcAft>
              <a:buClrTx/>
              <a:buSzTx/>
              <a:buFontTx/>
              <a:buNone/>
              <a:tabLst/>
              <a:defRPr/>
            </a:pPr>
            <a:r>
              <a:rPr kumimoji="1" lang="en-US" altLang="ja-JP" dirty="0"/>
              <a:t>3</a:t>
            </a:r>
            <a:r>
              <a:rPr kumimoji="1" lang="ja-JP" altLang="en-US" dirty="0"/>
              <a:t>分（</a:t>
            </a:r>
            <a:r>
              <a:rPr kumimoji="1" lang="en-US" altLang="ja-JP" dirty="0"/>
              <a:t>7</a:t>
            </a:r>
            <a:r>
              <a:rPr kumimoji="1" lang="ja-JP" altLang="en-US" dirty="0"/>
              <a:t>分）経過</a:t>
            </a:r>
            <a:endParaRPr kumimoji="1" lang="en-US" altLang="ja-JP" dirty="0"/>
          </a:p>
          <a:p>
            <a:pPr defTabSz="947981">
              <a:defRPr/>
            </a:pPr>
            <a:endParaRPr kumimoji="1" lang="en-US" altLang="ja-JP" b="0" dirty="0">
              <a:latin typeface="ＭＳ ゴシック" panose="020B0609070205080204" pitchFamily="49" charset="-128"/>
              <a:ea typeface="ＭＳ ゴシック" panose="020B0609070205080204" pitchFamily="49" charset="-128"/>
            </a:endParaRPr>
          </a:p>
          <a:p>
            <a:pPr defTabSz="947981">
              <a:defRPr/>
            </a:pPr>
            <a:r>
              <a:rPr kumimoji="1" lang="ja-JP" altLang="en-US" dirty="0">
                <a:latin typeface="ＭＳ ゴシック" panose="020B0609070205080204" pitchFamily="49" charset="-128"/>
                <a:ea typeface="ＭＳ ゴシック" panose="020B0609070205080204" pitchFamily="49" charset="-128"/>
              </a:rPr>
              <a:t>もし地震が海で起こったものだったら、津波が襲ってくるかもしれません。</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これは、東日本大震災で街が津波に襲われた後の写真です。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東日本大震災というのは聞いたことがありますか？どのようなことを知っていますか？</a:t>
            </a:r>
            <a:endParaRPr kumimoji="1"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（自由に答えてもらえればよい。）</a:t>
            </a:r>
            <a:endParaRPr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en-US" altLang="ja-JP" dirty="0">
                <a:latin typeface="ＭＳ ゴシック" panose="020B0609070205080204" pitchFamily="49" charset="-128"/>
                <a:ea typeface="ＭＳ ゴシック" panose="020B0609070205080204" pitchFamily="49" charset="-128"/>
              </a:rPr>
              <a:t>2011</a:t>
            </a:r>
            <a:r>
              <a:rPr kumimoji="1" lang="ja-JP" altLang="en-US" dirty="0">
                <a:latin typeface="ＭＳ ゴシック" panose="020B0609070205080204" pitchFamily="49" charset="-128"/>
                <a:ea typeface="ＭＳ ゴシック" panose="020B0609070205080204" pitchFamily="49" charset="-128"/>
              </a:rPr>
              <a:t>年に東日本で起こった、とても大きな地震で、遠く離れた大阪でも震度</a:t>
            </a:r>
            <a:r>
              <a:rPr kumimoji="1" lang="en-US" altLang="ja-JP" dirty="0">
                <a:latin typeface="ＭＳ ゴシック" panose="020B0609070205080204" pitchFamily="49" charset="-128"/>
                <a:ea typeface="ＭＳ ゴシック" panose="020B0609070205080204" pitchFamily="49" charset="-128"/>
              </a:rPr>
              <a:t>3</a:t>
            </a:r>
            <a:r>
              <a:rPr kumimoji="1" lang="ja-JP" altLang="en-US" dirty="0">
                <a:latin typeface="ＭＳ ゴシック" panose="020B0609070205080204" pitchFamily="49" charset="-128"/>
                <a:ea typeface="ＭＳ ゴシック" panose="020B0609070205080204" pitchFamily="49" charset="-128"/>
              </a:rPr>
              <a:t>が観測されました。</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震度というのは「ここの地点でこのくらい強く揺れましたよ」というものですね。震度</a:t>
            </a:r>
            <a:r>
              <a:rPr kumimoji="1" lang="en-US" altLang="ja-JP" dirty="0">
                <a:latin typeface="ＭＳ ゴシック" panose="020B0609070205080204" pitchFamily="49" charset="-128"/>
                <a:ea typeface="ＭＳ ゴシック" panose="020B0609070205080204" pitchFamily="49" charset="-128"/>
              </a:rPr>
              <a:t>3</a:t>
            </a:r>
            <a:r>
              <a:rPr kumimoji="1" lang="ja-JP" altLang="en-US" dirty="0">
                <a:latin typeface="ＭＳ ゴシック" panose="020B0609070205080204" pitchFamily="49" charset="-128"/>
                <a:ea typeface="ＭＳ ゴシック" panose="020B0609070205080204" pitchFamily="49" charset="-128"/>
              </a:rPr>
              <a:t>というと、寝ている人の大半が目を覚ますくらいの強さです。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大阪でも揺れるくらいなので、東日本ではもっともっと大きく揺れましたし、高い津波にも襲われて、</a:t>
            </a:r>
            <a:r>
              <a:rPr kumimoji="1" lang="en-US" altLang="ja-JP" dirty="0">
                <a:latin typeface="ＭＳ ゴシック" panose="020B0609070205080204" pitchFamily="49" charset="-128"/>
                <a:ea typeface="ＭＳ ゴシック" panose="020B0609070205080204" pitchFamily="49" charset="-128"/>
              </a:rPr>
              <a:t>2</a:t>
            </a:r>
            <a:r>
              <a:rPr kumimoji="1" lang="ja-JP" altLang="en-US" dirty="0">
                <a:latin typeface="ＭＳ ゴシック" panose="020B0609070205080204" pitchFamily="49" charset="-128"/>
                <a:ea typeface="ＭＳ ゴシック" panose="020B0609070205080204" pitchFamily="49" charset="-128"/>
              </a:rPr>
              <a:t>万人近くの人が亡くなってしまいました。</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ＭＳ ゴシック" panose="020B0609070205080204" pitchFamily="49" charset="-128"/>
                <a:ea typeface="ＭＳ ゴシック" panose="020B0609070205080204" pitchFamily="49" charset="-128"/>
              </a:rPr>
              <a:t>（先生方も体験を話していただければと思います。）</a:t>
            </a:r>
            <a:endParaRPr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この写真の近くの海岸では、津波の高さが９ｍを超えていました。</a:t>
            </a:r>
          </a:p>
          <a:p>
            <a:r>
              <a:rPr lang="ja-JP" altLang="en-US" dirty="0">
                <a:latin typeface="ＭＳ ゴシック" panose="020B0609070205080204" pitchFamily="49" charset="-128"/>
                <a:ea typeface="ＭＳ ゴシック" panose="020B0609070205080204" pitchFamily="49" charset="-128"/>
              </a:rPr>
              <a:t>９ｍというと、どのくらいの高さかな？　マンションの４階くらいの高さです。</a:t>
            </a:r>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ＭＳ ゴシック" panose="020B0609070205080204" pitchFamily="49" charset="-128"/>
                <a:ea typeface="ＭＳ ゴシック" panose="020B0609070205080204" pitchFamily="49" charset="-128"/>
              </a:rPr>
              <a:t>マンションの４階まで、海の水の高さが上がってしまったようなイメージです。とても怖いですね。</a:t>
            </a:r>
            <a:endParaRPr lang="en-US" altLang="ja-JP" dirty="0">
              <a:latin typeface="ＭＳ ゴシック" panose="020B0609070205080204" pitchFamily="49" charset="-128"/>
              <a:ea typeface="ＭＳ ゴシック" panose="020B0609070205080204" pitchFamily="49" charset="-128"/>
            </a:endParaRPr>
          </a:p>
          <a:p>
            <a:pPr defTabSz="875721">
              <a:defRPr/>
            </a:pPr>
            <a:r>
              <a:rPr lang="ja-JP" altLang="en-US" dirty="0">
                <a:latin typeface="ＭＳ ゴシック" panose="020B0609070205080204" pitchFamily="49" charset="-128"/>
                <a:ea typeface="ＭＳ ゴシック" panose="020B0609070205080204" pitchFamily="49" charset="-128"/>
              </a:rPr>
              <a:t>しかし、必死に津波から逃げて助かった人もたくさんいます。</a:t>
            </a:r>
            <a:endParaRPr lang="en-US" altLang="ja-JP" dirty="0">
              <a:latin typeface="ＭＳ ゴシック" panose="020B0609070205080204" pitchFamily="49" charset="-128"/>
              <a:ea typeface="ＭＳ ゴシック" panose="020B0609070205080204" pitchFamily="49" charset="-128"/>
            </a:endParaRPr>
          </a:p>
          <a:p>
            <a:pPr defTabSz="875721">
              <a:defRPr/>
            </a:pPr>
            <a:r>
              <a:rPr lang="ja-JP" altLang="en-US" dirty="0">
                <a:latin typeface="ＭＳ ゴシック" panose="020B0609070205080204" pitchFamily="49" charset="-128"/>
                <a:ea typeface="ＭＳ ゴシック" panose="020B0609070205080204" pitchFamily="49" charset="-128"/>
              </a:rPr>
              <a:t>学校の避難訓練や町の避難訓練でやっていたことを思い出して、高いところへと逃げたのです。</a:t>
            </a:r>
            <a:endParaRPr lang="en-US" altLang="ja-JP" dirty="0">
              <a:latin typeface="ＭＳ ゴシック" panose="020B0609070205080204" pitchFamily="49" charset="-128"/>
              <a:ea typeface="ＭＳ ゴシック" panose="020B0609070205080204" pitchFamily="49" charset="-128"/>
            </a:endParaRPr>
          </a:p>
          <a:p>
            <a:pPr defTabSz="875721">
              <a:defRPr/>
            </a:pPr>
            <a:r>
              <a:rPr lang="ja-JP" altLang="en-US" dirty="0">
                <a:latin typeface="ＭＳ ゴシック" panose="020B0609070205080204" pitchFamily="49" charset="-128"/>
                <a:ea typeface="ＭＳ ゴシック" panose="020B0609070205080204" pitchFamily="49" charset="-128"/>
              </a:rPr>
              <a:t>　</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a:ea typeface="ＭＳ ゴシック"/>
              </a:rPr>
              <a:t>津波は、</a:t>
            </a:r>
            <a:r>
              <a:rPr lang="ja-JP" dirty="0"/>
              <a:t>海岸近くでは、陸上のオリンピック選手並みの速さで襲ってくるので</a:t>
            </a:r>
            <a:r>
              <a:rPr lang="ja-JP" altLang="en-US" dirty="0"/>
              <a:t>、</a:t>
            </a:r>
            <a:r>
              <a:rPr lang="ja-JP" dirty="0"/>
              <a:t>「津波が来るかもしれない！」と思ったらすぐに逃げるようにしましょう。</a:t>
            </a:r>
            <a:endParaRPr lang="ja-JP" altLang="en-US" sz="1200" dirty="0">
              <a:solidFill>
                <a:srgbClr val="00B050"/>
              </a:solidFill>
              <a:latin typeface="ＭＳ ゴシック"/>
              <a:ea typeface="ＭＳ ゴシック"/>
            </a:endParaRPr>
          </a:p>
          <a:p>
            <a:r>
              <a:rPr lang="ja-JP" altLang="en-US" sz="1200" dirty="0">
                <a:latin typeface="ＭＳ ゴシック" panose="020B0609070205080204" pitchFamily="49" charset="-128"/>
                <a:ea typeface="ＭＳ ゴシック" panose="020B0609070205080204" pitchFamily="49" charset="-128"/>
              </a:rPr>
              <a:t>では、どういうときに「津波が来そうだ！」と考えたら良いでしょう？</a:t>
            </a:r>
            <a:endParaRPr lang="en-US" altLang="ja-JP" sz="1200"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（補足：東日本大震災（東北地方太平洋沖地震）</a:t>
            </a:r>
            <a:endParaRPr kumimoji="1" lang="en-US" altLang="ja-JP" dirty="0">
              <a:latin typeface="ＭＳ ゴシック" panose="020B0609070205080204" pitchFamily="49" charset="-128"/>
              <a:ea typeface="ＭＳ ゴシック" panose="020B0609070205080204" pitchFamily="49" charset="-128"/>
            </a:endParaRPr>
          </a:p>
          <a:p>
            <a:r>
              <a:rPr lang="ja-JP" altLang="en-US" b="0" i="0" dirty="0">
                <a:solidFill>
                  <a:srgbClr val="333333"/>
                </a:solidFill>
                <a:effectLst/>
                <a:latin typeface="Meiryo"/>
                <a:ea typeface="Meiryo"/>
              </a:rPr>
              <a:t>　</a:t>
            </a:r>
            <a:r>
              <a:rPr lang="en-US" altLang="ja-JP" b="0" i="0" dirty="0">
                <a:solidFill>
                  <a:srgbClr val="333333"/>
                </a:solidFill>
                <a:effectLst/>
                <a:latin typeface="Meiryo"/>
                <a:ea typeface="Meiryo"/>
              </a:rPr>
              <a:t>2011</a:t>
            </a:r>
            <a:r>
              <a:rPr lang="zh-TW" altLang="en-US" b="0" i="0" dirty="0">
                <a:solidFill>
                  <a:srgbClr val="333333"/>
                </a:solidFill>
                <a:effectLst/>
                <a:latin typeface="Meiryo"/>
                <a:ea typeface="Meiryo"/>
              </a:rPr>
              <a:t>年</a:t>
            </a:r>
            <a:r>
              <a:rPr lang="en-US" altLang="zh-TW" b="0" i="0" dirty="0">
                <a:solidFill>
                  <a:srgbClr val="333333"/>
                </a:solidFill>
                <a:effectLst/>
                <a:latin typeface="Meiryo"/>
                <a:ea typeface="Meiryo"/>
              </a:rPr>
              <a:t>3</a:t>
            </a:r>
            <a:r>
              <a:rPr lang="zh-TW" altLang="en-US" b="0" i="0" dirty="0">
                <a:solidFill>
                  <a:srgbClr val="333333"/>
                </a:solidFill>
                <a:effectLst/>
                <a:latin typeface="Meiryo"/>
                <a:ea typeface="Meiryo"/>
              </a:rPr>
              <a:t>月</a:t>
            </a:r>
            <a:r>
              <a:rPr lang="en-US" altLang="zh-TW" b="0" i="0" dirty="0">
                <a:solidFill>
                  <a:srgbClr val="333333"/>
                </a:solidFill>
                <a:effectLst/>
                <a:latin typeface="Meiryo"/>
                <a:ea typeface="Meiryo"/>
              </a:rPr>
              <a:t>11</a:t>
            </a:r>
            <a:r>
              <a:rPr lang="zh-TW" altLang="en-US" b="0" i="0" dirty="0">
                <a:solidFill>
                  <a:srgbClr val="333333"/>
                </a:solidFill>
                <a:effectLst/>
                <a:latin typeface="Meiryo"/>
                <a:ea typeface="Meiryo"/>
              </a:rPr>
              <a:t>日</a:t>
            </a:r>
            <a:r>
              <a:rPr lang="en-US" altLang="zh-TW" b="0" i="0" dirty="0">
                <a:solidFill>
                  <a:srgbClr val="333333"/>
                </a:solidFill>
                <a:effectLst/>
                <a:latin typeface="Meiryo"/>
                <a:ea typeface="Meiryo"/>
              </a:rPr>
              <a:t>14</a:t>
            </a:r>
            <a:r>
              <a:rPr lang="zh-TW" altLang="en-US" b="0" i="0" dirty="0">
                <a:solidFill>
                  <a:srgbClr val="333333"/>
                </a:solidFill>
                <a:effectLst/>
                <a:latin typeface="Meiryo"/>
                <a:ea typeface="Meiryo"/>
              </a:rPr>
              <a:t>時</a:t>
            </a:r>
            <a:r>
              <a:rPr lang="en-US" altLang="zh-TW" b="0" i="0" dirty="0">
                <a:solidFill>
                  <a:srgbClr val="333333"/>
                </a:solidFill>
                <a:effectLst/>
                <a:latin typeface="Meiryo"/>
                <a:ea typeface="Meiryo"/>
              </a:rPr>
              <a:t>46</a:t>
            </a:r>
            <a:r>
              <a:rPr lang="zh-TW" altLang="en-US" b="0" i="0" dirty="0">
                <a:solidFill>
                  <a:srgbClr val="333333"/>
                </a:solidFill>
                <a:effectLst/>
                <a:latin typeface="Meiryo"/>
                <a:ea typeface="Meiryo"/>
              </a:rPr>
              <a:t>分</a:t>
            </a:r>
            <a:r>
              <a:rPr kumimoji="1" lang="ja-JP" altLang="en-US" dirty="0">
                <a:latin typeface="ＭＳ ゴシック"/>
                <a:ea typeface="ＭＳ ゴシック"/>
              </a:rPr>
              <a:t>発生　マグニチュード（地震の規模）</a:t>
            </a:r>
            <a:r>
              <a:rPr lang="en-US" altLang="ja-JP" b="0" i="0" dirty="0">
                <a:solidFill>
                  <a:srgbClr val="333333"/>
                </a:solidFill>
                <a:effectLst/>
                <a:latin typeface="Meiryo"/>
                <a:ea typeface="Meiryo"/>
              </a:rPr>
              <a:t>9.0</a:t>
            </a:r>
            <a:r>
              <a:rPr lang="ja-JP" altLang="en-US" dirty="0">
                <a:effectLst/>
                <a:ea typeface="ＭＳ Ｐゴシック"/>
              </a:rPr>
              <a:t>　最大震度</a:t>
            </a:r>
            <a:r>
              <a:rPr lang="ja-JP" altLang="en-US" dirty="0">
                <a:ea typeface="ＭＳ Ｐゴシック"/>
              </a:rPr>
              <a:t>７</a:t>
            </a:r>
            <a:endParaRPr lang="en-US" altLang="ja-JP" dirty="0">
              <a:effectLst/>
              <a:ea typeface="ＭＳ Ｐゴシック"/>
              <a:cs typeface="Calibri"/>
            </a:endParaRPr>
          </a:p>
          <a:p>
            <a:r>
              <a:rPr lang="ja-JP" altLang="en-US" b="0" i="0" dirty="0">
                <a:solidFill>
                  <a:srgbClr val="333333"/>
                </a:solidFill>
                <a:effectLst/>
                <a:latin typeface="Meiryo"/>
                <a:ea typeface="Meiryo"/>
              </a:rPr>
              <a:t>　総務省消防庁の統計によると、この地震による被害は、死者</a:t>
            </a:r>
            <a:r>
              <a:rPr lang="en-US" altLang="ja-JP" dirty="0">
                <a:solidFill>
                  <a:srgbClr val="333333"/>
                </a:solidFill>
                <a:ea typeface="ＭＳ Ｐゴシック"/>
              </a:rPr>
              <a:t>19,782</a:t>
            </a:r>
            <a:r>
              <a:rPr lang="ja-JP" altLang="en-US" b="0" i="0" dirty="0">
                <a:solidFill>
                  <a:srgbClr val="333333"/>
                </a:solidFill>
                <a:effectLst/>
                <a:latin typeface="Meiryo"/>
                <a:ea typeface="Meiryo"/>
              </a:rPr>
              <a:t>名、行方不明</a:t>
            </a:r>
            <a:r>
              <a:rPr lang="en-US" altLang="ja-JP" dirty="0">
                <a:solidFill>
                  <a:srgbClr val="333333"/>
                </a:solidFill>
                <a:ea typeface="ＭＳ Ｐゴシック"/>
              </a:rPr>
              <a:t>2,550</a:t>
            </a:r>
            <a:r>
              <a:rPr lang="ja-JP" altLang="en-US" b="0" i="0" dirty="0">
                <a:solidFill>
                  <a:srgbClr val="333333"/>
                </a:solidFill>
                <a:effectLst/>
                <a:latin typeface="Meiryo"/>
                <a:ea typeface="Meiryo"/>
              </a:rPr>
              <a:t>名、負傷者</a:t>
            </a:r>
            <a:r>
              <a:rPr lang="en-US" altLang="ja-JP" dirty="0">
                <a:solidFill>
                  <a:srgbClr val="333333"/>
                </a:solidFill>
                <a:ea typeface="ＭＳ Ｐゴシック"/>
              </a:rPr>
              <a:t>6,242</a:t>
            </a:r>
            <a:r>
              <a:rPr lang="ja-JP" altLang="en-US" b="0" i="0" dirty="0">
                <a:solidFill>
                  <a:srgbClr val="333333"/>
                </a:solidFill>
                <a:effectLst/>
                <a:latin typeface="Meiryo"/>
                <a:ea typeface="Meiryo"/>
              </a:rPr>
              <a:t>名、住家全壊</a:t>
            </a:r>
            <a:r>
              <a:rPr lang="en-US" altLang="ja-JP" dirty="0">
                <a:solidFill>
                  <a:srgbClr val="333333"/>
                </a:solidFill>
                <a:ea typeface="ＭＳ Ｐゴシック"/>
              </a:rPr>
              <a:t>122,053</a:t>
            </a:r>
            <a:r>
              <a:rPr lang="ja-JP" altLang="en-US" b="0" i="0" dirty="0">
                <a:solidFill>
                  <a:srgbClr val="333333"/>
                </a:solidFill>
                <a:effectLst/>
                <a:latin typeface="Meiryo"/>
                <a:ea typeface="Meiryo"/>
              </a:rPr>
              <a:t>棟、住家半壊</a:t>
            </a:r>
            <a:r>
              <a:rPr lang="en-US" altLang="ja-JP" dirty="0">
                <a:solidFill>
                  <a:srgbClr val="333333"/>
                </a:solidFill>
                <a:ea typeface="ＭＳ Ｐゴシック"/>
              </a:rPr>
              <a:t>284,074</a:t>
            </a:r>
            <a:r>
              <a:rPr lang="ja-JP" altLang="en-US" b="0" i="0" dirty="0">
                <a:solidFill>
                  <a:srgbClr val="333333"/>
                </a:solidFill>
                <a:effectLst/>
                <a:latin typeface="Meiryo"/>
                <a:ea typeface="Meiryo"/>
              </a:rPr>
              <a:t>棟にのぼります。</a:t>
            </a:r>
            <a:r>
              <a:rPr lang="ja-JP" b="0" i="0" dirty="0">
                <a:solidFill>
                  <a:srgbClr val="333333"/>
                </a:solidFill>
                <a:effectLst/>
                <a:ea typeface="ＭＳ Ｐゴシック"/>
              </a:rPr>
              <a:t>（</a:t>
            </a:r>
            <a:r>
              <a:rPr lang="ja-JP" altLang="en-US" dirty="0">
                <a:solidFill>
                  <a:srgbClr val="333333"/>
                </a:solidFill>
                <a:ea typeface="ＭＳ Ｐゴシック"/>
              </a:rPr>
              <a:t>令和７</a:t>
            </a:r>
            <a:r>
              <a:rPr lang="ja-JP" altLang="en-US" b="0" i="0" dirty="0">
                <a:solidFill>
                  <a:srgbClr val="333333"/>
                </a:solidFill>
                <a:effectLst/>
                <a:ea typeface="ＭＳ Ｐゴシック"/>
              </a:rPr>
              <a:t>年</a:t>
            </a:r>
            <a:r>
              <a:rPr lang="ja-JP" altLang="en-US" dirty="0">
                <a:solidFill>
                  <a:srgbClr val="333333"/>
                </a:solidFill>
                <a:ea typeface="ＭＳ Ｐゴシック"/>
              </a:rPr>
              <a:t>３</a:t>
            </a:r>
            <a:r>
              <a:rPr lang="ja-JP" altLang="en-US" b="0" i="0" dirty="0">
                <a:solidFill>
                  <a:srgbClr val="333333"/>
                </a:solidFill>
                <a:effectLst/>
                <a:ea typeface="ＭＳ Ｐゴシック"/>
              </a:rPr>
              <a:t>月</a:t>
            </a:r>
            <a:r>
              <a:rPr lang="ja-JP" altLang="en-US" dirty="0">
                <a:solidFill>
                  <a:srgbClr val="333333"/>
                </a:solidFill>
                <a:ea typeface="ＭＳ Ｐゴシック"/>
              </a:rPr>
              <a:t>１</a:t>
            </a:r>
            <a:r>
              <a:rPr lang="ja-JP" altLang="en-US" b="0" i="0" dirty="0">
                <a:solidFill>
                  <a:srgbClr val="333333"/>
                </a:solidFill>
                <a:effectLst/>
                <a:ea typeface="ＭＳ Ｐゴシック"/>
              </a:rPr>
              <a:t>日現在）</a:t>
            </a:r>
            <a:r>
              <a:rPr lang="ja-JP" altLang="en-US" b="0" i="0" dirty="0">
                <a:solidFill>
                  <a:srgbClr val="333333"/>
                </a:solidFill>
                <a:effectLst/>
                <a:latin typeface="Meiryo"/>
                <a:ea typeface="Meiryo"/>
              </a:rPr>
              <a:t>）</a:t>
            </a:r>
            <a:endParaRPr lang="en-US" altLang="ja-JP" b="0" i="0" dirty="0">
              <a:solidFill>
                <a:srgbClr val="333333"/>
              </a:solidFill>
              <a:effectLst/>
              <a:latin typeface="Meiryo"/>
              <a:ea typeface="Meiryo"/>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5</a:t>
            </a:fld>
            <a:endParaRPr kumimoji="1" lang="ja-JP" altLang="en-US"/>
          </a:p>
        </p:txBody>
      </p:sp>
    </p:spTree>
    <p:extLst>
      <p:ext uri="{BB962C8B-B14F-4D97-AF65-F5344CB8AC3E}">
        <p14:creationId xmlns:p14="http://schemas.microsoft.com/office/powerpoint/2010/main" val="1551649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a:ln/>
        </p:spPr>
      </p:sp>
      <p:sp>
        <p:nvSpPr>
          <p:cNvPr id="348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dirty="0"/>
              <a:t>3</a:t>
            </a:r>
            <a:r>
              <a:rPr kumimoji="1" lang="ja-JP" altLang="en-US" dirty="0"/>
              <a:t>分（</a:t>
            </a:r>
            <a:r>
              <a:rPr kumimoji="1" lang="en-US" altLang="ja-JP" dirty="0"/>
              <a:t>10</a:t>
            </a:r>
            <a:r>
              <a:rPr kumimoji="1" lang="ja-JP" altLang="en-US" dirty="0"/>
              <a:t>分）経過</a:t>
            </a:r>
            <a:endParaRPr kumimoji="1" lang="en-US" altLang="ja-JP" dirty="0"/>
          </a:p>
          <a:p>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逃げるためのヒントは３つあります。</a:t>
            </a:r>
            <a:r>
              <a:rPr lang="ja-JP" altLang="en-US" dirty="0">
                <a:latin typeface="ＭＳ ゴシック" panose="020B0609070205080204" pitchFamily="49" charset="-128"/>
                <a:ea typeface="ＭＳ ゴシック" panose="020B0609070205080204" pitchFamily="49" charset="-128"/>
              </a:rPr>
              <a:t>海の近くにいるときに、</a:t>
            </a:r>
            <a:r>
              <a:rPr kumimoji="1" lang="ja-JP" altLang="en-US" dirty="0">
                <a:latin typeface="ＭＳ ゴシック" panose="020B0609070205080204" pitchFamily="49" charset="-128"/>
                <a:ea typeface="ＭＳ ゴシック" panose="020B0609070205080204" pitchFamily="49" charset="-128"/>
              </a:rPr>
              <a:t>どれか１つでも当てはまったら逃げましょう。</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☆クリック</a:t>
            </a: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 </a:t>
            </a:r>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ＭＳ ゴシック" panose="020B0609070205080204" pitchFamily="49" charset="-128"/>
                <a:ea typeface="ＭＳ ゴシック" panose="020B0609070205080204" pitchFamily="49" charset="-128"/>
              </a:rPr>
              <a:t>1</a:t>
            </a:r>
            <a:r>
              <a:rPr lang="ja-JP" altLang="en-US" dirty="0">
                <a:latin typeface="ＭＳ ゴシック" panose="020B0609070205080204" pitchFamily="49" charset="-128"/>
                <a:ea typeface="ＭＳ ゴシック" panose="020B0609070205080204" pitchFamily="49" charset="-128"/>
              </a:rPr>
              <a:t>つ目は、強い揺れを感じた時です。</a:t>
            </a:r>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「大きな地震が起こったのだな」と想像ができますね。</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☆クリック</a:t>
            </a:r>
            <a:r>
              <a:rPr lang="en-US" altLang="ja-JP" dirty="0">
                <a:latin typeface="ＭＳ ゴシック" panose="020B0609070205080204" pitchFamily="49" charset="-128"/>
                <a:ea typeface="ＭＳ ゴシック" panose="020B0609070205080204" pitchFamily="49"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ＭＳ ゴシック" panose="020B0609070205080204" pitchFamily="49" charset="-128"/>
                <a:ea typeface="ＭＳ ゴシック" panose="020B0609070205080204" pitchFamily="49" charset="-128"/>
              </a:rPr>
              <a:t>2</a:t>
            </a:r>
            <a:r>
              <a:rPr kumimoji="1" lang="ja-JP" altLang="en-US" dirty="0">
                <a:latin typeface="ＭＳ ゴシック" panose="020B0609070205080204" pitchFamily="49" charset="-128"/>
                <a:ea typeface="ＭＳ ゴシック" panose="020B0609070205080204" pitchFamily="49" charset="-128"/>
              </a:rPr>
              <a:t>つ目は、長くてゆっくりした揺れを感じた場合です。</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大きな地震では、長い時間ゆらゆらと揺れ、揺れが遠くまで伝わるという特徴があります。</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もし、揺れがそれほど大きくなくても、ちょっと離れた場所で大きな地震が起こっているかもしれません。</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大きな地震ほど、揺れが続く時間は長くなります。</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さて、長い時間ってどのくらい？と思いますよね。</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☆クリック</a:t>
            </a:r>
            <a:r>
              <a:rPr lang="en-US" altLang="ja-JP" dirty="0">
                <a:latin typeface="ＭＳ ゴシック" panose="020B0609070205080204" pitchFamily="49" charset="-128"/>
                <a:ea typeface="ＭＳ ゴシック" panose="020B0609070205080204" pitchFamily="49" charset="-128"/>
              </a:rPr>
              <a:t>)</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主な揺れがだいたい</a:t>
            </a:r>
            <a:r>
              <a:rPr kumimoji="1" lang="en-US" altLang="ja-JP" dirty="0">
                <a:latin typeface="ＭＳ ゴシック" panose="020B0609070205080204" pitchFamily="49" charset="-128"/>
                <a:ea typeface="ＭＳ ゴシック" panose="020B0609070205080204" pitchFamily="49" charset="-128"/>
              </a:rPr>
              <a:t>10</a:t>
            </a:r>
            <a:r>
              <a:rPr kumimoji="1" lang="ja-JP" altLang="en-US" dirty="0">
                <a:latin typeface="ＭＳ ゴシック" panose="020B0609070205080204" pitchFamily="49" charset="-128"/>
                <a:ea typeface="ＭＳ ゴシック" panose="020B0609070205080204" pitchFamily="49" charset="-128"/>
              </a:rPr>
              <a:t>秒間くらい続いたら「津波が来るかもしれない」と思って、すぐに海から離れましょう。</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ＭＳ ゴシック" panose="020B0609070205080204" pitchFamily="49" charset="-128"/>
              <a:ea typeface="ＭＳ ゴシック" panose="020B0609070205080204" pitchFamily="49" charset="-128"/>
            </a:endParaRPr>
          </a:p>
          <a:p>
            <a:r>
              <a:rPr lang="en-US" altLang="ja-JP" dirty="0">
                <a:latin typeface="ＭＳ ゴシック" panose="020B0609070205080204" pitchFamily="49" charset="-128"/>
                <a:ea typeface="ＭＳ ゴシック" panose="020B0609070205080204" pitchFamily="49" charset="-128"/>
              </a:rPr>
              <a:t>3</a:t>
            </a:r>
            <a:r>
              <a:rPr lang="ja-JP" altLang="en-US" dirty="0">
                <a:latin typeface="ＭＳ ゴシック" panose="020B0609070205080204" pitchFamily="49" charset="-128"/>
                <a:ea typeface="ＭＳ ゴシック" panose="020B0609070205080204" pitchFamily="49" charset="-128"/>
              </a:rPr>
              <a:t>つ目、皆さん「注意報」や「警報」という言葉を聞いたことがありますか？</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a:ea typeface="ＭＳ ゴシック"/>
              </a:rPr>
              <a:t>海で大きな地震が起こり、津波が発生するかもしれない時は、気象庁が大津波警報や津波警報や津波注意報を発表しています。</a:t>
            </a:r>
            <a:endParaRPr lang="en-US" altLang="ja-JP" dirty="0">
              <a:latin typeface="ＭＳ ゴシック"/>
              <a:ea typeface="ＭＳ 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☆クリック</a:t>
            </a:r>
            <a:r>
              <a:rPr lang="en-US" altLang="ja-JP" dirty="0">
                <a:latin typeface="ＭＳ ゴシック" panose="020B0609070205080204" pitchFamily="49" charset="-128"/>
                <a:ea typeface="ＭＳ ゴシック" panose="020B0609070205080204" pitchFamily="49" charset="-128"/>
              </a:rPr>
              <a:t>)</a:t>
            </a:r>
            <a:endParaRPr kumimoji="1"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これを聞いたら、やはり津波から逃げましょう。</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a:ea typeface="ＭＳ ゴシック"/>
              </a:rPr>
              <a:t>津波警報等は、町の放送やテレビ、スマホなどで知ることができますが、海水浴場では「津波フラッグ」という赤と白の格子模様の旗で津波警報等の発表を知らせる取組もしています。</a:t>
            </a:r>
            <a:endParaRPr lang="en-US" altLang="ja-JP" dirty="0">
              <a:latin typeface="ＭＳ ゴシック"/>
              <a:ea typeface="ＭＳ ゴシック"/>
            </a:endParaRPr>
          </a:p>
          <a:p>
            <a:r>
              <a:rPr lang="ja-JP" altLang="en-US" dirty="0">
                <a:latin typeface="ＭＳ ゴシック"/>
                <a:ea typeface="ＭＳ ゴシック"/>
              </a:rPr>
              <a:t>では、みなさんで</a:t>
            </a:r>
            <a:r>
              <a:rPr lang="en-US" altLang="ja-JP" dirty="0">
                <a:latin typeface="ＭＳ ゴシック"/>
                <a:ea typeface="ＭＳ ゴシック"/>
              </a:rPr>
              <a:t>3</a:t>
            </a:r>
            <a:r>
              <a:rPr lang="ja-JP" altLang="en-US" dirty="0">
                <a:latin typeface="ＭＳ ゴシック"/>
                <a:ea typeface="ＭＳ ゴシック"/>
              </a:rPr>
              <a:t>つのヒントを読んでみましょう。</a:t>
            </a:r>
            <a:endParaRPr lang="en-US" altLang="ja-JP" dirty="0">
              <a:latin typeface="ＭＳ ゴシック"/>
              <a:ea typeface="ＭＳ ゴシック"/>
            </a:endParaRPr>
          </a:p>
          <a:p>
            <a:endParaRPr lang="en-US" altLang="ja-JP"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さて、どこへ逃げると良いと思いますか？</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この絵のように、丘や山のように高くなっているところが近くにあれば、そこへ逃げるようにします。</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無ければ、高くてしっかりしたビルの上の方へ逃げるようにしましょう。</a:t>
            </a:r>
            <a:endParaRPr lang="en-US" altLang="ja-JP" sz="1200" dirty="0">
              <a:latin typeface="ＭＳ ゴシック" panose="020B0609070205080204" pitchFamily="49" charset="-128"/>
              <a:ea typeface="ＭＳ ゴシック" panose="020B0609070205080204" pitchFamily="49" charset="-128"/>
            </a:endParaRPr>
          </a:p>
          <a:p>
            <a:endParaRPr lang="en-US" altLang="ja-JP" sz="1200"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地震や津波が起こったらどうなるか、身を守るにはどうすればいいかを学びましたが、次はなぜ地震が起こるのかを学びましょう。</a:t>
            </a:r>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a:ea typeface="ＭＳ ゴシック"/>
              </a:rPr>
              <a:t>今日は、大きく分けて</a:t>
            </a:r>
            <a:r>
              <a:rPr lang="en-US" altLang="ja-JP" dirty="0">
                <a:latin typeface="ＭＳ ゴシック"/>
                <a:ea typeface="ＭＳ ゴシック"/>
              </a:rPr>
              <a:t>2</a:t>
            </a:r>
            <a:r>
              <a:rPr lang="ja-JP" altLang="en-US" dirty="0">
                <a:latin typeface="ＭＳ ゴシック"/>
                <a:ea typeface="ＭＳ ゴシック"/>
              </a:rPr>
              <a:t>つの地震を紹介します。</a:t>
            </a:r>
            <a:br>
              <a:rPr lang="en-US" altLang="ja-JP" dirty="0">
                <a:latin typeface="ＭＳ ゴシック" panose="020B0609070205080204" pitchFamily="49" charset="-128"/>
                <a:ea typeface="ＭＳ ゴシック" panose="020B0609070205080204" pitchFamily="49" charset="-128"/>
              </a:rPr>
            </a:br>
            <a:r>
              <a:rPr lang="en-US" altLang="ja-JP" dirty="0">
                <a:latin typeface="ＭＳ ゴシック"/>
                <a:ea typeface="ＭＳ ゴシック"/>
              </a:rPr>
              <a:t>1</a:t>
            </a:r>
            <a:r>
              <a:rPr lang="ja-JP" altLang="en-US" dirty="0">
                <a:latin typeface="ＭＳ ゴシック"/>
                <a:ea typeface="ＭＳ ゴシック"/>
              </a:rPr>
              <a:t>つ目は海の深い溝、「海溝」とか「トラフ」と呼ばれるところで起こるものです。</a:t>
            </a:r>
            <a:endParaRPr lang="en-US" altLang="ja-JP" dirty="0">
              <a:latin typeface="ＭＳ ゴシック"/>
              <a:ea typeface="ＭＳ ゴシック"/>
            </a:endParaRPr>
          </a:p>
          <a:p>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a:ea typeface="ＭＳ ゴシック"/>
              </a:rPr>
              <a:t>（補足：おおよその目安ですが、</a:t>
            </a:r>
            <a:r>
              <a:rPr lang="ja-JP" dirty="0">
                <a:ea typeface="ＭＳ Ｐゴシック"/>
              </a:rPr>
              <a:t>地震の破壊開始から破壊終了までにかかる時間は、</a:t>
            </a:r>
            <a:r>
              <a:rPr kumimoji="1" lang="ja-JP" altLang="ja-JP" sz="1200" kern="1200" dirty="0">
                <a:solidFill>
                  <a:schemeClr val="tx1"/>
                </a:solidFill>
                <a:effectLst/>
                <a:latin typeface="+mn-lt"/>
                <a:ea typeface="ＭＳ Ｐゴシック"/>
                <a:cs typeface="+mn-cs"/>
              </a:rPr>
              <a:t>マグニチュード</a:t>
            </a:r>
            <a:r>
              <a:rPr kumimoji="1" lang="ja-JP" altLang="en-US" sz="1200" kern="1200" dirty="0">
                <a:solidFill>
                  <a:schemeClr val="tx1"/>
                </a:solidFill>
                <a:effectLst/>
                <a:latin typeface="+mn-lt"/>
                <a:ea typeface="ＭＳ Ｐゴシック"/>
                <a:cs typeface="+mn-cs"/>
              </a:rPr>
              <a:t>（地震の規模）</a:t>
            </a:r>
            <a:r>
              <a:rPr kumimoji="1" lang="ja-JP" altLang="ja-JP" sz="1200" kern="1200" dirty="0">
                <a:solidFill>
                  <a:schemeClr val="tx1"/>
                </a:solidFill>
                <a:effectLst/>
                <a:latin typeface="+mn-lt"/>
                <a:ea typeface="ＭＳ Ｐゴシック"/>
                <a:cs typeface="+mn-cs"/>
              </a:rPr>
              <a:t>７では</a:t>
            </a:r>
            <a:r>
              <a:rPr kumimoji="1" lang="en-US" altLang="ja-JP" sz="1200" kern="1200" dirty="0">
                <a:solidFill>
                  <a:schemeClr val="tx1"/>
                </a:solidFill>
                <a:effectLst/>
                <a:latin typeface="+mn-lt"/>
                <a:ea typeface="ＭＳ Ｐゴシック"/>
                <a:cs typeface="+mn-cs"/>
              </a:rPr>
              <a:t> 10 </a:t>
            </a:r>
            <a:r>
              <a:rPr kumimoji="1" lang="ja-JP" altLang="ja-JP" sz="1200" kern="1200" dirty="0">
                <a:solidFill>
                  <a:schemeClr val="tx1"/>
                </a:solidFill>
                <a:effectLst/>
                <a:latin typeface="+mn-lt"/>
                <a:ea typeface="ＭＳ Ｐゴシック"/>
                <a:cs typeface="+mn-cs"/>
              </a:rPr>
              <a:t>秒程度、マグニチュード８では１分程度、マグニチュード９では３分程度と、</a:t>
            </a:r>
            <a:r>
              <a:rPr kumimoji="1" lang="ja-JP" altLang="en-US" sz="1200" kern="1200" dirty="0">
                <a:solidFill>
                  <a:schemeClr val="tx1"/>
                </a:solidFill>
                <a:effectLst/>
                <a:latin typeface="+mn-lt"/>
                <a:ea typeface="ＭＳ Ｐゴシック"/>
                <a:cs typeface="+mn-cs"/>
              </a:rPr>
              <a:t>地震の</a:t>
            </a:r>
            <a:r>
              <a:rPr kumimoji="1" lang="ja-JP" altLang="ja-JP" sz="1200" kern="1200" dirty="0">
                <a:solidFill>
                  <a:schemeClr val="tx1"/>
                </a:solidFill>
                <a:effectLst/>
                <a:latin typeface="+mn-lt"/>
                <a:ea typeface="ＭＳ Ｐゴシック"/>
                <a:cs typeface="+mn-cs"/>
              </a:rPr>
              <a:t>規模が大きくなるにつれて揺れも長時間になります。</a:t>
            </a:r>
            <a:endParaRPr kumimoji="1" lang="en-US" altLang="ja-JP" sz="1200" kern="1200" dirty="0">
              <a:solidFill>
                <a:schemeClr val="tx1"/>
              </a:solidFill>
              <a:effectLst/>
              <a:latin typeface="+mn-lt"/>
              <a:ea typeface="ＭＳ Ｐゴシック"/>
              <a:cs typeface="+mn-cs"/>
            </a:endParaRPr>
          </a:p>
          <a:p>
            <a:r>
              <a:rPr lang="ja-JP" altLang="en-US" dirty="0">
                <a:latin typeface="ＭＳ ゴシック" panose="020B0609070205080204" pitchFamily="49" charset="-128"/>
                <a:ea typeface="ＭＳ ゴシック" panose="020B0609070205080204" pitchFamily="49" charset="-128"/>
              </a:rPr>
              <a:t>　津波フラッグの運用開始の背景としては、東日本大震災にて、</a:t>
            </a:r>
            <a:r>
              <a:rPr lang="ja-JP" altLang="en-US" b="0" i="0" dirty="0">
                <a:solidFill>
                  <a:srgbClr val="333333"/>
                </a:solidFill>
                <a:effectLst/>
                <a:latin typeface="Meiryo" panose="020B0604030504040204" pitchFamily="50" charset="-128"/>
                <a:ea typeface="Meiryo" panose="020B0604030504040204" pitchFamily="50" charset="-128"/>
              </a:rPr>
              <a:t>聴覚障害者の死亡率が、聴覚障害のない者の２倍にのぼった、ということ</a:t>
            </a:r>
            <a:r>
              <a:rPr lang="ja-JP" altLang="en-US" b="0" i="0" dirty="0">
                <a:solidFill>
                  <a:srgbClr val="333333"/>
                </a:solidFill>
                <a:effectLst/>
                <a:latin typeface="ＭＳ ゴシック" panose="020B0609070205080204" pitchFamily="49" charset="-128"/>
                <a:ea typeface="ＭＳ ゴシック" panose="020B0609070205080204" pitchFamily="49" charset="-128"/>
              </a:rPr>
              <a:t>が</a:t>
            </a:r>
            <a:r>
              <a:rPr lang="ja-JP" altLang="en-US" dirty="0">
                <a:latin typeface="ＭＳ ゴシック" panose="020B0609070205080204" pitchFamily="49" charset="-128"/>
                <a:ea typeface="ＭＳ ゴシック" panose="020B0609070205080204" pitchFamily="49" charset="-128"/>
              </a:rPr>
              <a:t>あります。時間がありましたらそのような話も生徒へ伝えてください。）</a:t>
            </a:r>
            <a:endParaRPr lang="en-US" altLang="ja-JP" dirty="0">
              <a:latin typeface="ＭＳ ゴシック" panose="020B0609070205080204" pitchFamily="49" charset="-128"/>
              <a:ea typeface="ＭＳ ゴシック" panose="020B0609070205080204" pitchFamily="49" charset="-128"/>
            </a:endParaRPr>
          </a:p>
        </p:txBody>
      </p:sp>
      <p:sp>
        <p:nvSpPr>
          <p:cNvPr id="348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b="1">
                <a:solidFill>
                  <a:schemeClr val="tx1"/>
                </a:solidFill>
                <a:latin typeface="Tahoma" pitchFamily="34" charset="0"/>
                <a:ea typeface="ＭＳ Ｐゴシック" charset="-128"/>
              </a:defRPr>
            </a:lvl1pPr>
            <a:lvl2pPr marL="742830" indent="-285704" eaLnBrk="0" hangingPunct="0">
              <a:defRPr kumimoji="1" sz="2000" b="1">
                <a:solidFill>
                  <a:schemeClr val="tx1"/>
                </a:solidFill>
                <a:latin typeface="Tahoma" pitchFamily="34" charset="0"/>
                <a:ea typeface="ＭＳ Ｐゴシック" charset="-128"/>
              </a:defRPr>
            </a:lvl2pPr>
            <a:lvl3pPr marL="1142816" indent="-228563" eaLnBrk="0" hangingPunct="0">
              <a:defRPr kumimoji="1" sz="2000" b="1">
                <a:solidFill>
                  <a:schemeClr val="tx1"/>
                </a:solidFill>
                <a:latin typeface="Tahoma" pitchFamily="34" charset="0"/>
                <a:ea typeface="ＭＳ Ｐゴシック" charset="-128"/>
              </a:defRPr>
            </a:lvl3pPr>
            <a:lvl4pPr marL="1599942" indent="-228563" eaLnBrk="0" hangingPunct="0">
              <a:defRPr kumimoji="1" sz="2000" b="1">
                <a:solidFill>
                  <a:schemeClr val="tx1"/>
                </a:solidFill>
                <a:latin typeface="Tahoma" pitchFamily="34" charset="0"/>
                <a:ea typeface="ＭＳ Ｐゴシック" charset="-128"/>
              </a:defRPr>
            </a:lvl4pPr>
            <a:lvl5pPr marL="2057069" indent="-228563" eaLnBrk="0" hangingPunct="0">
              <a:defRPr kumimoji="1" sz="2000" b="1">
                <a:solidFill>
                  <a:schemeClr val="tx1"/>
                </a:solidFill>
                <a:latin typeface="Tahoma" pitchFamily="34" charset="0"/>
                <a:ea typeface="ＭＳ Ｐゴシック" charset="-128"/>
              </a:defRPr>
            </a:lvl5pPr>
            <a:lvl6pPr marL="251419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6pPr>
            <a:lvl7pPr marL="2971321" indent="-228563" eaLnBrk="0" fontAlgn="base" hangingPunct="0">
              <a:spcBef>
                <a:spcPct val="0"/>
              </a:spcBef>
              <a:spcAft>
                <a:spcPct val="0"/>
              </a:spcAft>
              <a:defRPr kumimoji="1" sz="2000" b="1">
                <a:solidFill>
                  <a:schemeClr val="tx1"/>
                </a:solidFill>
                <a:latin typeface="Tahoma" pitchFamily="34" charset="0"/>
                <a:ea typeface="ＭＳ Ｐゴシック" charset="-128"/>
              </a:defRPr>
            </a:lvl7pPr>
            <a:lvl8pPr marL="3428447" indent="-228563" eaLnBrk="0" fontAlgn="base" hangingPunct="0">
              <a:spcBef>
                <a:spcPct val="0"/>
              </a:spcBef>
              <a:spcAft>
                <a:spcPct val="0"/>
              </a:spcAft>
              <a:defRPr kumimoji="1" sz="2000" b="1">
                <a:solidFill>
                  <a:schemeClr val="tx1"/>
                </a:solidFill>
                <a:latin typeface="Tahoma" pitchFamily="34" charset="0"/>
                <a:ea typeface="ＭＳ Ｐゴシック" charset="-128"/>
              </a:defRPr>
            </a:lvl8pPr>
            <a:lvl9pPr marL="388557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011D34-23AF-48C2-B5CF-3D447EB3916A}" type="slidenum">
              <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617850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分（</a:t>
            </a:r>
            <a:r>
              <a:rPr kumimoji="1" lang="en-US" altLang="ja-JP" dirty="0"/>
              <a:t>11</a:t>
            </a:r>
            <a:r>
              <a:rPr kumimoji="1" lang="ja-JP" altLang="en-US" dirty="0"/>
              <a:t>分）経過</a:t>
            </a:r>
            <a:endParaRPr kumimoji="1" lang="en-US" altLang="ja-JP" dirty="0"/>
          </a:p>
          <a:p>
            <a:endParaRPr kumimoji="1" lang="en-US" altLang="ja-JP" dirty="0"/>
          </a:p>
          <a:p>
            <a:r>
              <a:rPr kumimoji="1" lang="ja-JP" altLang="en-US" dirty="0"/>
              <a:t>みなさんは「南海トラフ巨大地震」という言葉を聞いたことがあるでしょうか？</a:t>
            </a:r>
            <a:endParaRPr kumimoji="1" lang="en-US" altLang="ja-JP" dirty="0"/>
          </a:p>
          <a:p>
            <a:endParaRPr kumimoji="1" lang="en-US" altLang="ja-JP" dirty="0"/>
          </a:p>
          <a:p>
            <a:r>
              <a:rPr kumimoji="1" lang="ja-JP" altLang="en-US" dirty="0"/>
              <a:t>南海トラフという場所は、和歌山や四国の沖の、海の底にある溝のことです。</a:t>
            </a:r>
            <a:endParaRPr kumimoji="1" lang="en-US" altLang="ja-JP" dirty="0"/>
          </a:p>
          <a:p>
            <a:r>
              <a:rPr kumimoji="1" lang="ja-JP" altLang="en-US" dirty="0"/>
              <a:t>そして、南海トラフ巨大地震というのは、このオレンジ色の部分で起こる巨大地震のことで、</a:t>
            </a:r>
            <a:endParaRPr kumimoji="1" lang="en-US" altLang="ja-JP" dirty="0"/>
          </a:p>
          <a:p>
            <a:r>
              <a:rPr kumimoji="1" lang="ja-JP" altLang="en-US" dirty="0"/>
              <a:t>この地震が起こると強い揺れや大きな津波に襲われる想定となっています。</a:t>
            </a:r>
            <a:endParaRPr kumimoji="1" lang="en-US" altLang="ja-JP" dirty="0"/>
          </a:p>
          <a:p>
            <a:r>
              <a:rPr kumimoji="1" lang="ja-JP" altLang="en-US" dirty="0"/>
              <a:t>この地震は、だいたい</a:t>
            </a:r>
            <a:r>
              <a:rPr kumimoji="1" lang="en-US" altLang="ja-JP" dirty="0"/>
              <a:t>100</a:t>
            </a:r>
            <a:r>
              <a:rPr kumimoji="1" lang="ja-JP" altLang="en-US" dirty="0"/>
              <a:t>～</a:t>
            </a:r>
            <a:r>
              <a:rPr kumimoji="1" lang="en-US" altLang="ja-JP" dirty="0"/>
              <a:t>150</a:t>
            </a:r>
            <a:r>
              <a:rPr kumimoji="1" lang="ja-JP" altLang="en-US" dirty="0"/>
              <a:t>年間隔で繰り返し起こっている地震で、</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i="1" dirty="0">
                <a:latin typeface="ＭＳ ゴシック" panose="020B0609070205080204" pitchFamily="49" charset="-128"/>
                <a:ea typeface="ＭＳ ゴシック" panose="020B0609070205080204" pitchFamily="49" charset="-128"/>
              </a:rPr>
              <a:t>（☆クリック）現在では、</a:t>
            </a:r>
            <a:r>
              <a:rPr kumimoji="1" lang="ja-JP" altLang="en-US" dirty="0"/>
              <a:t>いつ起こってもおかしくないといわれています。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この地震がなぜ発生するかというと、地面の下に答えがあります。</a:t>
            </a:r>
            <a:endParaRPr kumimoji="1" lang="en-US" altLang="ja-JP" dirty="0"/>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7</a:t>
            </a:fld>
            <a:endParaRPr kumimoji="1" lang="ja-JP" altLang="en-US"/>
          </a:p>
        </p:txBody>
      </p:sp>
    </p:spTree>
    <p:extLst>
      <p:ext uri="{BB962C8B-B14F-4D97-AF65-F5344CB8AC3E}">
        <p14:creationId xmlns:p14="http://schemas.microsoft.com/office/powerpoint/2010/main" val="2137010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分（</a:t>
            </a:r>
            <a:r>
              <a:rPr kumimoji="1" lang="en-US" altLang="ja-JP" dirty="0"/>
              <a:t>14</a:t>
            </a:r>
            <a:r>
              <a:rPr kumimoji="1" lang="ja-JP" altLang="en-US" dirty="0"/>
              <a:t>分）経過</a:t>
            </a:r>
            <a:endParaRPr kumimoji="1" lang="en-US" altLang="ja-JP" dirty="0"/>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巨大な岩の板のことを「プレート」と言います。この絵は横からプレートを見たものです。</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i="1" dirty="0">
                <a:latin typeface="ＭＳ ゴシック" panose="020B0609070205080204" pitchFamily="49" charset="-128"/>
                <a:ea typeface="ＭＳ ゴシック" panose="020B0609070205080204" pitchFamily="49" charset="-128"/>
              </a:rPr>
              <a:t>（☆クリック）</a:t>
            </a:r>
            <a:r>
              <a:rPr kumimoji="1" lang="ja-JP" altLang="en-US" dirty="0">
                <a:latin typeface="ＭＳ ゴシック" panose="020B0609070205080204" pitchFamily="49" charset="-128"/>
                <a:ea typeface="ＭＳ ゴシック" panose="020B0609070205080204" pitchFamily="49" charset="-128"/>
              </a:rPr>
              <a:t>ここは、プレートの境目になっていて、</a:t>
            </a:r>
            <a:r>
              <a:rPr lang="ja-JP" altLang="en-US" sz="1200" i="1" dirty="0">
                <a:latin typeface="ＭＳ ゴシック" panose="020B0609070205080204" pitchFamily="49" charset="-128"/>
                <a:ea typeface="ＭＳ ゴシック" panose="020B0609070205080204" pitchFamily="49" charset="-128"/>
              </a:rPr>
              <a:t>（☆クリック）</a:t>
            </a:r>
            <a:r>
              <a:rPr kumimoji="1" lang="en-US" altLang="ja-JP" dirty="0">
                <a:latin typeface="ＭＳ ゴシック" panose="020B0609070205080204" pitchFamily="49" charset="-128"/>
                <a:ea typeface="ＭＳ ゴシック" panose="020B0609070205080204" pitchFamily="49" charset="-128"/>
              </a:rPr>
              <a:t>2</a:t>
            </a:r>
            <a:r>
              <a:rPr kumimoji="1" lang="ja-JP" altLang="en-US" dirty="0">
                <a:latin typeface="ＭＳ ゴシック" panose="020B0609070205080204" pitchFamily="49" charset="-128"/>
                <a:ea typeface="ＭＳ ゴシック" panose="020B0609070205080204" pitchFamily="49" charset="-128"/>
              </a:rPr>
              <a:t>枚の板の境目は溝になり、この溝が南海トラフと呼ばれています。</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i="1" dirty="0">
                <a:latin typeface="ＭＳ ゴシック" panose="020B0609070205080204" pitchFamily="49" charset="-128"/>
                <a:ea typeface="ＭＳ ゴシック" panose="020B0609070205080204" pitchFamily="49" charset="-128"/>
              </a:rPr>
              <a:t>（☆クリック）</a:t>
            </a:r>
            <a:r>
              <a:rPr kumimoji="1" lang="ja-JP" altLang="en-US" sz="1200" i="1" dirty="0">
                <a:latin typeface="ＭＳ ゴシック"/>
                <a:ea typeface="ＭＳ ゴシック"/>
              </a:rPr>
              <a:t>さ</a:t>
            </a:r>
            <a:r>
              <a:rPr kumimoji="1" lang="ja-JP" altLang="en-US" dirty="0">
                <a:latin typeface="ＭＳ ゴシック"/>
                <a:ea typeface="ＭＳ ゴシック"/>
              </a:rPr>
              <a:t>て、私たちが暮らしている街は左側にあります。</a:t>
            </a:r>
            <a:r>
              <a:rPr lang="ja-JP" altLang="en-US" sz="1200" i="1" dirty="0">
                <a:latin typeface="ＭＳ ゴシック" panose="020B0609070205080204" pitchFamily="49" charset="-128"/>
                <a:ea typeface="ＭＳ ゴシック" panose="020B0609070205080204" pitchFamily="49" charset="-128"/>
              </a:rPr>
              <a:t>そして、（☆クリック）</a:t>
            </a:r>
            <a:r>
              <a:rPr kumimoji="1" lang="ja-JP" altLang="en-US" dirty="0">
                <a:latin typeface="ＭＳ ゴシック" panose="020B0609070205080204" pitchFamily="49" charset="-128"/>
                <a:ea typeface="ＭＳ ゴシック" panose="020B0609070205080204" pitchFamily="49" charset="-128"/>
              </a:rPr>
              <a:t>実際には海があるので、海の水を書き加えてみます。</a:t>
            </a:r>
            <a:r>
              <a:rPr lang="ja-JP" altLang="en-US" sz="1200" i="1" dirty="0">
                <a:latin typeface="ＭＳ ゴシック" panose="020B0609070205080204" pitchFamily="49" charset="-128"/>
                <a:ea typeface="ＭＳ ゴシック" panose="020B0609070205080204" pitchFamily="49" charset="-128"/>
              </a:rPr>
              <a:t>（☆クリック）</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i="1" dirty="0">
                <a:latin typeface="ＭＳ ゴシック"/>
                <a:ea typeface="ＭＳ ゴシック"/>
              </a:rPr>
              <a:t>この</a:t>
            </a:r>
            <a:r>
              <a:rPr kumimoji="1" lang="en-US" altLang="ja-JP" sz="1200" i="1" dirty="0">
                <a:latin typeface="ＭＳ ゴシック"/>
                <a:ea typeface="ＭＳ ゴシック"/>
              </a:rPr>
              <a:t>2</a:t>
            </a:r>
            <a:r>
              <a:rPr kumimoji="1" lang="ja-JP" altLang="en-US" sz="1200" i="1" dirty="0">
                <a:latin typeface="ＭＳ ゴシック"/>
                <a:ea typeface="ＭＳ ゴシック"/>
              </a:rPr>
              <a:t>枚の岩の板のうち、</a:t>
            </a:r>
            <a:r>
              <a:rPr lang="ja-JP" altLang="en-US" sz="1200" i="1" dirty="0">
                <a:latin typeface="ＭＳ ゴシック" panose="020B0609070205080204" pitchFamily="49" charset="-128"/>
                <a:ea typeface="ＭＳ ゴシック" panose="020B0609070205080204" pitchFamily="49" charset="-128"/>
              </a:rPr>
              <a:t>（☆クリック）</a:t>
            </a:r>
            <a:r>
              <a:rPr kumimoji="1" lang="ja-JP" altLang="en-US" dirty="0">
                <a:latin typeface="ＭＳ ゴシック"/>
                <a:ea typeface="ＭＳ ゴシック"/>
              </a:rPr>
              <a:t>右側の板がどんどんと私たちの方に近づいてきていて、左側の板の下に、日々ちょっとずつ</a:t>
            </a:r>
            <a:r>
              <a:rPr lang="ja-JP" dirty="0"/>
              <a:t>沈み込んで</a:t>
            </a:r>
            <a:r>
              <a:rPr kumimoji="1" lang="ja-JP" altLang="en-US" dirty="0">
                <a:latin typeface="ＭＳ ゴシック"/>
                <a:ea typeface="ＭＳ ゴシック"/>
              </a:rPr>
              <a:t>います。</a:t>
            </a:r>
            <a:endParaRPr kumimoji="1" lang="en-US" altLang="ja-JP" dirty="0">
              <a:latin typeface="ＭＳ ゴシック"/>
              <a:ea typeface="ＭＳ ゴシック"/>
            </a:endParaRPr>
          </a:p>
          <a:p>
            <a:r>
              <a:rPr kumimoji="1" lang="ja-JP" altLang="en-US" dirty="0">
                <a:latin typeface="ＭＳ ゴシック" panose="020B0609070205080204" pitchFamily="49" charset="-128"/>
                <a:ea typeface="ＭＳ ゴシック" panose="020B0609070205080204" pitchFamily="49" charset="-128"/>
              </a:rPr>
              <a:t>板が沈み込むとどんなことが起こるのか、動画を見てみましょう。</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08309" rtl="0" eaLnBrk="1" fontAlgn="auto" latinLnBrk="0" hangingPunct="1">
              <a:lnSpc>
                <a:spcPct val="100000"/>
              </a:lnSpc>
              <a:spcBef>
                <a:spcPts val="0"/>
              </a:spcBef>
              <a:spcAft>
                <a:spcPts val="0"/>
              </a:spcAft>
              <a:buClrTx/>
              <a:buSzTx/>
              <a:buFontTx/>
              <a:buNone/>
              <a:tabLst/>
              <a:defRPr/>
            </a:pPr>
            <a:r>
              <a:rPr kumimoji="1" lang="ja-JP" altLang="en-US" dirty="0">
                <a:latin typeface="+mn-ea"/>
                <a:ea typeface="+mn-ea"/>
              </a:rPr>
              <a:t>（☆画像クリック で動画開始）</a:t>
            </a:r>
            <a:r>
              <a:rPr kumimoji="1" lang="ja-JP" altLang="en-US" i="1" dirty="0">
                <a:latin typeface="+mn-ea"/>
                <a:ea typeface="+mn-ea"/>
              </a:rPr>
              <a:t>（映像に合わせて説明）</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a:ea typeface="ＭＳ ゴシック"/>
              </a:rPr>
              <a:t>右側の板が沈み込</a:t>
            </a:r>
            <a:r>
              <a:rPr lang="ja-JP" dirty="0"/>
              <a:t>むときに</a:t>
            </a:r>
            <a:r>
              <a:rPr kumimoji="1" lang="ja-JP" dirty="0"/>
              <a:t>、</a:t>
            </a:r>
            <a:r>
              <a:rPr kumimoji="1" lang="ja-JP" altLang="en-US" dirty="0">
                <a:latin typeface="ＭＳ ゴシック"/>
                <a:ea typeface="ＭＳ ゴシック"/>
              </a:rPr>
              <a:t>左側の板は強い力で押されて縮んでいます。そして、縮むのに耐えきれなくなって岩の板が跳ね返ります。</a:t>
            </a:r>
            <a:endParaRPr kumimoji="1" lang="en-US" altLang="ja-JP" dirty="0">
              <a:latin typeface="ＭＳ ゴシック"/>
              <a:ea typeface="ＭＳ ゴシック"/>
            </a:endParaRPr>
          </a:p>
          <a:p>
            <a:r>
              <a:rPr kumimoji="1" lang="ja-JP" altLang="en-US" dirty="0">
                <a:latin typeface="ＭＳ ゴシック" panose="020B0609070205080204" pitchFamily="49" charset="-128"/>
                <a:ea typeface="ＭＳ ゴシック" panose="020B0609070205080204" pitchFamily="49" charset="-128"/>
              </a:rPr>
              <a:t>この跳ね返るときにとても大きな揺れがおきます。これが地震です。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a:ea typeface="ＭＳ ゴシック"/>
              </a:rPr>
              <a:t>また、その上の海水は大きく</a:t>
            </a:r>
            <a:r>
              <a:rPr kumimoji="1" lang="ja-JP" dirty="0"/>
              <a:t>持ち上げられ</a:t>
            </a:r>
            <a:r>
              <a:rPr lang="ja-JP" dirty="0"/>
              <a:t>て、海の表面から底</a:t>
            </a:r>
            <a:r>
              <a:rPr kumimoji="1" lang="ja-JP" dirty="0"/>
              <a:t>ま</a:t>
            </a:r>
            <a:r>
              <a:rPr lang="ja-JP" dirty="0"/>
              <a:t>での水が塊となって押</a:t>
            </a:r>
            <a:r>
              <a:rPr kumimoji="1" lang="ja-JP" dirty="0"/>
              <a:t>し</a:t>
            </a:r>
            <a:r>
              <a:rPr lang="ja-JP" dirty="0"/>
              <a:t>寄せます</a:t>
            </a:r>
            <a:r>
              <a:rPr kumimoji="1" lang="ja-JP" dirty="0"/>
              <a:t>。</a:t>
            </a:r>
            <a:r>
              <a:rPr kumimoji="1" lang="ja-JP" altLang="en-US" dirty="0">
                <a:latin typeface="ＭＳ ゴシック"/>
                <a:ea typeface="ＭＳ ゴシック"/>
              </a:rPr>
              <a:t>これが津波です。</a:t>
            </a:r>
            <a:endParaRPr kumimoji="1" lang="en-US" altLang="ja-JP" dirty="0">
              <a:latin typeface="ＭＳ ゴシック"/>
              <a:ea typeface="ＭＳ ゴシック"/>
            </a:endParaRPr>
          </a:p>
          <a:p>
            <a:r>
              <a:rPr kumimoji="1" lang="ja-JP" altLang="en-US" dirty="0">
                <a:latin typeface="ＭＳ ゴシック" panose="020B0609070205080204" pitchFamily="49" charset="-128"/>
                <a:ea typeface="ＭＳ ゴシック" panose="020B0609070205080204" pitchFamily="49" charset="-128"/>
              </a:rPr>
              <a:t>津波はとてつもない速さで陸へもやってくるので、早く逃げなくてはいけません。</a:t>
            </a:r>
            <a:endParaRPr kumimoji="1" lang="en-US" altLang="ja-JP" sz="1200" dirty="0">
              <a:latin typeface="ＭＳ ゴシック" panose="020B0609070205080204" pitchFamily="49" charset="-128"/>
              <a:ea typeface="ＭＳ ゴシック" panose="020B0609070205080204" pitchFamily="49" charset="-128"/>
            </a:endParaRPr>
          </a:p>
          <a:p>
            <a:endParaRPr kumimoji="1" lang="en-US" altLang="ja-JP" sz="1200" dirty="0">
              <a:latin typeface="ＭＳ ゴシック" panose="020B0609070205080204" pitchFamily="49" charset="-128"/>
              <a:ea typeface="ＭＳ ゴシック" panose="020B0609070205080204" pitchFamily="49" charset="-128"/>
            </a:endParaRPr>
          </a:p>
          <a:p>
            <a:r>
              <a:rPr kumimoji="1" lang="ja-JP" altLang="en-US" sz="1200" dirty="0">
                <a:latin typeface="ＭＳ ゴシック" panose="020B0609070205080204" pitchFamily="49" charset="-128"/>
                <a:ea typeface="ＭＳ ゴシック" panose="020B0609070205080204" pitchFamily="49" charset="-128"/>
              </a:rPr>
              <a:t>普段海で見ることができる波は、海水の上の方が動いているだけですが、</a:t>
            </a:r>
            <a:endParaRPr kumimoji="1" lang="en-US" altLang="ja-JP" sz="1200" dirty="0">
              <a:latin typeface="ＭＳ ゴシック" panose="020B0609070205080204" pitchFamily="49" charset="-128"/>
              <a:ea typeface="ＭＳ ゴシック" panose="020B0609070205080204" pitchFamily="49" charset="-128"/>
            </a:endParaRPr>
          </a:p>
          <a:p>
            <a:r>
              <a:rPr kumimoji="1" lang="ja-JP" altLang="en-US" sz="1200" dirty="0">
                <a:latin typeface="ＭＳ ゴシック" panose="020B0609070205080204" pitchFamily="49" charset="-128"/>
                <a:ea typeface="ＭＳ ゴシック" panose="020B0609070205080204" pitchFamily="49" charset="-128"/>
              </a:rPr>
              <a:t>津波は、海水が海の底から持ち上げられて起こるので、普通の波とは比べ物にならないくらい強い力を持っています。</a:t>
            </a:r>
            <a:endParaRPr kumimoji="1" lang="en-US" altLang="ja-JP" sz="1200" dirty="0">
              <a:latin typeface="ＭＳ ゴシック" panose="020B0609070205080204" pitchFamily="49" charset="-128"/>
              <a:ea typeface="ＭＳ ゴシック" panose="020B0609070205080204" pitchFamily="49" charset="-128"/>
            </a:endParaRPr>
          </a:p>
          <a:p>
            <a:r>
              <a:rPr kumimoji="1" lang="ja-JP" altLang="en-US" sz="1200" dirty="0">
                <a:latin typeface="ＭＳ ゴシック" panose="020B0609070205080204" pitchFamily="49" charset="-128"/>
                <a:ea typeface="ＭＳ ゴシック" panose="020B0609070205080204" pitchFamily="49" charset="-128"/>
              </a:rPr>
              <a:t>また、津波は海を四方八方に伝わり、すぐにはおさまりません。</a:t>
            </a:r>
            <a:endParaRPr kumimoji="1" lang="en-US" altLang="ja-JP" sz="1200"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ゴシック" panose="020B0609070205080204" pitchFamily="49" charset="-128"/>
                <a:ea typeface="ＭＳ ゴシック" panose="020B0609070205080204" pitchFamily="49" charset="-128"/>
              </a:rPr>
              <a:t>東日本大震災の時は、丸２日以上経ってから津波警報や注意報が解除されました。</a:t>
            </a:r>
            <a:endParaRPr kumimoji="1" lang="en-US" altLang="ja-JP" sz="1200" dirty="0">
              <a:latin typeface="ＭＳ ゴシック" panose="020B0609070205080204" pitchFamily="49" charset="-128"/>
              <a:ea typeface="ＭＳ ゴシック" panose="020B0609070205080204" pitchFamily="49" charset="-128"/>
            </a:endParaRPr>
          </a:p>
          <a:p>
            <a:endParaRPr kumimoji="1" lang="en-US" altLang="ja-JP" sz="1200"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8</a:t>
            </a:fld>
            <a:endParaRPr kumimoji="1" lang="ja-JP" altLang="en-US"/>
          </a:p>
        </p:txBody>
      </p:sp>
    </p:spTree>
    <p:extLst>
      <p:ext uri="{BB962C8B-B14F-4D97-AF65-F5344CB8AC3E}">
        <p14:creationId xmlns:p14="http://schemas.microsoft.com/office/powerpoint/2010/main" val="226253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分（</a:t>
            </a:r>
            <a:r>
              <a:rPr kumimoji="1" lang="en-US" altLang="ja-JP" dirty="0"/>
              <a:t>17</a:t>
            </a:r>
            <a:r>
              <a:rPr kumimoji="1" lang="ja-JP" altLang="en-US" dirty="0"/>
              <a:t>分）経過</a:t>
            </a:r>
            <a:endParaRPr kumimoji="1" lang="en-US" altLang="ja-JP" dirty="0"/>
          </a:p>
          <a:p>
            <a:pPr defTabSz="948429">
              <a:defRPr/>
            </a:pP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ここで、大切なお話を１つします。南海トラフ以外でも、地震や津波は起こります。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地震の発生の仕方は</a:t>
            </a:r>
            <a:r>
              <a:rPr kumimoji="1" lang="en-US" altLang="ja-JP" dirty="0">
                <a:latin typeface="ＭＳ ゴシック" panose="020B0609070205080204" pitchFamily="49" charset="-128"/>
                <a:ea typeface="ＭＳ ゴシック" panose="020B0609070205080204" pitchFamily="49" charset="-128"/>
              </a:rPr>
              <a:t>2</a:t>
            </a:r>
            <a:r>
              <a:rPr kumimoji="1" lang="ja-JP" altLang="en-US" dirty="0">
                <a:latin typeface="ＭＳ ゴシック" panose="020B0609070205080204" pitchFamily="49" charset="-128"/>
                <a:ea typeface="ＭＳ ゴシック" panose="020B0609070205080204" pitchFamily="49" charset="-128"/>
              </a:rPr>
              <a:t>種類あります。</a:t>
            </a:r>
            <a:endParaRPr kumimoji="1" lang="en-US" altLang="ja-JP" dirty="0">
              <a:latin typeface="ＭＳ ゴシック" panose="020B0609070205080204" pitchFamily="49" charset="-128"/>
              <a:ea typeface="ＭＳ ゴシック" panose="020B0609070205080204" pitchFamily="49" charset="-128"/>
            </a:endParaRPr>
          </a:p>
          <a:p>
            <a:r>
              <a:rPr kumimoji="1" lang="en-US" altLang="ja-JP" dirty="0">
                <a:latin typeface="ＭＳ ゴシック" panose="020B0609070205080204" pitchFamily="49" charset="-128"/>
                <a:ea typeface="ＭＳ ゴシック" panose="020B0609070205080204" pitchFamily="49" charset="-128"/>
              </a:rPr>
              <a:t>1</a:t>
            </a:r>
            <a:r>
              <a:rPr kumimoji="1" lang="ja-JP" altLang="en-US" dirty="0">
                <a:latin typeface="ＭＳ ゴシック" panose="020B0609070205080204" pitchFamily="49" charset="-128"/>
                <a:ea typeface="ＭＳ ゴシック" panose="020B0609070205080204" pitchFamily="49" charset="-128"/>
              </a:rPr>
              <a:t>つ目は、この境目で跳ね返るものですね。</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そして</a:t>
            </a:r>
            <a:r>
              <a:rPr kumimoji="1" lang="en-US" altLang="ja-JP" dirty="0">
                <a:latin typeface="ＭＳ ゴシック" panose="020B0609070205080204" pitchFamily="49" charset="-128"/>
                <a:ea typeface="ＭＳ ゴシック" panose="020B0609070205080204" pitchFamily="49" charset="-128"/>
              </a:rPr>
              <a:t>2</a:t>
            </a:r>
            <a:r>
              <a:rPr kumimoji="1" lang="ja-JP" altLang="en-US" dirty="0">
                <a:latin typeface="ＭＳ ゴシック" panose="020B0609070205080204" pitchFamily="49" charset="-128"/>
                <a:ea typeface="ＭＳ ゴシック" panose="020B0609070205080204" pitchFamily="49" charset="-128"/>
              </a:rPr>
              <a:t>つ目は、岩の板の途中で耐えきれなくなって、割れてずれて起こるものです。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（☆クリック）</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例えばこのあたりで地震が起こったとします。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大きな地震だと岩が大きくずれるので、その上の海水を持ち上げ、津波が起こります。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つまり、もし大阪湾で大きな地震が起こったら、津波が発生するかもしれないということです。</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（☆クリック）</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また、海でなく、皆さんが暮らしている地面の真下で地震が起こることもあります。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a:ea typeface="ＭＳ ゴシック"/>
              </a:rPr>
              <a:t>この場合は、</a:t>
            </a:r>
            <a:r>
              <a:rPr kumimoji="1" lang="ja-JP" dirty="0"/>
              <a:t>上に海水がないので津波は</a:t>
            </a:r>
            <a:r>
              <a:rPr kumimoji="1" lang="ja-JP" altLang="en-US" dirty="0"/>
              <a:t>起こり</a:t>
            </a:r>
            <a:r>
              <a:rPr kumimoji="1" lang="ja-JP" dirty="0"/>
              <a:t>ません</a:t>
            </a:r>
            <a:r>
              <a:rPr lang="ja-JP" dirty="0"/>
              <a:t>が、すぐ近くで地震が起こるので、強く揺れます</a:t>
            </a:r>
            <a:r>
              <a:rPr kumimoji="1" lang="ja-JP" dirty="0"/>
              <a:t>。</a:t>
            </a:r>
            <a:endParaRPr kumimoji="1" lang="en-US" dirty="0"/>
          </a:p>
          <a:p>
            <a:r>
              <a:rPr kumimoji="1" lang="ja-JP" dirty="0">
                <a:ea typeface="ＭＳ Ｐゴシック"/>
              </a:rPr>
              <a:t>例えば、</a:t>
            </a:r>
            <a:r>
              <a:rPr kumimoji="1" lang="en-US" altLang="ja-JP" dirty="0">
                <a:ea typeface="ＭＳ Ｐゴシック"/>
              </a:rPr>
              <a:t>2018</a:t>
            </a:r>
            <a:r>
              <a:rPr kumimoji="1" lang="ja-JP" dirty="0">
                <a:ea typeface="ＭＳ Ｐゴシック"/>
              </a:rPr>
              <a:t>年に大阪の北の方で起こった地震</a:t>
            </a:r>
            <a:r>
              <a:rPr lang="ja-JP" dirty="0">
                <a:ea typeface="ＭＳ Ｐゴシック"/>
              </a:rPr>
              <a:t>では</a:t>
            </a:r>
            <a:r>
              <a:rPr kumimoji="1" lang="ja-JP" dirty="0">
                <a:ea typeface="ＭＳ Ｐゴシック"/>
              </a:rPr>
              <a:t>、大</a:t>
            </a:r>
            <a:r>
              <a:rPr lang="ja-JP" dirty="0">
                <a:ea typeface="ＭＳ Ｐゴシック"/>
              </a:rPr>
              <a:t>阪市内</a:t>
            </a:r>
            <a:r>
              <a:rPr kumimoji="1" lang="ja-JP" dirty="0">
                <a:ea typeface="ＭＳ Ｐゴシック"/>
              </a:rPr>
              <a:t>で</a:t>
            </a:r>
            <a:r>
              <a:rPr lang="ja-JP" dirty="0">
                <a:ea typeface="ＭＳ Ｐゴシック"/>
              </a:rPr>
              <a:t>も</a:t>
            </a:r>
            <a:r>
              <a:rPr kumimoji="1" lang="ja-JP" dirty="0">
                <a:ea typeface="ＭＳ Ｐゴシック"/>
              </a:rPr>
              <a:t>、</a:t>
            </a:r>
            <a:r>
              <a:rPr lang="ja-JP" dirty="0">
                <a:ea typeface="ＭＳ Ｐゴシック"/>
              </a:rPr>
              <a:t>立っていること</a:t>
            </a:r>
            <a:r>
              <a:rPr kumimoji="1" lang="ja-JP" dirty="0">
                <a:ea typeface="ＭＳ Ｐゴシック"/>
              </a:rPr>
              <a:t>が</a:t>
            </a:r>
            <a:r>
              <a:rPr lang="ja-JP" dirty="0">
                <a:ea typeface="ＭＳ Ｐゴシック"/>
              </a:rPr>
              <a:t>難しく</a:t>
            </a:r>
            <a:r>
              <a:rPr kumimoji="1" lang="ja-JP" dirty="0">
                <a:ea typeface="ＭＳ Ｐゴシック"/>
              </a:rPr>
              <a:t>な</a:t>
            </a:r>
            <a:r>
              <a:rPr lang="ja-JP" dirty="0">
                <a:ea typeface="ＭＳ Ｐゴシック"/>
              </a:rPr>
              <a:t>るほど強く揺れ</a:t>
            </a:r>
            <a:r>
              <a:rPr kumimoji="1" lang="ja-JP" dirty="0">
                <a:ea typeface="ＭＳ Ｐゴシック"/>
              </a:rPr>
              <a:t>ました。</a:t>
            </a:r>
            <a:endParaRPr lang="en-US" dirty="0">
              <a:ea typeface="ＭＳ Ｐゴシック"/>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このように、地震は色々なところで起こります。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しかし、津波は進むのがとっても速く　、海岸では陸上のオリンピック選手並みの速さでしたね。</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a:ea typeface="ＭＳ ゴシック"/>
              </a:rPr>
              <a:t>なので、「津波が来るかもしれない」と思ったらすぐに逃げることが大切です。</a:t>
            </a:r>
            <a:endParaRPr kumimoji="1" lang="en-US" altLang="ja-JP" dirty="0">
              <a:latin typeface="ＭＳ ゴシック"/>
              <a:ea typeface="ＭＳ ゴシック"/>
            </a:endParaRPr>
          </a:p>
          <a:p>
            <a:r>
              <a:rPr kumimoji="1" lang="ja-JP" altLang="en-US" dirty="0">
                <a:latin typeface="ＭＳ ゴシック" panose="020B0609070205080204" pitchFamily="49" charset="-128"/>
                <a:ea typeface="ＭＳ ゴシック" panose="020B0609070205080204" pitchFamily="49" charset="-128"/>
              </a:rPr>
              <a:t>どこで起こったとか、津波が本当に来るのかなどを確認するのは、逃げた後で良いです。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では、どんな時に「津波が来るかもしれない」と思うのだったかな？さっき勉強しましたね。</a:t>
            </a:r>
            <a:endParaRPr kumimoji="1"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1955958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3382857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559736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1223108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0FBAF6C-D68C-4D04-9E2C-51F3F3C54CEB}"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24943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500"/>
                                        <p:tgtEl>
                                          <p:spTgt spid="2"/>
                                        </p:tgtEl>
                                        <p:attrNameLst>
                                          <p:attrName>style.color</p:attrName>
                                        </p:attrNameLst>
                                      </p:cBhvr>
                                      <p:tavLst>
                                        <p:tav tm="0">
                                          <p:val>
                                            <p:clrVal>
                                              <a:srgbClr val="FFFF00"/>
                                            </p:clrVal>
                                          </p:val>
                                        </p:tav>
                                        <p:tav tm="50000">
                                          <p:val>
                                            <p:clrVal>
                                              <a:srgbClr val="FFFF00"/>
                                            </p:clrVal>
                                          </p:val>
                                        </p:tav>
                                      </p:tavLst>
                                    </p:anim>
                                    <p:anim calcmode="discrete" valueType="clr">
                                      <p:cBhvr>
                                        <p:cTn id="8" dur="500"/>
                                        <p:tgtEl>
                                          <p:spTgt spid="2"/>
                                        </p:tgtEl>
                                        <p:attrNameLst>
                                          <p:attrName>fillcolor</p:attrName>
                                        </p:attrNameLst>
                                      </p:cBhvr>
                                      <p:tavLst>
                                        <p:tav tm="0">
                                          <p:val>
                                            <p:clrVal>
                                              <a:schemeClr val="accent2"/>
                                            </p:clrVal>
                                          </p:val>
                                        </p:tav>
                                        <p:tav tm="50000">
                                          <p:val>
                                            <p:clrVal>
                                              <a:schemeClr val="hlink"/>
                                            </p:clrVal>
                                          </p:val>
                                        </p:tav>
                                      </p:tavLst>
                                    </p:anim>
                                    <p:set>
                                      <p:cBhvr>
                                        <p:cTn id="9" dur="500"/>
                                        <p:tgtEl>
                                          <p:spTgt spid="2"/>
                                        </p:tgtEl>
                                        <p:attrNameLst>
                                          <p:attrName>fill.type</p:attrName>
                                        </p:attrNameLst>
                                      </p:cBhvr>
                                      <p:to>
                                        <p:strVal val="solid"/>
                                      </p:to>
                                    </p:set>
                                  </p:childTnLst>
                                </p:cTn>
                              </p:par>
                            </p:childTnLst>
                          </p:cTn>
                        </p:par>
                        <p:par>
                          <p:cTn id="10" fill="hold">
                            <p:stCondLst>
                              <p:cond delay="3500"/>
                            </p:stCondLst>
                            <p:childTnLst>
                              <p:par>
                                <p:cTn id="11" presetID="10"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95667C7-48E3-418E-9F88-21E6B8C64153}"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1232623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F88158A-FE61-470A-B441-18468EA07638}"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1336858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2FF5AF0-25D3-4B8B-967C-DFA44C4B4F7B}"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3261218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lang="en-US" altLang="ja-JP">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en-US" altLang="ja-JP">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6E0B5ED-FB25-4CA9-892E-E4ABC8D46A5E}"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3269899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en-US" altLang="ja-JP">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en-US" altLang="ja-JP">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139FF0B-D832-4051-A48C-17C1E7DA535A}"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2879814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en-US" altLang="ja-JP">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en-US" altLang="ja-JP">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87A87649-965F-411F-984B-265B755B2FBA}"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274855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93C3FBD-080C-4B93-8754-E7D17EA7A2EB}"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379453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389185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0D3FF0A-D06F-41A7-9992-505273971CE2}"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4078796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49D8D6B-362E-4C2D-A6DC-04D606DC47DC}"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4007180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AFC0FB5-2390-4D89-951B-23E3806B9A96}"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1544937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463942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2990269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1833386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1920181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3814337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364100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1673103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99459-8F23-4C67-A57C-2EF2FF84DA1E}" type="datetimeFigureOut">
              <a:rPr kumimoji="1" lang="ja-JP" altLang="en-US" smtClean="0"/>
              <a:t>2025/3/19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402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ja-JP">
              <a:solidFill>
                <a:prstClr val="black">
                  <a:tint val="75000"/>
                </a:prstClr>
              </a:solidFill>
              <a:latin typeface="Arial" charset="0"/>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ja-JP">
              <a:solidFill>
                <a:prstClr val="black">
                  <a:tint val="75000"/>
                </a:prstClr>
              </a:solidFill>
              <a:latin typeface="Arial" charset="0"/>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42553907-0251-4DD3-BBA6-A8B2F0858065}" type="slidenum">
              <a:rPr lang="en-US" altLang="ja-JP" smtClean="0">
                <a:solidFill>
                  <a:prstClr val="black">
                    <a:tint val="75000"/>
                  </a:prstClr>
                </a:solidFill>
                <a:latin typeface="Arial" charset="0"/>
              </a:rPr>
              <a:pPr fontAlgn="base">
                <a:spcBef>
                  <a:spcPct val="0"/>
                </a:spcBef>
                <a:spcAft>
                  <a:spcPct val="0"/>
                </a:spcAft>
              </a:pPr>
              <a:t>‹#›</a:t>
            </a:fld>
            <a:endParaRPr lang="en-US" altLang="ja-JP">
              <a:solidFill>
                <a:prstClr val="black">
                  <a:tint val="75000"/>
                </a:prstClr>
              </a:solidFill>
              <a:latin typeface="Arial" charset="0"/>
            </a:endParaRPr>
          </a:p>
        </p:txBody>
      </p:sp>
    </p:spTree>
    <p:extLst>
      <p:ext uri="{BB962C8B-B14F-4D97-AF65-F5344CB8AC3E}">
        <p14:creationId xmlns:p14="http://schemas.microsoft.com/office/powerpoint/2010/main" val="311307777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59862" y="1829891"/>
            <a:ext cx="8136904" cy="1470025"/>
          </a:xfrm>
        </p:spPr>
        <p:txBody>
          <a:bodyPr>
            <a:noAutofit/>
          </a:bodyPr>
          <a:lstStyle/>
          <a:p>
            <a:pPr algn="dist">
              <a:lnSpc>
                <a:spcPct val="150000"/>
              </a:lnSpc>
            </a:pPr>
            <a:r>
              <a:rPr lang="ja-JP" altLang="en-US" sz="6000" b="1" dirty="0">
                <a:solidFill>
                  <a:srgbClr val="00B050"/>
                </a:solidFill>
                <a:latin typeface="メイリオ" panose="020B0604030504040204" pitchFamily="50" charset="-128"/>
                <a:ea typeface="メイリオ" panose="020B0604030504040204" pitchFamily="50" charset="-128"/>
              </a:rPr>
              <a:t>地震</a:t>
            </a:r>
            <a:r>
              <a:rPr lang="ja-JP" altLang="en-US" sz="6000" b="1" dirty="0">
                <a:latin typeface="メイリオ" panose="020B0604030504040204" pitchFamily="50" charset="-128"/>
                <a:ea typeface="メイリオ" panose="020B0604030504040204" pitchFamily="50" charset="-128"/>
              </a:rPr>
              <a:t>や</a:t>
            </a:r>
            <a:r>
              <a:rPr lang="ja-JP" altLang="en-US" sz="6000" b="1" dirty="0">
                <a:solidFill>
                  <a:srgbClr val="0070C0"/>
                </a:solidFill>
                <a:latin typeface="メイリオ" panose="020B0604030504040204" pitchFamily="50" charset="-128"/>
                <a:ea typeface="メイリオ" panose="020B0604030504040204" pitchFamily="50" charset="-128"/>
              </a:rPr>
              <a:t>津波</a:t>
            </a:r>
            <a:r>
              <a:rPr lang="ja-JP" altLang="en-US" sz="6000" b="1" dirty="0">
                <a:latin typeface="メイリオ" panose="020B0604030504040204" pitchFamily="50" charset="-128"/>
                <a:ea typeface="メイリオ" panose="020B0604030504040204" pitchFamily="50" charset="-128"/>
              </a:rPr>
              <a:t>から　</a:t>
            </a:r>
            <a:br>
              <a:rPr lang="en-US" altLang="ja-JP" sz="6000" b="1" dirty="0">
                <a:latin typeface="メイリオ" panose="020B0604030504040204" pitchFamily="50" charset="-128"/>
                <a:ea typeface="メイリオ" panose="020B0604030504040204" pitchFamily="50" charset="-128"/>
              </a:rPr>
            </a:br>
            <a:r>
              <a:rPr lang="ja-JP" altLang="en-US" sz="6000" b="1" dirty="0">
                <a:solidFill>
                  <a:srgbClr val="FF00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命を守る</a:t>
            </a:r>
            <a:r>
              <a:rPr lang="ja-JP" altLang="en-US" sz="6000" b="1" dirty="0">
                <a:latin typeface="メイリオ" panose="020B0604030504040204" pitchFamily="50" charset="-128"/>
                <a:ea typeface="メイリオ" panose="020B0604030504040204" pitchFamily="50" charset="-128"/>
              </a:rPr>
              <a:t>ために</a:t>
            </a:r>
            <a:endParaRPr lang="ja-JP" altLang="ja-JP" sz="6000" b="1" dirty="0">
              <a:latin typeface="メイリオ" panose="020B0604030504040204" pitchFamily="50" charset="-128"/>
              <a:ea typeface="メイリオ" panose="020B0604030504040204" pitchFamily="50" charset="-128"/>
            </a:endParaRPr>
          </a:p>
        </p:txBody>
      </p:sp>
      <p:sp>
        <p:nvSpPr>
          <p:cNvPr id="4" name="Rectangle 3"/>
          <p:cNvSpPr txBox="1">
            <a:spLocks noChangeArrowheads="1"/>
          </p:cNvSpPr>
          <p:nvPr/>
        </p:nvSpPr>
        <p:spPr>
          <a:xfrm>
            <a:off x="2483768" y="4293096"/>
            <a:ext cx="4392488" cy="1584176"/>
          </a:xfrm>
          <a:prstGeom prst="rect">
            <a:avLst/>
          </a:prstGeom>
          <a:ln>
            <a:no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4000" dirty="0">
                <a:solidFill>
                  <a:srgbClr val="9A0000"/>
                </a:solidFill>
                <a:latin typeface="メイリオ" panose="020B0604030504040204" pitchFamily="50" charset="-128"/>
                <a:ea typeface="メイリオ" panose="020B0604030504040204" pitchFamily="50" charset="-128"/>
              </a:rPr>
              <a:t>〇〇〇小学校　</a:t>
            </a:r>
            <a:endParaRPr lang="en-US" altLang="ja-JP" sz="4000" dirty="0">
              <a:solidFill>
                <a:srgbClr val="9A0000"/>
              </a:solidFill>
              <a:latin typeface="メイリオ" panose="020B0604030504040204" pitchFamily="50" charset="-128"/>
              <a:ea typeface="メイリオ" panose="020B0604030504040204" pitchFamily="50" charset="-128"/>
            </a:endParaRPr>
          </a:p>
          <a:p>
            <a:r>
              <a:rPr lang="ja-JP" altLang="en-US" sz="4000" dirty="0">
                <a:solidFill>
                  <a:srgbClr val="9A0000"/>
                </a:solidFill>
                <a:latin typeface="メイリオ" panose="020B0604030504040204" pitchFamily="50" charset="-128"/>
                <a:ea typeface="メイリオ" panose="020B0604030504040204" pitchFamily="50" charset="-128"/>
              </a:rPr>
              <a:t>４年生</a:t>
            </a:r>
            <a:endParaRPr lang="ja-JP" altLang="ja-JP" sz="4000" dirty="0">
              <a:solidFill>
                <a:srgbClr val="9A0000"/>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539552" y="1250438"/>
            <a:ext cx="5493812"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じ　　　　しん　　　　　　　　　つ　　　　なみ</a:t>
            </a:r>
          </a:p>
        </p:txBody>
      </p:sp>
      <p:pic>
        <p:nvPicPr>
          <p:cNvPr id="7" name="図 6">
            <a:extLst>
              <a:ext uri="{FF2B5EF4-FFF2-40B4-BE49-F238E27FC236}">
                <a16:creationId xmlns:a16="http://schemas.microsoft.com/office/drawing/2014/main" id="{01D0B5A9-57CF-C46A-9E8F-B3376C5656F0}"/>
              </a:ext>
            </a:extLst>
          </p:cNvPr>
          <p:cNvPicPr>
            <a:picLocks noChangeAspect="1"/>
          </p:cNvPicPr>
          <p:nvPr/>
        </p:nvPicPr>
        <p:blipFill>
          <a:blip r:embed="rId3"/>
          <a:stretch>
            <a:fillRect/>
          </a:stretch>
        </p:blipFill>
        <p:spPr>
          <a:xfrm>
            <a:off x="359862" y="4407066"/>
            <a:ext cx="2221731" cy="1924993"/>
          </a:xfrm>
          <a:prstGeom prst="rect">
            <a:avLst/>
          </a:prstGeom>
        </p:spPr>
      </p:pic>
      <p:sp>
        <p:nvSpPr>
          <p:cNvPr id="8" name="正方形/長方形 7">
            <a:extLst>
              <a:ext uri="{FF2B5EF4-FFF2-40B4-BE49-F238E27FC236}">
                <a16:creationId xmlns:a16="http://schemas.microsoft.com/office/drawing/2014/main" id="{CCD23DED-7ACB-48A4-F570-FF4181AA410F}"/>
              </a:ext>
            </a:extLst>
          </p:cNvPr>
          <p:cNvSpPr>
            <a:spLocks noChangeArrowheads="1"/>
          </p:cNvSpPr>
          <p:nvPr/>
        </p:nvSpPr>
        <p:spPr bwMode="auto">
          <a:xfrm>
            <a:off x="359862" y="6347408"/>
            <a:ext cx="24119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ja-JP" altLang="en-US" sz="1050" dirty="0">
                <a:solidFill>
                  <a:prstClr val="black"/>
                </a:solidFill>
                <a:latin typeface="メイリオ" panose="020B0604030504040204" pitchFamily="50" charset="-128"/>
                <a:ea typeface="メイリオ" panose="020B0604030504040204" pitchFamily="50" charset="-128"/>
              </a:rPr>
              <a:t>気象庁マスコットキャラクター</a:t>
            </a:r>
            <a:endParaRPr lang="en-US" altLang="ja-JP" sz="1050" dirty="0">
              <a:solidFill>
                <a:prstClr val="black"/>
              </a:solidFill>
              <a:latin typeface="メイリオ" panose="020B0604030504040204" pitchFamily="50" charset="-128"/>
              <a:ea typeface="メイリオ" panose="020B0604030504040204" pitchFamily="50" charset="-128"/>
            </a:endParaRPr>
          </a:p>
          <a:p>
            <a:pPr algn="ctr" fontAlgn="base">
              <a:spcBef>
                <a:spcPct val="0"/>
              </a:spcBef>
              <a:spcAft>
                <a:spcPct val="0"/>
              </a:spcAft>
            </a:pPr>
            <a:r>
              <a:rPr lang="ja-JP" altLang="en-US" sz="1050" dirty="0">
                <a:solidFill>
                  <a:prstClr val="black"/>
                </a:solidFill>
                <a:latin typeface="メイリオ" panose="020B0604030504040204" pitchFamily="50" charset="-128"/>
                <a:ea typeface="メイリオ" panose="020B0604030504040204" pitchFamily="50" charset="-128"/>
              </a:rPr>
              <a:t>はれるん</a:t>
            </a:r>
            <a:endParaRPr lang="en-US" altLang="ja-JP" sz="1050" dirty="0">
              <a:solidFill>
                <a:prstClr val="black"/>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0DC3F577-3377-B1E4-8BD2-15A3D2B1ABE8}"/>
              </a:ext>
            </a:extLst>
          </p:cNvPr>
          <p:cNvSpPr txBox="1"/>
          <p:nvPr/>
        </p:nvSpPr>
        <p:spPr>
          <a:xfrm>
            <a:off x="7519837" y="6429249"/>
            <a:ext cx="1624163" cy="215444"/>
          </a:xfrm>
          <a:prstGeom prst="rect">
            <a:avLst/>
          </a:prstGeom>
          <a:noFill/>
        </p:spPr>
        <p:txBody>
          <a:bodyPr wrap="none" lIns="91440" tIns="45720" rIns="91440" bIns="45720" rtlCol="0" anchor="t">
            <a:spAutoFit/>
          </a:bodyPr>
          <a:lstStyle/>
          <a:p>
            <a:r>
              <a:rPr lang="ja-JP" altLang="en-US" sz="800" dirty="0">
                <a:latin typeface="メイリオ"/>
                <a:ea typeface="メイリオ"/>
              </a:rPr>
              <a:t> </a:t>
            </a:r>
            <a:r>
              <a:rPr kumimoji="1" lang="ja-JP" altLang="en-US" sz="800" dirty="0">
                <a:latin typeface="メイリオ"/>
                <a:ea typeface="メイリオ"/>
              </a:rPr>
              <a:t>おおさかかんくきしょうだい </a:t>
            </a:r>
          </a:p>
        </p:txBody>
      </p:sp>
      <p:sp>
        <p:nvSpPr>
          <p:cNvPr id="10" name="テキスト ボックス 9">
            <a:extLst>
              <a:ext uri="{FF2B5EF4-FFF2-40B4-BE49-F238E27FC236}">
                <a16:creationId xmlns:a16="http://schemas.microsoft.com/office/drawing/2014/main" id="{CCAD4C03-0698-7299-195F-2458EAD6507B}"/>
              </a:ext>
            </a:extLst>
          </p:cNvPr>
          <p:cNvSpPr txBox="1"/>
          <p:nvPr/>
        </p:nvSpPr>
        <p:spPr>
          <a:xfrm>
            <a:off x="7026634" y="6550223"/>
            <a:ext cx="1980029" cy="307777"/>
          </a:xfrm>
          <a:prstGeom prst="rect">
            <a:avLst/>
          </a:prstGeom>
          <a:noFill/>
        </p:spPr>
        <p:txBody>
          <a:bodyPr wrap="none" rtlCol="0">
            <a:spAutoFit/>
          </a:bodyPr>
          <a:lstStyle/>
          <a:p>
            <a:r>
              <a:rPr lang="ja-JP" altLang="en-US" sz="1400" dirty="0">
                <a:latin typeface="メイリオ"/>
                <a:ea typeface="メイリオ"/>
              </a:rPr>
              <a:t>作成：大阪管区気象台</a:t>
            </a:r>
          </a:p>
        </p:txBody>
      </p:sp>
    </p:spTree>
    <p:extLst>
      <p:ext uri="{BB962C8B-B14F-4D97-AF65-F5344CB8AC3E}">
        <p14:creationId xmlns:p14="http://schemas.microsoft.com/office/powerpoint/2010/main" val="3302056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77172" y="3457538"/>
            <a:ext cx="4867859" cy="3400462"/>
          </a:xfrm>
          <a:prstGeom prst="rect">
            <a:avLst/>
          </a:prstGeom>
        </p:spPr>
      </p:pic>
      <p:sp>
        <p:nvSpPr>
          <p:cNvPr id="17" name="テキスト ボックス 16"/>
          <p:cNvSpPr txBox="1"/>
          <p:nvPr/>
        </p:nvSpPr>
        <p:spPr>
          <a:xfrm>
            <a:off x="0" y="6642556"/>
            <a:ext cx="203132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仙台管区気象台作成「防災紙芝居」より</a:t>
            </a:r>
          </a:p>
        </p:txBody>
      </p:sp>
      <p:sp>
        <p:nvSpPr>
          <p:cNvPr id="5" name="テキスト ボックス 4"/>
          <p:cNvSpPr txBox="1"/>
          <p:nvPr/>
        </p:nvSpPr>
        <p:spPr>
          <a:xfrm>
            <a:off x="931349" y="771244"/>
            <a:ext cx="6983877" cy="769441"/>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①強いゆ</a:t>
            </a:r>
            <a:r>
              <a:rPr kumimoji="1" lang="ja-JP" altLang="en-US" sz="3200" b="1" i="0" u="none" strike="noStrike" kern="120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cs typeface="+mn-cs"/>
              </a:rPr>
              <a:t>れを</a:t>
            </a:r>
            <a:r>
              <a:rPr kumimoji="1"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感じたら！</a:t>
            </a:r>
            <a:endParaRPr kumimoji="1" lang="en-US" altLang="ja-JP"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9" name="図 8">
            <a:extLst>
              <a:ext uri="{FF2B5EF4-FFF2-40B4-BE49-F238E27FC236}">
                <a16:creationId xmlns:a16="http://schemas.microsoft.com/office/drawing/2014/main" id="{A47968A8-89C0-44E7-80EA-575DD2F0AF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7" b="98715" l="0" r="99213"/>
                    </a14:imgEffect>
                  </a14:imgLayer>
                </a14:imgProps>
              </a:ext>
            </a:extLst>
          </a:blip>
          <a:srcRect l="6932" t="5060" r="5151"/>
          <a:stretch/>
        </p:blipFill>
        <p:spPr>
          <a:xfrm>
            <a:off x="4234202" y="3736505"/>
            <a:ext cx="1642178" cy="1357941"/>
          </a:xfrm>
          <a:prstGeom prst="rect">
            <a:avLst/>
          </a:prstGeom>
        </p:spPr>
      </p:pic>
      <p:sp>
        <p:nvSpPr>
          <p:cNvPr id="10" name="テキスト ボックス 9"/>
          <p:cNvSpPr txBox="1"/>
          <p:nvPr/>
        </p:nvSpPr>
        <p:spPr>
          <a:xfrm>
            <a:off x="931349" y="1570923"/>
            <a:ext cx="6983877" cy="1323439"/>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②弱くても、長くてゆっくりした</a:t>
            </a:r>
            <a:endParaRPr kumimoji="1" lang="en-US" altLang="ja-JP"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ゆれを感じたら！</a:t>
            </a:r>
            <a:endParaRPr kumimoji="1" lang="en-US" altLang="ja-JP"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p:cNvSpPr txBox="1"/>
          <p:nvPr/>
        </p:nvSpPr>
        <p:spPr>
          <a:xfrm>
            <a:off x="931349" y="2991318"/>
            <a:ext cx="6983877" cy="769441"/>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③津波</a:t>
            </a:r>
            <a:r>
              <a:rPr kumimoji="1" lang="ja-JP" altLang="en-US" sz="3200" b="1" i="0" u="none" strike="noStrike" kern="120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cs typeface="+mn-cs"/>
              </a:rPr>
              <a:t>け</a:t>
            </a:r>
            <a:r>
              <a:rPr kumimoji="1"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いほう等を聞いたら！</a:t>
            </a:r>
            <a:endParaRPr kumimoji="1" lang="en-US" altLang="ja-JP"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2" name="Rectangle 9">
            <a:extLst>
              <a:ext uri="{FF2B5EF4-FFF2-40B4-BE49-F238E27FC236}">
                <a16:creationId xmlns:a16="http://schemas.microsoft.com/office/drawing/2014/main" id="{1CCAEEFD-305D-3C4B-3793-A6DC6289C4A7}"/>
              </a:ext>
            </a:extLst>
          </p:cNvPr>
          <p:cNvSpPr txBox="1">
            <a:spLocks noChangeArrowheads="1"/>
          </p:cNvSpPr>
          <p:nvPr/>
        </p:nvSpPr>
        <p:spPr bwMode="auto">
          <a:xfrm>
            <a:off x="0" y="1"/>
            <a:ext cx="9144000" cy="771244"/>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津波が来ることがわかる　てがかり</a:t>
            </a:r>
          </a:p>
        </p:txBody>
      </p:sp>
      <p:sp>
        <p:nvSpPr>
          <p:cNvPr id="3" name="テキスト ボックス 2">
            <a:extLst>
              <a:ext uri="{FF2B5EF4-FFF2-40B4-BE49-F238E27FC236}">
                <a16:creationId xmlns:a16="http://schemas.microsoft.com/office/drawing/2014/main" id="{8F90CC99-61E5-5F57-B613-033BEF3F69EC}"/>
              </a:ext>
            </a:extLst>
          </p:cNvPr>
          <p:cNvSpPr txBox="1"/>
          <p:nvPr/>
        </p:nvSpPr>
        <p:spPr>
          <a:xfrm>
            <a:off x="998213" y="6914"/>
            <a:ext cx="665573" cy="246221"/>
          </a:xfrm>
          <a:prstGeom prst="rect">
            <a:avLst/>
          </a:prstGeom>
          <a:noFill/>
        </p:spPr>
        <p:txBody>
          <a:bodyPr wrap="square" rtlCol="0">
            <a:spAutoFit/>
          </a:bodyPr>
          <a:lstStyle/>
          <a:p>
            <a:pPr algn="dist"/>
            <a:r>
              <a:rPr kumimoji="1" lang="ja-JP" altLang="en-US" sz="1000" dirty="0">
                <a:latin typeface="メイリオ" panose="020B0604030504040204" pitchFamily="50" charset="-128"/>
                <a:ea typeface="メイリオ" panose="020B0604030504040204" pitchFamily="50" charset="-128"/>
              </a:rPr>
              <a:t>つなみ</a:t>
            </a:r>
          </a:p>
        </p:txBody>
      </p:sp>
    </p:spTree>
    <p:extLst>
      <p:ext uri="{BB962C8B-B14F-4D97-AF65-F5344CB8AC3E}">
        <p14:creationId xmlns:p14="http://schemas.microsoft.com/office/powerpoint/2010/main" val="2823027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p:cNvSpPr txBox="1">
            <a:spLocks noChangeArrowheads="1"/>
          </p:cNvSpPr>
          <p:nvPr/>
        </p:nvSpPr>
        <p:spPr bwMode="auto">
          <a:xfrm>
            <a:off x="0" y="-8811"/>
            <a:ext cx="9144000" cy="78005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津波クイズ </a:t>
            </a:r>
            <a:r>
              <a:rPr lang="ja-JP" altLang="en-US" sz="3600" dirty="0">
                <a:solidFill>
                  <a:srgbClr val="000000"/>
                </a:solidFill>
                <a:latin typeface="メイリオ" panose="020B0604030504040204" pitchFamily="50" charset="-128"/>
                <a:ea typeface="メイリオ" panose="020B0604030504040204" pitchFamily="50" charset="-128"/>
              </a:rPr>
              <a:t>①</a:t>
            </a:r>
            <a:endParaRPr kumimoji="1" lang="ja-JP" altLang="en-US" sz="3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19" name="Rectangle 2"/>
          <p:cNvSpPr txBox="1">
            <a:spLocks noChangeArrowheads="1"/>
          </p:cNvSpPr>
          <p:nvPr/>
        </p:nvSpPr>
        <p:spPr bwMode="auto">
          <a:xfrm>
            <a:off x="504056" y="1877048"/>
            <a:ext cx="9144000" cy="1137900"/>
          </a:xfrm>
          <a:prstGeom prst="rect">
            <a:avLst/>
          </a:prstGeom>
          <a:noFill/>
          <a:ln w="9525">
            <a:noFill/>
            <a:miter lim="800000"/>
            <a:headEnd/>
            <a:tailEnd/>
          </a:ln>
          <a:effectLst/>
        </p:spPr>
        <p:txBody>
          <a:bodyPr anchor="ctr"/>
          <a:lstStyle/>
          <a:p>
            <a:pPr marL="0" marR="0" lvl="0" indent="0"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0" cap="none" spc="0" normalizeH="0" baseline="0" noProof="0" dirty="0">
                <a:ln>
                  <a:noFill/>
                </a:ln>
                <a:solidFill>
                  <a:srgbClr val="000000"/>
                </a:solidFill>
                <a:uLnTx/>
                <a:uFillTx/>
                <a:latin typeface="メイリオ" panose="020B0604030504040204" pitchFamily="50" charset="-128"/>
                <a:ea typeface="メイリオ" panose="020B0604030504040204" pitchFamily="50" charset="-128"/>
              </a:rPr>
              <a:t>津波は、ふつうの</a:t>
            </a:r>
            <a:r>
              <a:rPr lang="ja-JP" altLang="en-US" sz="3600" b="1" kern="0" dirty="0">
                <a:solidFill>
                  <a:srgbClr val="000000"/>
                </a:solidFill>
                <a:latin typeface="メイリオ" panose="020B0604030504040204" pitchFamily="50" charset="-128"/>
                <a:ea typeface="メイリオ" panose="020B0604030504040204" pitchFamily="50" charset="-128"/>
              </a:rPr>
              <a:t>波と同じくらいの力？</a:t>
            </a:r>
            <a:endParaRPr kumimoji="1" lang="en-US" altLang="ja-JP" sz="3600" b="1" i="0" u="none" strike="noStrike" kern="0" cap="none" spc="0" normalizeH="0" baseline="0" noProof="0" dirty="0">
              <a:ln>
                <a:noFill/>
              </a:ln>
              <a:solidFill>
                <a:srgbClr val="000000"/>
              </a:solidFill>
              <a:uLnTx/>
              <a:uFillTx/>
              <a:latin typeface="メイリオ" panose="020B0604030504040204" pitchFamily="50" charset="-128"/>
              <a:ea typeface="メイリオ" panose="020B0604030504040204" pitchFamily="50" charset="-128"/>
            </a:endParaRPr>
          </a:p>
        </p:txBody>
      </p:sp>
      <p:sp>
        <p:nvSpPr>
          <p:cNvPr id="11" name="角丸四角形 5">
            <a:extLst>
              <a:ext uri="{FF2B5EF4-FFF2-40B4-BE49-F238E27FC236}">
                <a16:creationId xmlns:a16="http://schemas.microsoft.com/office/drawing/2014/main" id="{8868A4BD-F93D-70BA-7206-4AA97EC42082}"/>
              </a:ext>
            </a:extLst>
          </p:cNvPr>
          <p:cNvSpPr/>
          <p:nvPr/>
        </p:nvSpPr>
        <p:spPr>
          <a:xfrm>
            <a:off x="2989883" y="992760"/>
            <a:ext cx="3168352" cy="78005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ドーナツ 1">
            <a:extLst>
              <a:ext uri="{FF2B5EF4-FFF2-40B4-BE49-F238E27FC236}">
                <a16:creationId xmlns:a16="http://schemas.microsoft.com/office/drawing/2014/main" id="{E75AEC5A-6281-A42C-105C-1231DD5D382C}"/>
              </a:ext>
            </a:extLst>
          </p:cNvPr>
          <p:cNvSpPr/>
          <p:nvPr/>
        </p:nvSpPr>
        <p:spPr>
          <a:xfrm>
            <a:off x="3347944" y="1156968"/>
            <a:ext cx="431968" cy="431968"/>
          </a:xfrm>
          <a:prstGeom prst="donut">
            <a:avLst>
              <a:gd name="adj" fmla="val 1831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乗算 4">
            <a:extLst>
              <a:ext uri="{FF2B5EF4-FFF2-40B4-BE49-F238E27FC236}">
                <a16:creationId xmlns:a16="http://schemas.microsoft.com/office/drawing/2014/main" id="{925F5E4E-8FDE-1D75-B027-BFD6680CAE9A}"/>
              </a:ext>
            </a:extLst>
          </p:cNvPr>
          <p:cNvSpPr/>
          <p:nvPr/>
        </p:nvSpPr>
        <p:spPr>
          <a:xfrm>
            <a:off x="3779992" y="1052736"/>
            <a:ext cx="647992" cy="647992"/>
          </a:xfrm>
          <a:prstGeom prst="mathMultiply">
            <a:avLst>
              <a:gd name="adj1" fmla="val 11761"/>
            </a:avLst>
          </a:prstGeom>
          <a:solidFill>
            <a:srgbClr val="E94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Rectangle 2">
            <a:extLst>
              <a:ext uri="{FF2B5EF4-FFF2-40B4-BE49-F238E27FC236}">
                <a16:creationId xmlns:a16="http://schemas.microsoft.com/office/drawing/2014/main" id="{ED951DB3-6A4A-C952-982F-115B83BDAB38}"/>
              </a:ext>
            </a:extLst>
          </p:cNvPr>
          <p:cNvSpPr txBox="1">
            <a:spLocks noChangeArrowheads="1"/>
          </p:cNvSpPr>
          <p:nvPr/>
        </p:nvSpPr>
        <p:spPr bwMode="auto">
          <a:xfrm>
            <a:off x="3887924" y="1000920"/>
            <a:ext cx="2376264" cy="771896"/>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ts val="6200"/>
              </a:lnSpc>
              <a:spcBef>
                <a:spcPct val="0"/>
              </a:spcBef>
              <a:spcAft>
                <a:spcPct val="0"/>
              </a:spcAft>
              <a:buClrTx/>
              <a:buSzTx/>
              <a:buFontTx/>
              <a:buNone/>
              <a:tabLst/>
              <a:defRPr/>
            </a:pPr>
            <a:r>
              <a:rPr kumimoji="1" lang="ja-JP" altLang="en-US" sz="3600" b="1" i="0" u="none" strike="noStrike" kern="0" cap="none" spc="0" normalizeH="0" baseline="0" noProof="0" dirty="0">
                <a:ln>
                  <a:noFill/>
                </a:ln>
                <a:solidFill>
                  <a:srgbClr val="000000"/>
                </a:solidFill>
                <a:uLnTx/>
                <a:uFillTx/>
                <a:latin typeface="メイリオ" panose="020B0604030504040204" pitchFamily="50" charset="-128"/>
                <a:ea typeface="メイリオ" panose="020B0604030504040204" pitchFamily="50" charset="-128"/>
              </a:rPr>
              <a:t>クイズ</a:t>
            </a:r>
            <a:endParaRPr kumimoji="1" lang="en-US" altLang="ja-JP" sz="3600" b="1" i="0" u="none" strike="noStrike" kern="0" cap="none" spc="0" normalizeH="0" baseline="0" noProof="0" dirty="0">
              <a:ln>
                <a:noFill/>
              </a:ln>
              <a:solidFill>
                <a:srgbClr val="000000"/>
              </a:solidFill>
              <a:uLnTx/>
              <a:uFillTx/>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68872272-920C-5200-7D73-2032EE571034}"/>
              </a:ext>
            </a:extLst>
          </p:cNvPr>
          <p:cNvSpPr/>
          <p:nvPr/>
        </p:nvSpPr>
        <p:spPr>
          <a:xfrm>
            <a:off x="3825746" y="3894352"/>
            <a:ext cx="296470" cy="1388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ドーナツ 9">
            <a:extLst>
              <a:ext uri="{FF2B5EF4-FFF2-40B4-BE49-F238E27FC236}">
                <a16:creationId xmlns:a16="http://schemas.microsoft.com/office/drawing/2014/main" id="{94FA057B-7CA6-6D4D-3DAF-389712B17007}"/>
              </a:ext>
            </a:extLst>
          </p:cNvPr>
          <p:cNvSpPr/>
          <p:nvPr/>
        </p:nvSpPr>
        <p:spPr>
          <a:xfrm>
            <a:off x="1069101" y="3278104"/>
            <a:ext cx="2278843" cy="2278843"/>
          </a:xfrm>
          <a:prstGeom prst="donut">
            <a:avLst>
              <a:gd name="adj" fmla="val 1831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乗算 10">
            <a:extLst>
              <a:ext uri="{FF2B5EF4-FFF2-40B4-BE49-F238E27FC236}">
                <a16:creationId xmlns:a16="http://schemas.microsoft.com/office/drawing/2014/main" id="{A524B646-3651-19E5-4B0C-5B95FA9A1692}"/>
              </a:ext>
            </a:extLst>
          </p:cNvPr>
          <p:cNvSpPr/>
          <p:nvPr/>
        </p:nvSpPr>
        <p:spPr>
          <a:xfrm>
            <a:off x="4932080" y="2708287"/>
            <a:ext cx="3418476" cy="3418476"/>
          </a:xfrm>
          <a:prstGeom prst="mathMultiply">
            <a:avLst>
              <a:gd name="adj1" fmla="val 11761"/>
            </a:avLst>
          </a:prstGeom>
          <a:solidFill>
            <a:srgbClr val="E94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24A77156-1D1F-7D99-7566-C26EF4DF5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321" y="4331242"/>
            <a:ext cx="1387524" cy="2060473"/>
          </a:xfrm>
          <a:prstGeom prst="rect">
            <a:avLst/>
          </a:prstGeom>
        </p:spPr>
      </p:pic>
      <p:sp>
        <p:nvSpPr>
          <p:cNvPr id="39" name="テキスト ボックス 38">
            <a:extLst>
              <a:ext uri="{FF2B5EF4-FFF2-40B4-BE49-F238E27FC236}">
                <a16:creationId xmlns:a16="http://schemas.microsoft.com/office/drawing/2014/main" id="{4EAD00C9-B3F6-1CBE-7F1E-A3CBB36114A8}"/>
              </a:ext>
            </a:extLst>
          </p:cNvPr>
          <p:cNvSpPr txBox="1"/>
          <p:nvPr/>
        </p:nvSpPr>
        <p:spPr>
          <a:xfrm>
            <a:off x="628747" y="1937462"/>
            <a:ext cx="880707" cy="276999"/>
          </a:xfrm>
          <a:prstGeom prst="rect">
            <a:avLst/>
          </a:prstGeom>
          <a:noFill/>
        </p:spPr>
        <p:txBody>
          <a:bodyPr wrap="square" rtlCol="0">
            <a:spAutoFit/>
          </a:bodyPr>
          <a:lstStyle/>
          <a:p>
            <a:pPr algn="dist"/>
            <a:r>
              <a:rPr kumimoji="1" lang="ja-JP" altLang="en-US" sz="1200" b="1" dirty="0">
                <a:latin typeface="メイリオ" panose="020B0604030504040204" pitchFamily="50" charset="-128"/>
                <a:ea typeface="メイリオ" panose="020B0604030504040204" pitchFamily="50" charset="-128"/>
              </a:rPr>
              <a:t>つなみ</a:t>
            </a:r>
          </a:p>
        </p:txBody>
      </p:sp>
      <p:grpSp>
        <p:nvGrpSpPr>
          <p:cNvPr id="48" name="グループ化 47">
            <a:extLst>
              <a:ext uri="{FF2B5EF4-FFF2-40B4-BE49-F238E27FC236}">
                <a16:creationId xmlns:a16="http://schemas.microsoft.com/office/drawing/2014/main" id="{2A47407E-FAEF-14C6-9B63-13A01ECEBB41}"/>
              </a:ext>
            </a:extLst>
          </p:cNvPr>
          <p:cNvGrpSpPr/>
          <p:nvPr/>
        </p:nvGrpSpPr>
        <p:grpSpPr>
          <a:xfrm>
            <a:off x="-432654" y="2359404"/>
            <a:ext cx="9469150" cy="4498596"/>
            <a:chOff x="-432654" y="2359404"/>
            <a:chExt cx="9469150" cy="4498596"/>
          </a:xfrm>
        </p:grpSpPr>
        <p:grpSp>
          <p:nvGrpSpPr>
            <p:cNvPr id="47" name="グループ化 46">
              <a:extLst>
                <a:ext uri="{FF2B5EF4-FFF2-40B4-BE49-F238E27FC236}">
                  <a16:creationId xmlns:a16="http://schemas.microsoft.com/office/drawing/2014/main" id="{4BD5776B-B55B-D109-C04F-B6EF38751661}"/>
                </a:ext>
              </a:extLst>
            </p:cNvPr>
            <p:cNvGrpSpPr/>
            <p:nvPr/>
          </p:nvGrpSpPr>
          <p:grpSpPr>
            <a:xfrm>
              <a:off x="-432654" y="2359404"/>
              <a:ext cx="9469150" cy="4498596"/>
              <a:chOff x="-432654" y="2359404"/>
              <a:chExt cx="9469150" cy="4498596"/>
            </a:xfrm>
          </p:grpSpPr>
          <p:grpSp>
            <p:nvGrpSpPr>
              <p:cNvPr id="38" name="グループ化 37">
                <a:extLst>
                  <a:ext uri="{FF2B5EF4-FFF2-40B4-BE49-F238E27FC236}">
                    <a16:creationId xmlns:a16="http://schemas.microsoft.com/office/drawing/2014/main" id="{83D03189-04B1-4B99-561D-F29CFA756018}"/>
                  </a:ext>
                </a:extLst>
              </p:cNvPr>
              <p:cNvGrpSpPr/>
              <p:nvPr/>
            </p:nvGrpSpPr>
            <p:grpSpPr>
              <a:xfrm>
                <a:off x="-432654" y="2359404"/>
                <a:ext cx="9469150" cy="4498596"/>
                <a:chOff x="-432654" y="2359404"/>
                <a:chExt cx="9469150" cy="4498596"/>
              </a:xfrm>
            </p:grpSpPr>
            <p:sp>
              <p:nvSpPr>
                <p:cNvPr id="25" name="正方形/長方形 24">
                  <a:extLst>
                    <a:ext uri="{FF2B5EF4-FFF2-40B4-BE49-F238E27FC236}">
                      <a16:creationId xmlns:a16="http://schemas.microsoft.com/office/drawing/2014/main" id="{B237A4AF-8C09-61D8-D7B9-C66178370EB4}"/>
                    </a:ext>
                  </a:extLst>
                </p:cNvPr>
                <p:cNvSpPr/>
                <p:nvPr/>
              </p:nvSpPr>
              <p:spPr>
                <a:xfrm>
                  <a:off x="107504" y="2708287"/>
                  <a:ext cx="8928992" cy="40330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乗算 10">
                  <a:extLst>
                    <a:ext uri="{FF2B5EF4-FFF2-40B4-BE49-F238E27FC236}">
                      <a16:creationId xmlns:a16="http://schemas.microsoft.com/office/drawing/2014/main" id="{38A39662-ADDB-C35C-0BE7-5C97FFB2037C}"/>
                    </a:ext>
                  </a:extLst>
                </p:cNvPr>
                <p:cNvSpPr/>
                <p:nvPr/>
              </p:nvSpPr>
              <p:spPr>
                <a:xfrm>
                  <a:off x="-140340" y="2359404"/>
                  <a:ext cx="4498596" cy="4498596"/>
                </a:xfrm>
                <a:prstGeom prst="mathMultiply">
                  <a:avLst>
                    <a:gd name="adj1" fmla="val 11761"/>
                  </a:avLst>
                </a:prstGeom>
                <a:solidFill>
                  <a:srgbClr val="FBB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25CCD67B-36FE-7424-9B87-A196394F4D5F}"/>
                    </a:ext>
                  </a:extLst>
                </p:cNvPr>
                <p:cNvSpPr txBox="1"/>
                <p:nvPr/>
              </p:nvSpPr>
              <p:spPr>
                <a:xfrm>
                  <a:off x="-432654" y="3802621"/>
                  <a:ext cx="5292686" cy="1877437"/>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ふつうの波より</a:t>
                  </a:r>
                  <a:endParaRPr lang="en-US" altLang="ja-JP" sz="3600" b="1" dirty="0">
                    <a:latin typeface="メイリオ" panose="020B0604030504040204" pitchFamily="50" charset="-128"/>
                    <a:ea typeface="メイリオ" panose="020B0604030504040204" pitchFamily="50" charset="-128"/>
                  </a:endParaRPr>
                </a:p>
                <a:p>
                  <a:pPr algn="ctr"/>
                  <a:endParaRPr lang="en-US" altLang="ja-JP" sz="800" b="1" dirty="0">
                    <a:latin typeface="メイリオ" panose="020B0604030504040204" pitchFamily="50" charset="-128"/>
                    <a:ea typeface="メイリオ" panose="020B0604030504040204" pitchFamily="50" charset="-128"/>
                  </a:endParaRPr>
                </a:p>
                <a:p>
                  <a:pPr algn="ctr"/>
                  <a:r>
                    <a:rPr lang="ja-JP" altLang="en-US" sz="3600" b="1" dirty="0">
                      <a:latin typeface="メイリオ" panose="020B0604030504040204" pitchFamily="50" charset="-128"/>
                      <a:ea typeface="メイリオ" panose="020B0604030504040204" pitchFamily="50" charset="-128"/>
                    </a:rPr>
                    <a:t>津波の方が</a:t>
                  </a:r>
                  <a:endParaRPr lang="en-US" altLang="ja-JP" sz="3600" b="1" dirty="0">
                    <a:latin typeface="メイリオ" panose="020B0604030504040204" pitchFamily="50" charset="-128"/>
                    <a:ea typeface="メイリオ" panose="020B0604030504040204" pitchFamily="50" charset="-128"/>
                  </a:endParaRPr>
                </a:p>
                <a:p>
                  <a:pPr algn="ctr"/>
                  <a:r>
                    <a:rPr lang="ja-JP" altLang="en-US" sz="3600" b="1" dirty="0">
                      <a:latin typeface="メイリオ" panose="020B0604030504040204" pitchFamily="50" charset="-128"/>
                      <a:ea typeface="メイリオ" panose="020B0604030504040204" pitchFamily="50" charset="-128"/>
                    </a:rPr>
                    <a:t>力が強い！</a:t>
                  </a:r>
                  <a:endParaRPr kumimoji="1" lang="ja-JP" altLang="en-US" sz="3600" b="1" dirty="0">
                    <a:latin typeface="メイリオ" panose="020B0604030504040204" pitchFamily="50" charset="-128"/>
                    <a:ea typeface="メイリオ" panose="020B0604030504040204" pitchFamily="50" charset="-128"/>
                  </a:endParaRPr>
                </a:p>
              </p:txBody>
            </p:sp>
          </p:grpSp>
          <p:pic>
            <p:nvPicPr>
              <p:cNvPr id="45" name="図 44">
                <a:extLst>
                  <a:ext uri="{FF2B5EF4-FFF2-40B4-BE49-F238E27FC236}">
                    <a16:creationId xmlns:a16="http://schemas.microsoft.com/office/drawing/2014/main" id="{1142FE2D-6946-DA93-4FBE-052F5D468EFE}"/>
                  </a:ext>
                </a:extLst>
              </p:cNvPr>
              <p:cNvPicPr>
                <a:picLocks noChangeAspect="1"/>
              </p:cNvPicPr>
              <p:nvPr/>
            </p:nvPicPr>
            <p:blipFill>
              <a:blip r:embed="rId4"/>
              <a:stretch>
                <a:fillRect/>
              </a:stretch>
            </p:blipFill>
            <p:spPr>
              <a:xfrm>
                <a:off x="4211921" y="3888852"/>
                <a:ext cx="4744433" cy="1688649"/>
              </a:xfrm>
              <a:prstGeom prst="rect">
                <a:avLst/>
              </a:prstGeom>
            </p:spPr>
          </p:pic>
          <p:sp>
            <p:nvSpPr>
              <p:cNvPr id="46" name="テキスト ボックス 45">
                <a:extLst>
                  <a:ext uri="{FF2B5EF4-FFF2-40B4-BE49-F238E27FC236}">
                    <a16:creationId xmlns:a16="http://schemas.microsoft.com/office/drawing/2014/main" id="{2A0991E4-845C-5C20-6716-7BBEAF8963D5}"/>
                  </a:ext>
                </a:extLst>
              </p:cNvPr>
              <p:cNvSpPr txBox="1"/>
              <p:nvPr/>
            </p:nvSpPr>
            <p:spPr>
              <a:xfrm>
                <a:off x="5704616" y="5559043"/>
                <a:ext cx="3331880" cy="246221"/>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気象庁リーフレット「津波から命を守るために」より</a:t>
                </a:r>
                <a:endParaRPr kumimoji="1" lang="ja-JP" altLang="en-US" sz="1000" dirty="0">
                  <a:latin typeface="メイリオ" panose="020B0604030504040204" pitchFamily="50" charset="-128"/>
                  <a:ea typeface="メイリオ" panose="020B0604030504040204" pitchFamily="50" charset="-128"/>
                </a:endParaRPr>
              </a:p>
            </p:txBody>
          </p:sp>
        </p:grpSp>
        <p:sp>
          <p:nvSpPr>
            <p:cNvPr id="40" name="テキスト ボックス 39">
              <a:extLst>
                <a:ext uri="{FF2B5EF4-FFF2-40B4-BE49-F238E27FC236}">
                  <a16:creationId xmlns:a16="http://schemas.microsoft.com/office/drawing/2014/main" id="{56A20B94-A248-9127-C482-56A32C1FEFC1}"/>
                </a:ext>
              </a:extLst>
            </p:cNvPr>
            <p:cNvSpPr txBox="1"/>
            <p:nvPr/>
          </p:nvSpPr>
          <p:spPr>
            <a:xfrm>
              <a:off x="1087044" y="4279025"/>
              <a:ext cx="880707" cy="276999"/>
            </a:xfrm>
            <a:prstGeom prst="rect">
              <a:avLst/>
            </a:prstGeom>
            <a:noFill/>
          </p:spPr>
          <p:txBody>
            <a:bodyPr wrap="square" rtlCol="0">
              <a:spAutoFit/>
            </a:bodyPr>
            <a:lstStyle/>
            <a:p>
              <a:pPr algn="dist"/>
              <a:r>
                <a:rPr kumimoji="1" lang="ja-JP" altLang="en-US" sz="1200" b="1" dirty="0">
                  <a:latin typeface="メイリオ" panose="020B0604030504040204" pitchFamily="50" charset="-128"/>
                  <a:ea typeface="メイリオ" panose="020B0604030504040204" pitchFamily="50" charset="-128"/>
                </a:rPr>
                <a:t>つなみ</a:t>
              </a:r>
            </a:p>
          </p:txBody>
        </p:sp>
      </p:grpSp>
      <p:sp>
        <p:nvSpPr>
          <p:cNvPr id="49" name="テキスト ボックス 48">
            <a:extLst>
              <a:ext uri="{FF2B5EF4-FFF2-40B4-BE49-F238E27FC236}">
                <a16:creationId xmlns:a16="http://schemas.microsoft.com/office/drawing/2014/main" id="{85BD97D2-C8B1-A70A-5FF8-18FCE03431F5}"/>
              </a:ext>
            </a:extLst>
          </p:cNvPr>
          <p:cNvSpPr txBox="1"/>
          <p:nvPr/>
        </p:nvSpPr>
        <p:spPr>
          <a:xfrm>
            <a:off x="3290145" y="-4103"/>
            <a:ext cx="665573" cy="246221"/>
          </a:xfrm>
          <a:prstGeom prst="rect">
            <a:avLst/>
          </a:prstGeom>
          <a:noFill/>
        </p:spPr>
        <p:txBody>
          <a:bodyPr wrap="square" rtlCol="0">
            <a:spAutoFit/>
          </a:bodyPr>
          <a:lstStyle/>
          <a:p>
            <a:pPr algn="dist"/>
            <a:r>
              <a:rPr kumimoji="1" lang="ja-JP" altLang="en-US" sz="1000" dirty="0">
                <a:latin typeface="メイリオ" panose="020B0604030504040204" pitchFamily="50" charset="-128"/>
                <a:ea typeface="メイリオ" panose="020B0604030504040204" pitchFamily="50" charset="-128"/>
              </a:rPr>
              <a:t>つなみ</a:t>
            </a:r>
          </a:p>
        </p:txBody>
      </p:sp>
    </p:spTree>
    <p:extLst>
      <p:ext uri="{BB962C8B-B14F-4D97-AF65-F5344CB8AC3E}">
        <p14:creationId xmlns:p14="http://schemas.microsoft.com/office/powerpoint/2010/main" val="383972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本庁_140602_津波と波浪の違い">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34814"/>
            <a:ext cx="9144000" cy="5143500"/>
          </a:xfrm>
          <a:prstGeom prst="rect">
            <a:avLst/>
          </a:prstGeom>
        </p:spPr>
      </p:pic>
      <p:sp>
        <p:nvSpPr>
          <p:cNvPr id="6" name="テキスト ボックス 5"/>
          <p:cNvSpPr txBox="1"/>
          <p:nvPr/>
        </p:nvSpPr>
        <p:spPr>
          <a:xfrm>
            <a:off x="8063251" y="5767185"/>
            <a:ext cx="877163" cy="230832"/>
          </a:xfrm>
          <a:prstGeom prst="rect">
            <a:avLst/>
          </a:prstGeom>
          <a:noFill/>
        </p:spPr>
        <p:txBody>
          <a:bodyPr wrap="none" rtlCol="0">
            <a:spAutoFit/>
          </a:bodyPr>
          <a:lstStyle/>
          <a:p>
            <a:pPr fontAlgn="auto">
              <a:spcBef>
                <a:spcPts val="0"/>
              </a:spcBef>
              <a:spcAft>
                <a:spcPts val="0"/>
              </a:spcAft>
            </a:pPr>
            <a:r>
              <a:rPr lang="ja-JP" altLang="en-US" sz="900" dirty="0">
                <a:solidFill>
                  <a:schemeClr val="bg1"/>
                </a:solidFill>
                <a:latin typeface="メイリオ" panose="020B0604030504040204" pitchFamily="50" charset="-128"/>
                <a:ea typeface="メイリオ" panose="020B0604030504040204" pitchFamily="50" charset="-128"/>
              </a:rPr>
              <a:t>気象庁　提供</a:t>
            </a:r>
          </a:p>
        </p:txBody>
      </p:sp>
      <p:sp>
        <p:nvSpPr>
          <p:cNvPr id="3" name="Rectangle 9">
            <a:extLst>
              <a:ext uri="{FF2B5EF4-FFF2-40B4-BE49-F238E27FC236}">
                <a16:creationId xmlns:a16="http://schemas.microsoft.com/office/drawing/2014/main" id="{A7D28727-50DE-8A22-37F9-1DF07979C290}"/>
              </a:ext>
            </a:extLst>
          </p:cNvPr>
          <p:cNvSpPr txBox="1">
            <a:spLocks noChangeArrowheads="1"/>
          </p:cNvSpPr>
          <p:nvPr/>
        </p:nvSpPr>
        <p:spPr bwMode="auto">
          <a:xfrm>
            <a:off x="0" y="-8811"/>
            <a:ext cx="9144000" cy="78005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津波クイズ </a:t>
            </a:r>
            <a:r>
              <a:rPr lang="ja-JP" altLang="en-US" sz="3600" dirty="0">
                <a:solidFill>
                  <a:srgbClr val="000000"/>
                </a:solidFill>
                <a:latin typeface="メイリオ" panose="020B0604030504040204" pitchFamily="50" charset="-128"/>
                <a:ea typeface="メイリオ" panose="020B0604030504040204" pitchFamily="50" charset="-128"/>
              </a:rPr>
              <a:t>①</a:t>
            </a:r>
            <a:endParaRPr kumimoji="1" lang="ja-JP" altLang="en-US" sz="3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B4801D1E-56CC-2F58-C7A1-75DF9F88AF13}"/>
              </a:ext>
            </a:extLst>
          </p:cNvPr>
          <p:cNvSpPr txBox="1"/>
          <p:nvPr/>
        </p:nvSpPr>
        <p:spPr>
          <a:xfrm>
            <a:off x="3290145" y="-4103"/>
            <a:ext cx="665573" cy="246221"/>
          </a:xfrm>
          <a:prstGeom prst="rect">
            <a:avLst/>
          </a:prstGeom>
          <a:noFill/>
        </p:spPr>
        <p:txBody>
          <a:bodyPr wrap="square" rtlCol="0">
            <a:spAutoFit/>
          </a:bodyPr>
          <a:lstStyle/>
          <a:p>
            <a:pPr algn="dist"/>
            <a:r>
              <a:rPr kumimoji="1" lang="ja-JP" altLang="en-US" sz="1000" dirty="0">
                <a:latin typeface="メイリオ" panose="020B0604030504040204" pitchFamily="50" charset="-128"/>
                <a:ea typeface="メイリオ" panose="020B0604030504040204" pitchFamily="50" charset="-128"/>
              </a:rPr>
              <a:t>つなみ</a:t>
            </a:r>
          </a:p>
        </p:txBody>
      </p:sp>
    </p:spTree>
    <p:extLst>
      <p:ext uri="{BB962C8B-B14F-4D97-AF65-F5344CB8AC3E}">
        <p14:creationId xmlns:p14="http://schemas.microsoft.com/office/powerpoint/2010/main" val="1010035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正方形/長方形 128"/>
          <p:cNvSpPr>
            <a:spLocks noChangeArrowheads="1"/>
          </p:cNvSpPr>
          <p:nvPr/>
        </p:nvSpPr>
        <p:spPr bwMode="auto">
          <a:xfrm>
            <a:off x="1044277" y="3924969"/>
            <a:ext cx="6696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b="1" dirty="0">
                <a:solidFill>
                  <a:prstClr val="black"/>
                </a:solidFill>
                <a:latin typeface="メイリオ" panose="020B0604030504040204" pitchFamily="50" charset="-128"/>
                <a:ea typeface="メイリオ" panose="020B0604030504040204" pitchFamily="50" charset="-128"/>
              </a:rPr>
              <a:t>②ふんばれば、立っていられる</a:t>
            </a:r>
            <a:endParaRPr lang="en-US" altLang="ja-JP" sz="3600" b="1" dirty="0">
              <a:solidFill>
                <a:prstClr val="black"/>
              </a:solidFill>
              <a:latin typeface="メイリオ" panose="020B0604030504040204" pitchFamily="50" charset="-128"/>
              <a:ea typeface="メイリオ" panose="020B0604030504040204" pitchFamily="50" charset="-128"/>
            </a:endParaRPr>
          </a:p>
        </p:txBody>
      </p:sp>
      <p:sp>
        <p:nvSpPr>
          <p:cNvPr id="146" name="正方形/長方形 145"/>
          <p:cNvSpPr>
            <a:spLocks noChangeArrowheads="1"/>
          </p:cNvSpPr>
          <p:nvPr/>
        </p:nvSpPr>
        <p:spPr bwMode="auto">
          <a:xfrm>
            <a:off x="1044277" y="2988344"/>
            <a:ext cx="6696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b="1" dirty="0">
                <a:solidFill>
                  <a:prstClr val="black"/>
                </a:solidFill>
                <a:latin typeface="メイリオ" panose="020B0604030504040204" pitchFamily="50" charset="-128"/>
                <a:ea typeface="メイリオ" panose="020B0604030504040204" pitchFamily="50" charset="-128"/>
              </a:rPr>
              <a:t>①よゆうで、立っていられる</a:t>
            </a:r>
            <a:endParaRPr lang="en-US" altLang="ja-JP" sz="3600" b="1" dirty="0">
              <a:solidFill>
                <a:prstClr val="black"/>
              </a:solidFill>
              <a:latin typeface="メイリオ" panose="020B0604030504040204" pitchFamily="50" charset="-128"/>
              <a:ea typeface="メイリオ" panose="020B0604030504040204" pitchFamily="50" charset="-128"/>
            </a:endParaRPr>
          </a:p>
        </p:txBody>
      </p:sp>
      <p:sp>
        <p:nvSpPr>
          <p:cNvPr id="7" name="正方形/長方形 6"/>
          <p:cNvSpPr>
            <a:spLocks noChangeArrowheads="1"/>
          </p:cNvSpPr>
          <p:nvPr/>
        </p:nvSpPr>
        <p:spPr bwMode="auto">
          <a:xfrm>
            <a:off x="1044277" y="4871119"/>
            <a:ext cx="6696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b="1" dirty="0">
                <a:solidFill>
                  <a:prstClr val="black"/>
                </a:solidFill>
                <a:latin typeface="メイリオ" panose="020B0604030504040204" pitchFamily="50" charset="-128"/>
                <a:ea typeface="メイリオ" panose="020B0604030504040204" pitchFamily="50" charset="-128"/>
              </a:rPr>
              <a:t>③ぜったい、立っていられない</a:t>
            </a:r>
            <a:endParaRPr lang="en-US" altLang="ja-JP" sz="3600" b="1" dirty="0">
              <a:solidFill>
                <a:prstClr val="black"/>
              </a:solidFill>
              <a:latin typeface="メイリオ" panose="020B0604030504040204" pitchFamily="50" charset="-128"/>
              <a:ea typeface="メイリオ" panose="020B0604030504040204" pitchFamily="50" charset="-128"/>
            </a:endParaRPr>
          </a:p>
        </p:txBody>
      </p:sp>
      <p:sp>
        <p:nvSpPr>
          <p:cNvPr id="12" name="正方形/長方形 11"/>
          <p:cNvSpPr>
            <a:spLocks noChangeArrowheads="1"/>
          </p:cNvSpPr>
          <p:nvPr/>
        </p:nvSpPr>
        <p:spPr bwMode="auto">
          <a:xfrm>
            <a:off x="1079773" y="1283806"/>
            <a:ext cx="622853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b="1" dirty="0">
                <a:solidFill>
                  <a:prstClr val="black"/>
                </a:solidFill>
                <a:latin typeface="メイリオ" panose="020B0604030504040204" pitchFamily="50" charset="-128"/>
                <a:ea typeface="メイリオ" panose="020B0604030504040204" pitchFamily="50" charset="-128"/>
              </a:rPr>
              <a:t>ひざくらいの高さの津波、</a:t>
            </a:r>
            <a:endParaRPr lang="en-US" altLang="ja-JP" sz="3600" b="1" dirty="0">
              <a:solidFill>
                <a:prstClr val="black"/>
              </a:solidFill>
              <a:latin typeface="メイリオ" panose="020B0604030504040204" pitchFamily="50" charset="-128"/>
              <a:ea typeface="メイリオ" panose="020B0604030504040204" pitchFamily="50" charset="-128"/>
            </a:endParaRPr>
          </a:p>
          <a:p>
            <a:pPr eaLnBrk="1" hangingPunct="1">
              <a:spcBef>
                <a:spcPct val="0"/>
              </a:spcBef>
              <a:buFontTx/>
              <a:buNone/>
            </a:pPr>
            <a:endParaRPr lang="en-US" altLang="ja-JP" sz="800" b="1" dirty="0">
              <a:solidFill>
                <a:prstClr val="black"/>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3600" b="1" dirty="0">
                <a:solidFill>
                  <a:prstClr val="black"/>
                </a:solidFill>
                <a:latin typeface="メイリオ" panose="020B0604030504040204" pitchFamily="50" charset="-128"/>
                <a:ea typeface="メイリオ" panose="020B0604030504040204" pitchFamily="50" charset="-128"/>
              </a:rPr>
              <a:t>　　　立っていられるかな？</a:t>
            </a:r>
            <a:endParaRPr lang="en-US" altLang="ja-JP" sz="3600" b="1" dirty="0">
              <a:solidFill>
                <a:prstClr val="black"/>
              </a:solidFill>
              <a:latin typeface="メイリオ" panose="020B0604030504040204" pitchFamily="50" charset="-128"/>
              <a:ea typeface="メイリオ" panose="020B0604030504040204" pitchFamily="50" charset="-128"/>
            </a:endParaRPr>
          </a:p>
        </p:txBody>
      </p:sp>
      <p:sp>
        <p:nvSpPr>
          <p:cNvPr id="2" name="楕円 1"/>
          <p:cNvSpPr/>
          <p:nvPr/>
        </p:nvSpPr>
        <p:spPr>
          <a:xfrm>
            <a:off x="431874" y="4721100"/>
            <a:ext cx="7920880" cy="946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ED078A2-5A06-30F5-B392-C84AF3DED5A1}"/>
              </a:ext>
            </a:extLst>
          </p:cNvPr>
          <p:cNvSpPr txBox="1"/>
          <p:nvPr/>
        </p:nvSpPr>
        <p:spPr>
          <a:xfrm>
            <a:off x="5292080" y="1061756"/>
            <a:ext cx="880707" cy="276999"/>
          </a:xfrm>
          <a:prstGeom prst="rect">
            <a:avLst/>
          </a:prstGeom>
          <a:noFill/>
        </p:spPr>
        <p:txBody>
          <a:bodyPr wrap="square" rtlCol="0">
            <a:spAutoFit/>
          </a:bodyPr>
          <a:lstStyle/>
          <a:p>
            <a:pPr algn="dist"/>
            <a:r>
              <a:rPr kumimoji="1" lang="ja-JP" altLang="en-US" sz="1200" b="1" dirty="0">
                <a:latin typeface="メイリオ" panose="020B0604030504040204" pitchFamily="50" charset="-128"/>
                <a:ea typeface="メイリオ" panose="020B0604030504040204" pitchFamily="50" charset="-128"/>
              </a:rPr>
              <a:t>つなみ</a:t>
            </a:r>
          </a:p>
        </p:txBody>
      </p:sp>
      <p:sp>
        <p:nvSpPr>
          <p:cNvPr id="4" name="Rectangle 9">
            <a:extLst>
              <a:ext uri="{FF2B5EF4-FFF2-40B4-BE49-F238E27FC236}">
                <a16:creationId xmlns:a16="http://schemas.microsoft.com/office/drawing/2014/main" id="{332117F0-6F3F-B1C5-6C2F-9DC3CCDC70A9}"/>
              </a:ext>
            </a:extLst>
          </p:cNvPr>
          <p:cNvSpPr txBox="1">
            <a:spLocks noChangeArrowheads="1"/>
          </p:cNvSpPr>
          <p:nvPr/>
        </p:nvSpPr>
        <p:spPr bwMode="auto">
          <a:xfrm>
            <a:off x="0" y="-8811"/>
            <a:ext cx="9144000" cy="78005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津波クイズ ②</a:t>
            </a:r>
          </a:p>
        </p:txBody>
      </p:sp>
      <p:sp>
        <p:nvSpPr>
          <p:cNvPr id="5" name="テキスト ボックス 4">
            <a:extLst>
              <a:ext uri="{FF2B5EF4-FFF2-40B4-BE49-F238E27FC236}">
                <a16:creationId xmlns:a16="http://schemas.microsoft.com/office/drawing/2014/main" id="{D59A178F-2477-F185-F00D-CB1C78EAD98B}"/>
              </a:ext>
            </a:extLst>
          </p:cNvPr>
          <p:cNvSpPr txBox="1"/>
          <p:nvPr/>
        </p:nvSpPr>
        <p:spPr>
          <a:xfrm>
            <a:off x="3290145" y="-4103"/>
            <a:ext cx="665573" cy="246221"/>
          </a:xfrm>
          <a:prstGeom prst="rect">
            <a:avLst/>
          </a:prstGeom>
          <a:noFill/>
        </p:spPr>
        <p:txBody>
          <a:bodyPr wrap="square" rtlCol="0">
            <a:spAutoFit/>
          </a:bodyPr>
          <a:lstStyle/>
          <a:p>
            <a:pPr algn="dist"/>
            <a:r>
              <a:rPr kumimoji="1" lang="ja-JP" altLang="en-US" sz="1000" dirty="0">
                <a:latin typeface="メイリオ" panose="020B0604030504040204" pitchFamily="50" charset="-128"/>
                <a:ea typeface="メイリオ" panose="020B0604030504040204" pitchFamily="50" charset="-128"/>
              </a:rPr>
              <a:t>つなみ</a:t>
            </a:r>
          </a:p>
        </p:txBody>
      </p:sp>
    </p:spTree>
    <p:extLst>
      <p:ext uri="{BB962C8B-B14F-4D97-AF65-F5344CB8AC3E}">
        <p14:creationId xmlns:p14="http://schemas.microsoft.com/office/powerpoint/2010/main" val="281710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5">
            <a:extLst>
              <a:ext uri="{FF2B5EF4-FFF2-40B4-BE49-F238E27FC236}">
                <a16:creationId xmlns:a16="http://schemas.microsoft.com/office/drawing/2014/main" id="{5E2AED30-B189-5F71-056F-8DCD24CA82E7}"/>
              </a:ext>
            </a:extLst>
          </p:cNvPr>
          <p:cNvSpPr/>
          <p:nvPr/>
        </p:nvSpPr>
        <p:spPr>
          <a:xfrm>
            <a:off x="2998726" y="914506"/>
            <a:ext cx="3168352" cy="78005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ドーナツ 1">
            <a:extLst>
              <a:ext uri="{FF2B5EF4-FFF2-40B4-BE49-F238E27FC236}">
                <a16:creationId xmlns:a16="http://schemas.microsoft.com/office/drawing/2014/main" id="{2A0580B3-E7A0-DCDF-CAFF-FBE49AFA0F59}"/>
              </a:ext>
            </a:extLst>
          </p:cNvPr>
          <p:cNvSpPr/>
          <p:nvPr/>
        </p:nvSpPr>
        <p:spPr>
          <a:xfrm>
            <a:off x="3356787" y="1078714"/>
            <a:ext cx="431968" cy="431968"/>
          </a:xfrm>
          <a:prstGeom prst="donut">
            <a:avLst>
              <a:gd name="adj" fmla="val 1831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乗算 4">
            <a:extLst>
              <a:ext uri="{FF2B5EF4-FFF2-40B4-BE49-F238E27FC236}">
                <a16:creationId xmlns:a16="http://schemas.microsoft.com/office/drawing/2014/main" id="{89ACC5BB-4509-A8A5-B103-951A37E5B7A4}"/>
              </a:ext>
            </a:extLst>
          </p:cNvPr>
          <p:cNvSpPr/>
          <p:nvPr/>
        </p:nvSpPr>
        <p:spPr>
          <a:xfrm>
            <a:off x="3788835" y="974482"/>
            <a:ext cx="647992" cy="647992"/>
          </a:xfrm>
          <a:prstGeom prst="mathMultiply">
            <a:avLst>
              <a:gd name="adj1" fmla="val 11761"/>
            </a:avLst>
          </a:prstGeom>
          <a:solidFill>
            <a:srgbClr val="E94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ドーナツ 9">
            <a:extLst>
              <a:ext uri="{FF2B5EF4-FFF2-40B4-BE49-F238E27FC236}">
                <a16:creationId xmlns:a16="http://schemas.microsoft.com/office/drawing/2014/main" id="{22E0F222-5D55-AA77-8FE2-F6B527B88EFE}"/>
              </a:ext>
            </a:extLst>
          </p:cNvPr>
          <p:cNvSpPr/>
          <p:nvPr/>
        </p:nvSpPr>
        <p:spPr>
          <a:xfrm>
            <a:off x="1221920" y="3638777"/>
            <a:ext cx="2278843" cy="2278843"/>
          </a:xfrm>
          <a:prstGeom prst="donut">
            <a:avLst>
              <a:gd name="adj" fmla="val 1831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乗算 10">
            <a:extLst>
              <a:ext uri="{FF2B5EF4-FFF2-40B4-BE49-F238E27FC236}">
                <a16:creationId xmlns:a16="http://schemas.microsoft.com/office/drawing/2014/main" id="{5FC5F644-0DC3-D0FE-F7FA-A31E708CB98D}"/>
              </a:ext>
            </a:extLst>
          </p:cNvPr>
          <p:cNvSpPr/>
          <p:nvPr/>
        </p:nvSpPr>
        <p:spPr>
          <a:xfrm>
            <a:off x="5084899" y="3068960"/>
            <a:ext cx="3418476" cy="3418476"/>
          </a:xfrm>
          <a:prstGeom prst="mathMultiply">
            <a:avLst>
              <a:gd name="adj1" fmla="val 11761"/>
            </a:avLst>
          </a:prstGeom>
          <a:solidFill>
            <a:srgbClr val="E94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5D86ACAA-44FB-FD45-8C78-33C92B3E5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140" y="4691915"/>
            <a:ext cx="1387524" cy="2060473"/>
          </a:xfrm>
          <a:prstGeom prst="rect">
            <a:avLst/>
          </a:prstGeom>
        </p:spPr>
      </p:pic>
      <p:sp>
        <p:nvSpPr>
          <p:cNvPr id="13" name="Rectangle 2">
            <a:extLst>
              <a:ext uri="{FF2B5EF4-FFF2-40B4-BE49-F238E27FC236}">
                <a16:creationId xmlns:a16="http://schemas.microsoft.com/office/drawing/2014/main" id="{B42AF0AF-1837-447F-19B0-EF306259E1A6}"/>
              </a:ext>
            </a:extLst>
          </p:cNvPr>
          <p:cNvSpPr txBox="1">
            <a:spLocks noChangeArrowheads="1"/>
          </p:cNvSpPr>
          <p:nvPr/>
        </p:nvSpPr>
        <p:spPr bwMode="auto">
          <a:xfrm>
            <a:off x="2256" y="1746821"/>
            <a:ext cx="9161292" cy="1531917"/>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ts val="6200"/>
              </a:lnSpc>
              <a:spcBef>
                <a:spcPct val="0"/>
              </a:spcBef>
              <a:spcAft>
                <a:spcPct val="0"/>
              </a:spcAft>
              <a:buClrTx/>
              <a:buSzTx/>
              <a:buFontTx/>
              <a:buNone/>
              <a:tabLst/>
              <a:defRPr/>
            </a:pPr>
            <a:r>
              <a:rPr kumimoji="1" lang="ja-JP" altLang="en-US" sz="3600" b="1" i="0" u="none" strike="noStrike" kern="0" cap="none" spc="0" normalizeH="0" baseline="0" noProof="0" dirty="0">
                <a:ln>
                  <a:noFill/>
                </a:ln>
                <a:solidFill>
                  <a:srgbClr val="000000"/>
                </a:solidFill>
                <a:uLnTx/>
                <a:uFillTx/>
                <a:latin typeface="メイリオ" panose="020B0604030504040204" pitchFamily="50" charset="-128"/>
                <a:ea typeface="メイリオ" panose="020B0604030504040204" pitchFamily="50" charset="-128"/>
              </a:rPr>
              <a:t>　　 町をのみこんだ津波がひいた後なら、</a:t>
            </a:r>
            <a:endParaRPr kumimoji="1" lang="en-US" altLang="ja-JP" sz="3600" b="1" i="0" u="none" strike="noStrike" kern="0" cap="none" spc="0" normalizeH="0" baseline="0" noProof="0" dirty="0">
              <a:ln>
                <a:noFill/>
              </a:ln>
              <a:solidFill>
                <a:srgbClr val="000000"/>
              </a:solidFill>
              <a:uLnTx/>
              <a:uFillTx/>
              <a:latin typeface="メイリオ" panose="020B0604030504040204" pitchFamily="50" charset="-128"/>
              <a:ea typeface="メイリオ" panose="020B0604030504040204" pitchFamily="50" charset="-128"/>
            </a:endParaRPr>
          </a:p>
          <a:p>
            <a:pPr marL="0" marR="0" lvl="0" indent="0" algn="ctr" defTabSz="914400" rtl="0" eaLnBrk="1" fontAlgn="base" latinLnBrk="0" hangingPunct="1">
              <a:lnSpc>
                <a:spcPts val="6200"/>
              </a:lnSpc>
              <a:spcBef>
                <a:spcPct val="0"/>
              </a:spcBef>
              <a:spcAft>
                <a:spcPct val="0"/>
              </a:spcAft>
              <a:buClrTx/>
              <a:buSzTx/>
              <a:buFontTx/>
              <a:buNone/>
              <a:tabLst/>
              <a:defRPr/>
            </a:pPr>
            <a:r>
              <a:rPr lang="ja-JP" altLang="en-US" sz="3600" b="1" kern="0" dirty="0">
                <a:solidFill>
                  <a:srgbClr val="000000"/>
                </a:solidFill>
                <a:latin typeface="メイリオ" panose="020B0604030504040204" pitchFamily="50" charset="-128"/>
                <a:ea typeface="メイリオ" panose="020B0604030504040204" pitchFamily="50" charset="-128"/>
              </a:rPr>
              <a:t>避難場所から帰っても良い</a:t>
            </a:r>
            <a:r>
              <a:rPr kumimoji="1" lang="ja-JP" altLang="en-US" sz="3600" b="1" i="0" u="none" strike="noStrike" kern="0" cap="none" spc="0" normalizeH="0" baseline="0" noProof="0" dirty="0">
                <a:ln>
                  <a:noFill/>
                </a:ln>
                <a:solidFill>
                  <a:srgbClr val="000000"/>
                </a:solidFill>
                <a:uLnTx/>
                <a:uFillTx/>
                <a:latin typeface="メイリオ" panose="020B0604030504040204" pitchFamily="50" charset="-128"/>
                <a:ea typeface="メイリオ" panose="020B0604030504040204" pitchFamily="50" charset="-128"/>
              </a:rPr>
              <a:t>でしょうか？</a:t>
            </a:r>
            <a:endParaRPr kumimoji="1" lang="en-US" altLang="ja-JP" sz="3600" b="1" i="0" u="none" strike="noStrike" kern="0" cap="none" spc="0" normalizeH="0" baseline="0" noProof="0" dirty="0">
              <a:ln>
                <a:noFill/>
              </a:ln>
              <a:solidFill>
                <a:srgbClr val="000000"/>
              </a:solidFill>
              <a:uLnTx/>
              <a:uFillTx/>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BCF762E2-0354-3834-F92A-8E073992B8B3}"/>
              </a:ext>
            </a:extLst>
          </p:cNvPr>
          <p:cNvSpPr txBox="1"/>
          <p:nvPr/>
        </p:nvSpPr>
        <p:spPr>
          <a:xfrm>
            <a:off x="4436827" y="1679886"/>
            <a:ext cx="880707" cy="276999"/>
          </a:xfrm>
          <a:prstGeom prst="rect">
            <a:avLst/>
          </a:prstGeom>
          <a:noFill/>
        </p:spPr>
        <p:txBody>
          <a:bodyPr wrap="square" rtlCol="0">
            <a:spAutoFit/>
          </a:bodyPr>
          <a:lstStyle/>
          <a:p>
            <a:pPr algn="dist"/>
            <a:r>
              <a:rPr kumimoji="1" lang="ja-JP" altLang="en-US" sz="1200" b="1" dirty="0">
                <a:latin typeface="メイリオ" panose="020B0604030504040204" pitchFamily="50" charset="-128"/>
                <a:ea typeface="メイリオ" panose="020B0604030504040204" pitchFamily="50" charset="-128"/>
              </a:rPr>
              <a:t>つなみ</a:t>
            </a:r>
          </a:p>
        </p:txBody>
      </p:sp>
      <p:sp>
        <p:nvSpPr>
          <p:cNvPr id="18" name="Rectangle 2">
            <a:extLst>
              <a:ext uri="{FF2B5EF4-FFF2-40B4-BE49-F238E27FC236}">
                <a16:creationId xmlns:a16="http://schemas.microsoft.com/office/drawing/2014/main" id="{5DBFA234-C3E6-CC2E-C25A-6EB1AC5AE679}"/>
              </a:ext>
            </a:extLst>
          </p:cNvPr>
          <p:cNvSpPr txBox="1">
            <a:spLocks noChangeArrowheads="1"/>
          </p:cNvSpPr>
          <p:nvPr/>
        </p:nvSpPr>
        <p:spPr bwMode="auto">
          <a:xfrm>
            <a:off x="3896767" y="922666"/>
            <a:ext cx="2376264" cy="771896"/>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ts val="6200"/>
              </a:lnSpc>
              <a:spcBef>
                <a:spcPct val="0"/>
              </a:spcBef>
              <a:spcAft>
                <a:spcPct val="0"/>
              </a:spcAft>
              <a:buClrTx/>
              <a:buSzTx/>
              <a:buFontTx/>
              <a:buNone/>
              <a:tabLst/>
              <a:defRPr/>
            </a:pPr>
            <a:r>
              <a:rPr kumimoji="1" lang="ja-JP" altLang="en-US" sz="3600" b="1" i="0" u="none" strike="noStrike" kern="0" cap="none" spc="0" normalizeH="0" baseline="0" noProof="0" dirty="0">
                <a:ln>
                  <a:noFill/>
                </a:ln>
                <a:solidFill>
                  <a:srgbClr val="000000"/>
                </a:solidFill>
                <a:uLnTx/>
                <a:uFillTx/>
                <a:latin typeface="メイリオ" panose="020B0604030504040204" pitchFamily="50" charset="-128"/>
                <a:ea typeface="メイリオ" panose="020B0604030504040204" pitchFamily="50" charset="-128"/>
              </a:rPr>
              <a:t>クイズ</a:t>
            </a:r>
            <a:endParaRPr kumimoji="1" lang="en-US" altLang="ja-JP" sz="3600" b="1" i="0" u="none" strike="noStrike" kern="0" cap="none" spc="0" normalizeH="0" baseline="0" noProof="0" dirty="0">
              <a:ln>
                <a:noFill/>
              </a:ln>
              <a:solidFill>
                <a:srgbClr val="000000"/>
              </a:solidFill>
              <a:uLnTx/>
              <a:uFillTx/>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96DC6B22-7815-AE76-E305-215D41608A86}"/>
              </a:ext>
            </a:extLst>
          </p:cNvPr>
          <p:cNvSpPr txBox="1"/>
          <p:nvPr/>
        </p:nvSpPr>
        <p:spPr>
          <a:xfrm>
            <a:off x="512299" y="2434439"/>
            <a:ext cx="880707" cy="276999"/>
          </a:xfrm>
          <a:prstGeom prst="rect">
            <a:avLst/>
          </a:prstGeom>
          <a:noFill/>
        </p:spPr>
        <p:txBody>
          <a:bodyPr wrap="square" rtlCol="0">
            <a:spAutoFit/>
          </a:bodyPr>
          <a:lstStyle/>
          <a:p>
            <a:pPr algn="dist"/>
            <a:r>
              <a:rPr kumimoji="1" lang="ja-JP" altLang="en-US" sz="1200" b="1" dirty="0">
                <a:latin typeface="メイリオ" panose="020B0604030504040204" pitchFamily="50" charset="-128"/>
                <a:ea typeface="メイリオ" panose="020B0604030504040204" pitchFamily="50" charset="-128"/>
              </a:rPr>
              <a:t>ひなん</a:t>
            </a:r>
          </a:p>
        </p:txBody>
      </p:sp>
      <p:grpSp>
        <p:nvGrpSpPr>
          <p:cNvPr id="27" name="グループ化 26">
            <a:extLst>
              <a:ext uri="{FF2B5EF4-FFF2-40B4-BE49-F238E27FC236}">
                <a16:creationId xmlns:a16="http://schemas.microsoft.com/office/drawing/2014/main" id="{4B711C2F-64F9-3F53-A73C-57146D228492}"/>
              </a:ext>
            </a:extLst>
          </p:cNvPr>
          <p:cNvGrpSpPr/>
          <p:nvPr/>
        </p:nvGrpSpPr>
        <p:grpSpPr>
          <a:xfrm>
            <a:off x="179512" y="2890844"/>
            <a:ext cx="8640960" cy="4498596"/>
            <a:chOff x="179512" y="2890844"/>
            <a:chExt cx="8640960" cy="4498596"/>
          </a:xfrm>
        </p:grpSpPr>
        <p:sp>
          <p:nvSpPr>
            <p:cNvPr id="21" name="正方形/長方形 20">
              <a:extLst>
                <a:ext uri="{FF2B5EF4-FFF2-40B4-BE49-F238E27FC236}">
                  <a16:creationId xmlns:a16="http://schemas.microsoft.com/office/drawing/2014/main" id="{AB4FD348-85E8-2B05-B30B-E9EB644236D5}"/>
                </a:ext>
              </a:extLst>
            </p:cNvPr>
            <p:cNvSpPr/>
            <p:nvPr/>
          </p:nvSpPr>
          <p:spPr>
            <a:xfrm>
              <a:off x="395536" y="3226479"/>
              <a:ext cx="8424936" cy="35731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乗算 10">
              <a:extLst>
                <a:ext uri="{FF2B5EF4-FFF2-40B4-BE49-F238E27FC236}">
                  <a16:creationId xmlns:a16="http://schemas.microsoft.com/office/drawing/2014/main" id="{A81EE9A7-0ABE-9C20-CDD0-D450A25254B0}"/>
                </a:ext>
              </a:extLst>
            </p:cNvPr>
            <p:cNvSpPr/>
            <p:nvPr/>
          </p:nvSpPr>
          <p:spPr>
            <a:xfrm>
              <a:off x="179512" y="2890844"/>
              <a:ext cx="4498596" cy="4498596"/>
            </a:xfrm>
            <a:prstGeom prst="mathMultiply">
              <a:avLst>
                <a:gd name="adj1" fmla="val 11761"/>
              </a:avLst>
            </a:prstGeom>
            <a:solidFill>
              <a:srgbClr val="FBB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Rectangle 2">
              <a:extLst>
                <a:ext uri="{FF2B5EF4-FFF2-40B4-BE49-F238E27FC236}">
                  <a16:creationId xmlns:a16="http://schemas.microsoft.com/office/drawing/2014/main" id="{AB38FD91-FC5C-0A11-71B3-419E63DFE303}"/>
                </a:ext>
              </a:extLst>
            </p:cNvPr>
            <p:cNvSpPr txBox="1">
              <a:spLocks noChangeArrowheads="1"/>
            </p:cNvSpPr>
            <p:nvPr/>
          </p:nvSpPr>
          <p:spPr bwMode="auto">
            <a:xfrm>
              <a:off x="803205" y="4744587"/>
              <a:ext cx="3323217" cy="933824"/>
            </a:xfrm>
            <a:prstGeom prst="rect">
              <a:avLst/>
            </a:prstGeom>
            <a:noFill/>
            <a:ln w="9525">
              <a:noFill/>
              <a:miter lim="800000"/>
              <a:headEnd/>
              <a:tailEnd/>
            </a:ln>
            <a:effectLst/>
          </p:spPr>
          <p:txBody>
            <a:bodyPr anchor="ctr"/>
            <a:lstStyle/>
            <a:p>
              <a:pPr marL="0" marR="0" lvl="0" indent="0" algn="ctr" defTabSz="914400" rtl="0" eaLnBrk="1" fontAlgn="base" latinLnBrk="0" hangingPunct="1">
                <a:spcBef>
                  <a:spcPct val="0"/>
                </a:spcBef>
                <a:spcAft>
                  <a:spcPct val="0"/>
                </a:spcAft>
                <a:buClrTx/>
                <a:buSzTx/>
                <a:buFontTx/>
                <a:buNone/>
                <a:tabLst/>
                <a:defRPr/>
              </a:pPr>
              <a:r>
                <a:rPr kumimoji="1" lang="ja-JP" altLang="en-US" sz="5400" b="1" i="0" u="none" strike="noStrike" kern="0" cap="none" spc="0" normalizeH="0" baseline="0" noProof="0" dirty="0">
                  <a:ln>
                    <a:noFill/>
                  </a:ln>
                  <a:solidFill>
                    <a:srgbClr val="E9460A"/>
                  </a:solidFill>
                  <a:uLnTx/>
                  <a:uFillTx/>
                  <a:latin typeface="メイリオ" panose="020B0604030504040204" pitchFamily="50" charset="-128"/>
                  <a:ea typeface="メイリオ" panose="020B0604030504040204" pitchFamily="50" charset="-128"/>
                </a:rPr>
                <a:t>絶対に</a:t>
              </a:r>
              <a:endParaRPr kumimoji="1" lang="en-US" altLang="ja-JP" sz="5400" b="1" i="0" u="none" strike="noStrike" kern="0" cap="none" spc="0" normalizeH="0" baseline="0" noProof="0" dirty="0">
                <a:ln>
                  <a:noFill/>
                </a:ln>
                <a:solidFill>
                  <a:srgbClr val="E9460A"/>
                </a:solidFill>
                <a:uLnTx/>
                <a:uFillTx/>
                <a:latin typeface="メイリオ" panose="020B0604030504040204" pitchFamily="50" charset="-128"/>
                <a:ea typeface="メイリオ" panose="020B0604030504040204" pitchFamily="50" charset="-128"/>
              </a:endParaRPr>
            </a:p>
            <a:p>
              <a:pPr marL="0" marR="0" lvl="0" indent="0" algn="ctr" defTabSz="914400" rtl="0" eaLnBrk="1" fontAlgn="base" latinLnBrk="0" hangingPunct="1">
                <a:spcBef>
                  <a:spcPct val="0"/>
                </a:spcBef>
                <a:spcAft>
                  <a:spcPct val="0"/>
                </a:spcAft>
                <a:buClrTx/>
                <a:buSzTx/>
                <a:buFontTx/>
                <a:buNone/>
                <a:tabLst/>
                <a:defRPr/>
              </a:pPr>
              <a:r>
                <a:rPr kumimoji="1" lang="ja-JP" altLang="en-US" sz="5400" b="1" i="0" u="none" strike="noStrike" kern="0" cap="none" spc="0" normalizeH="0" baseline="0" noProof="0" dirty="0">
                  <a:ln>
                    <a:noFill/>
                  </a:ln>
                  <a:solidFill>
                    <a:srgbClr val="E9460A"/>
                  </a:solidFill>
                  <a:uLnTx/>
                  <a:uFillTx/>
                  <a:latin typeface="メイリオ" panose="020B0604030504040204" pitchFamily="50" charset="-128"/>
                  <a:ea typeface="メイリオ" panose="020B0604030504040204" pitchFamily="50" charset="-128"/>
                </a:rPr>
                <a:t>ダメ！</a:t>
              </a:r>
              <a:endParaRPr kumimoji="1" lang="en-US" altLang="ja-JP" sz="5400" b="1" i="0" u="none" strike="noStrike" kern="0" cap="none" spc="0" normalizeH="0" baseline="0" noProof="0" dirty="0">
                <a:ln>
                  <a:noFill/>
                </a:ln>
                <a:solidFill>
                  <a:srgbClr val="E9460A"/>
                </a:solidFill>
                <a:uLnTx/>
                <a:uFillTx/>
                <a:latin typeface="メイリオ" panose="020B0604030504040204" pitchFamily="50" charset="-128"/>
                <a:ea typeface="メイリオ" panose="020B0604030504040204" pitchFamily="50" charset="-128"/>
              </a:endParaRPr>
            </a:p>
          </p:txBody>
        </p:sp>
        <p:pic>
          <p:nvPicPr>
            <p:cNvPr id="24" name="図 23">
              <a:extLst>
                <a:ext uri="{FF2B5EF4-FFF2-40B4-BE49-F238E27FC236}">
                  <a16:creationId xmlns:a16="http://schemas.microsoft.com/office/drawing/2014/main" id="{724398D6-2387-9510-9475-65AB753EC3CA}"/>
                </a:ext>
              </a:extLst>
            </p:cNvPr>
            <p:cNvPicPr>
              <a:picLocks noChangeAspect="1"/>
            </p:cNvPicPr>
            <p:nvPr/>
          </p:nvPicPr>
          <p:blipFill>
            <a:blip r:embed="rId4"/>
            <a:stretch>
              <a:fillRect/>
            </a:stretch>
          </p:blipFill>
          <p:spPr>
            <a:xfrm>
              <a:off x="4516707" y="3682379"/>
              <a:ext cx="3834399" cy="2752711"/>
            </a:xfrm>
            <a:prstGeom prst="rect">
              <a:avLst/>
            </a:prstGeom>
          </p:spPr>
        </p:pic>
        <p:sp>
          <p:nvSpPr>
            <p:cNvPr id="25" name="テキスト ボックス 24">
              <a:extLst>
                <a:ext uri="{FF2B5EF4-FFF2-40B4-BE49-F238E27FC236}">
                  <a16:creationId xmlns:a16="http://schemas.microsoft.com/office/drawing/2014/main" id="{D62EF0F4-73A7-B306-9919-5E873174D9EF}"/>
                </a:ext>
              </a:extLst>
            </p:cNvPr>
            <p:cNvSpPr txBox="1"/>
            <p:nvPr/>
          </p:nvSpPr>
          <p:spPr>
            <a:xfrm>
              <a:off x="1547664" y="4094904"/>
              <a:ext cx="1168739" cy="307777"/>
            </a:xfrm>
            <a:prstGeom prst="rect">
              <a:avLst/>
            </a:prstGeom>
            <a:noFill/>
          </p:spPr>
          <p:txBody>
            <a:bodyPr wrap="square" rtlCol="0">
              <a:spAutoFit/>
            </a:bodyPr>
            <a:lstStyle/>
            <a:p>
              <a:pPr algn="dist"/>
              <a:r>
                <a:rPr kumimoji="1" lang="ja-JP" altLang="en-US" sz="1400" b="1" dirty="0">
                  <a:solidFill>
                    <a:srgbClr val="E9460A"/>
                  </a:solidFill>
                  <a:latin typeface="メイリオ" panose="020B0604030504040204" pitchFamily="50" charset="-128"/>
                  <a:ea typeface="メイリオ" panose="020B0604030504040204" pitchFamily="50" charset="-128"/>
                </a:rPr>
                <a:t>ぜったい</a:t>
              </a:r>
            </a:p>
          </p:txBody>
        </p:sp>
        <p:sp>
          <p:nvSpPr>
            <p:cNvPr id="26" name="テキスト ボックス 25">
              <a:extLst>
                <a:ext uri="{FF2B5EF4-FFF2-40B4-BE49-F238E27FC236}">
                  <a16:creationId xmlns:a16="http://schemas.microsoft.com/office/drawing/2014/main" id="{25B16B1B-9ABB-EEF4-FE07-9A97EECEDB9E}"/>
                </a:ext>
              </a:extLst>
            </p:cNvPr>
            <p:cNvSpPr txBox="1"/>
            <p:nvPr/>
          </p:nvSpPr>
          <p:spPr>
            <a:xfrm>
              <a:off x="5868144" y="6463744"/>
              <a:ext cx="2755816" cy="246221"/>
            </a:xfrm>
            <a:prstGeom prst="rect">
              <a:avLst/>
            </a:prstGeom>
            <a:noFill/>
          </p:spPr>
          <p:txBody>
            <a:bodyPr wrap="square" rtlCol="0">
              <a:spAutoFit/>
            </a:bodyPr>
            <a:lstStyle/>
            <a:p>
              <a:r>
                <a:rPr lang="ja-JP" altLang="en-US" sz="1000" dirty="0">
                  <a:solidFill>
                    <a:schemeClr val="bg1">
                      <a:lumMod val="65000"/>
                    </a:schemeClr>
                  </a:solidFill>
                  <a:latin typeface="メイリオ" panose="020B0604030504040204" pitchFamily="50" charset="-128"/>
                  <a:ea typeface="メイリオ" panose="020B0604030504040204" pitchFamily="50" charset="-128"/>
                </a:rPr>
                <a:t>気象庁パンフレット「地震と津波」より</a:t>
              </a:r>
              <a:endParaRPr kumimoji="1" lang="ja-JP" altLang="en-US" sz="1000" dirty="0">
                <a:solidFill>
                  <a:schemeClr val="bg1">
                    <a:lumMod val="65000"/>
                  </a:schemeClr>
                </a:solidFill>
                <a:latin typeface="メイリオ" panose="020B0604030504040204" pitchFamily="50" charset="-128"/>
                <a:ea typeface="メイリオ" panose="020B0604030504040204" pitchFamily="50" charset="-128"/>
              </a:endParaRPr>
            </a:p>
          </p:txBody>
        </p:sp>
      </p:grpSp>
      <p:sp>
        <p:nvSpPr>
          <p:cNvPr id="28" name="Rectangle 9">
            <a:extLst>
              <a:ext uri="{FF2B5EF4-FFF2-40B4-BE49-F238E27FC236}">
                <a16:creationId xmlns:a16="http://schemas.microsoft.com/office/drawing/2014/main" id="{174229A8-1DD2-17A4-9A8B-963100772B51}"/>
              </a:ext>
            </a:extLst>
          </p:cNvPr>
          <p:cNvSpPr txBox="1">
            <a:spLocks noChangeArrowheads="1"/>
          </p:cNvSpPr>
          <p:nvPr/>
        </p:nvSpPr>
        <p:spPr bwMode="auto">
          <a:xfrm>
            <a:off x="0" y="-8811"/>
            <a:ext cx="9144000" cy="78005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津波クイズ </a:t>
            </a:r>
            <a:r>
              <a:rPr lang="ja-JP" altLang="en-US" sz="3600" dirty="0">
                <a:solidFill>
                  <a:srgbClr val="000000"/>
                </a:solidFill>
                <a:latin typeface="メイリオ" panose="020B0604030504040204" pitchFamily="50" charset="-128"/>
                <a:ea typeface="メイリオ" panose="020B0604030504040204" pitchFamily="50" charset="-128"/>
              </a:rPr>
              <a:t>③</a:t>
            </a:r>
            <a:endParaRPr kumimoji="1" lang="ja-JP" altLang="en-US" sz="3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872D0060-B23C-971C-8B45-732E0171F93B}"/>
              </a:ext>
            </a:extLst>
          </p:cNvPr>
          <p:cNvSpPr txBox="1"/>
          <p:nvPr/>
        </p:nvSpPr>
        <p:spPr>
          <a:xfrm>
            <a:off x="3290145" y="-4103"/>
            <a:ext cx="665573" cy="246221"/>
          </a:xfrm>
          <a:prstGeom prst="rect">
            <a:avLst/>
          </a:prstGeom>
          <a:noFill/>
        </p:spPr>
        <p:txBody>
          <a:bodyPr wrap="square" rtlCol="0">
            <a:spAutoFit/>
          </a:bodyPr>
          <a:lstStyle/>
          <a:p>
            <a:pPr algn="dist"/>
            <a:r>
              <a:rPr kumimoji="1" lang="ja-JP" altLang="en-US" sz="1000" dirty="0">
                <a:latin typeface="メイリオ" panose="020B0604030504040204" pitchFamily="50" charset="-128"/>
                <a:ea typeface="メイリオ" panose="020B0604030504040204" pitchFamily="50" charset="-128"/>
              </a:rPr>
              <a:t>つなみ</a:t>
            </a:r>
          </a:p>
        </p:txBody>
      </p:sp>
    </p:spTree>
    <p:extLst>
      <p:ext uri="{BB962C8B-B14F-4D97-AF65-F5344CB8AC3E}">
        <p14:creationId xmlns:p14="http://schemas.microsoft.com/office/powerpoint/2010/main" val="242883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ABA1B90A-0E2A-F949-72FC-C759DC1BFD5D}"/>
              </a:ext>
            </a:extLst>
          </p:cNvPr>
          <p:cNvGrpSpPr/>
          <p:nvPr/>
        </p:nvGrpSpPr>
        <p:grpSpPr>
          <a:xfrm>
            <a:off x="495345" y="1121694"/>
            <a:ext cx="4578414" cy="2880320"/>
            <a:chOff x="495345" y="1121694"/>
            <a:chExt cx="4578414" cy="2880320"/>
          </a:xfrm>
        </p:grpSpPr>
        <p:sp>
          <p:nvSpPr>
            <p:cNvPr id="3" name="四角形: 角を丸くする 2">
              <a:extLst>
                <a:ext uri="{FF2B5EF4-FFF2-40B4-BE49-F238E27FC236}">
                  <a16:creationId xmlns:a16="http://schemas.microsoft.com/office/drawing/2014/main" id="{4A441F83-2FAE-149C-54E6-2BE1A2D04799}"/>
                </a:ext>
              </a:extLst>
            </p:cNvPr>
            <p:cNvSpPr/>
            <p:nvPr/>
          </p:nvSpPr>
          <p:spPr>
            <a:xfrm>
              <a:off x="567353" y="3785990"/>
              <a:ext cx="3960440" cy="21602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Rectangle 2"/>
            <p:cNvSpPr txBox="1">
              <a:spLocks noChangeArrowheads="1"/>
            </p:cNvSpPr>
            <p:nvPr/>
          </p:nvSpPr>
          <p:spPr bwMode="auto">
            <a:xfrm>
              <a:off x="495345" y="1121694"/>
              <a:ext cx="4578414" cy="2880320"/>
            </a:xfrm>
            <a:prstGeom prst="rect">
              <a:avLst/>
            </a:prstGeom>
            <a:noFill/>
            <a:ln w="9525">
              <a:noFill/>
              <a:miter lim="800000"/>
              <a:headEnd/>
              <a:tailEnd/>
            </a:ln>
            <a:effectLst/>
          </p:spPr>
          <p:txBody>
            <a:bodyPr anchor="t"/>
            <a:lstStyle/>
            <a:p>
              <a:pPr marL="0" marR="0" lvl="0" indent="0" defTabSz="914400" rtl="0" eaLnBrk="1" fontAlgn="base" latinLnBrk="0" hangingPunct="1">
                <a:lnSpc>
                  <a:spcPct val="150000"/>
                </a:lnSpc>
                <a:spcBef>
                  <a:spcPct val="0"/>
                </a:spcBef>
                <a:spcAft>
                  <a:spcPct val="0"/>
                </a:spcAft>
                <a:buClrTx/>
                <a:buSzTx/>
                <a:buFontTx/>
                <a:buNone/>
                <a:tabLst/>
                <a:defRPr/>
              </a:pPr>
              <a:r>
                <a:rPr kumimoji="1" lang="ja-JP" altLang="en-US" sz="2800" i="0" u="sng"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rPr>
                <a:t>東日本大震災</a:t>
              </a:r>
              <a:endParaRPr kumimoji="1" lang="en-US" altLang="ja-JP" sz="2800" i="0" u="sng"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endParaRPr>
            </a:p>
            <a:p>
              <a:pPr marL="0" marR="0" lvl="0" indent="0" defTabSz="914400" rtl="0" eaLnBrk="1" fontAlgn="base" latinLnBrk="0" hangingPunct="1">
                <a:lnSpc>
                  <a:spcPct val="150000"/>
                </a:lnSpc>
                <a:spcBef>
                  <a:spcPct val="0"/>
                </a:spcBef>
                <a:spcAft>
                  <a:spcPct val="0"/>
                </a:spcAft>
                <a:buClrTx/>
                <a:buSzTx/>
                <a:buFontTx/>
                <a:buNone/>
                <a:tabLst/>
                <a:defRPr/>
              </a:pPr>
              <a:r>
                <a:rPr kumimoji="1" lang="en-US" altLang="ja-JP" sz="2400" i="0" u="none"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rPr>
                <a:t>14</a:t>
              </a:r>
              <a:r>
                <a:rPr kumimoji="1" lang="ja-JP" altLang="en-US" sz="2400" i="0" u="none"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rPr>
                <a:t>時</a:t>
              </a:r>
              <a:r>
                <a:rPr kumimoji="1" lang="en-US" altLang="ja-JP" sz="2400" i="0" u="none"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rPr>
                <a:t>46</a:t>
              </a:r>
              <a:r>
                <a:rPr kumimoji="1" lang="ja-JP" altLang="en-US" sz="2400" i="0" u="none"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rPr>
                <a:t>分　地震発生</a:t>
              </a:r>
              <a:endParaRPr kumimoji="1" lang="en-US" altLang="ja-JP" sz="2400" i="0" u="none"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endParaRPr>
            </a:p>
            <a:p>
              <a:pPr marL="0" marR="0" lvl="0" indent="0" defTabSz="914400" rtl="0" eaLnBrk="1" fontAlgn="base" latinLnBrk="0" hangingPunct="1">
                <a:lnSpc>
                  <a:spcPct val="150000"/>
                </a:lnSpc>
                <a:spcBef>
                  <a:spcPct val="0"/>
                </a:spcBef>
                <a:spcAft>
                  <a:spcPct val="0"/>
                </a:spcAft>
                <a:buClrTx/>
                <a:buSzTx/>
                <a:buFontTx/>
                <a:buNone/>
                <a:tabLst/>
                <a:defRPr/>
              </a:pPr>
              <a:r>
                <a:rPr kumimoji="1" lang="en-US" altLang="ja-JP" sz="2400" i="0" u="none"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rPr>
                <a:t>15</a:t>
              </a:r>
              <a:r>
                <a:rPr kumimoji="1" lang="ja-JP" altLang="en-US" sz="2400" i="0" u="none"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rPr>
                <a:t>時</a:t>
              </a:r>
              <a:r>
                <a:rPr kumimoji="1" lang="en-US" altLang="ja-JP" sz="2400" i="0" u="none"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rPr>
                <a:t>13</a:t>
              </a:r>
              <a:r>
                <a:rPr kumimoji="1" lang="ja-JP" altLang="en-US" sz="2400" i="0" u="none"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rPr>
                <a:t>分　津波におそわれる</a:t>
              </a:r>
              <a:endParaRPr kumimoji="1" lang="en-US" altLang="ja-JP" sz="2400" i="0" u="none"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endParaRPr>
            </a:p>
            <a:p>
              <a:pPr marL="0" marR="0" lvl="0" indent="0" defTabSz="914400" rtl="0" eaLnBrk="1" fontAlgn="base" latinLnBrk="0" hangingPunct="1">
                <a:lnSpc>
                  <a:spcPct val="150000"/>
                </a:lnSpc>
                <a:spcBef>
                  <a:spcPct val="0"/>
                </a:spcBef>
                <a:spcAft>
                  <a:spcPct val="0"/>
                </a:spcAft>
                <a:buClrTx/>
                <a:buSzTx/>
                <a:buFontTx/>
                <a:buNone/>
                <a:tabLst/>
                <a:defRPr/>
              </a:pPr>
              <a:r>
                <a:rPr lang="en-US" altLang="ja-JP" sz="2400" kern="0" dirty="0">
                  <a:solidFill>
                    <a:srgbClr val="000000"/>
                  </a:solidFill>
                  <a:effectLst>
                    <a:glow rad="177800">
                      <a:schemeClr val="bg1">
                        <a:alpha val="60000"/>
                      </a:schemeClr>
                    </a:glow>
                  </a:effectLst>
                  <a:latin typeface="メイリオ" panose="020B0604030504040204" pitchFamily="50" charset="-128"/>
                  <a:ea typeface="メイリオ" panose="020B0604030504040204" pitchFamily="50" charset="-128"/>
                </a:rPr>
                <a:t>16</a:t>
              </a:r>
              <a:r>
                <a:rPr lang="ja-JP" altLang="en-US" sz="2400" kern="0" dirty="0">
                  <a:solidFill>
                    <a:srgbClr val="000000"/>
                  </a:solidFill>
                  <a:effectLst>
                    <a:glow rad="177800">
                      <a:schemeClr val="bg1">
                        <a:alpha val="60000"/>
                      </a:schemeClr>
                    </a:glow>
                  </a:effectLst>
                  <a:latin typeface="メイリオ" panose="020B0604030504040204" pitchFamily="50" charset="-128"/>
                  <a:ea typeface="メイリオ" panose="020B0604030504040204" pitchFamily="50" charset="-128"/>
                </a:rPr>
                <a:t>時</a:t>
              </a:r>
              <a:r>
                <a:rPr lang="en-US" altLang="ja-JP" sz="2400" kern="0" dirty="0">
                  <a:solidFill>
                    <a:srgbClr val="000000"/>
                  </a:solidFill>
                  <a:effectLst>
                    <a:glow rad="177800">
                      <a:schemeClr val="bg1">
                        <a:alpha val="60000"/>
                      </a:schemeClr>
                    </a:glow>
                  </a:effectLst>
                  <a:latin typeface="メイリオ" panose="020B0604030504040204" pitchFamily="50" charset="-128"/>
                  <a:ea typeface="メイリオ" panose="020B0604030504040204" pitchFamily="50" charset="-128"/>
                </a:rPr>
                <a:t>32</a:t>
              </a:r>
              <a:r>
                <a:rPr lang="ja-JP" altLang="en-US" sz="2400" kern="0" dirty="0">
                  <a:solidFill>
                    <a:srgbClr val="000000"/>
                  </a:solidFill>
                  <a:effectLst>
                    <a:glow rad="177800">
                      <a:schemeClr val="bg1">
                        <a:alpha val="60000"/>
                      </a:schemeClr>
                    </a:glow>
                  </a:effectLst>
                  <a:latin typeface="メイリオ" panose="020B0604030504040204" pitchFamily="50" charset="-128"/>
                  <a:ea typeface="メイリオ" panose="020B0604030504040204" pitchFamily="50" charset="-128"/>
                </a:rPr>
                <a:t>分　</a:t>
              </a:r>
              <a:r>
                <a:rPr lang="ja-JP" altLang="en-US" sz="2400" kern="0" dirty="0" err="1">
                  <a:solidFill>
                    <a:srgbClr val="000000"/>
                  </a:solidFill>
                  <a:effectLst>
                    <a:glow rad="177800">
                      <a:schemeClr val="bg1">
                        <a:alpha val="60000"/>
                      </a:schemeClr>
                    </a:glow>
                  </a:effectLst>
                  <a:latin typeface="メイリオ" panose="020B0604030504040204" pitchFamily="50" charset="-128"/>
                  <a:ea typeface="メイリオ" panose="020B0604030504040204" pitchFamily="50" charset="-128"/>
                </a:rPr>
                <a:t>ふたた</a:t>
              </a:r>
              <a:r>
                <a:rPr kumimoji="1" lang="ja-JP" altLang="en-US" sz="2400" i="0" u="none"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rPr>
                <a:t>び津波</a:t>
              </a:r>
              <a:endParaRPr kumimoji="1" lang="en-US" altLang="ja-JP" sz="2400" i="0" u="none"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endParaRPr>
            </a:p>
            <a:p>
              <a:pPr marL="0" marR="0" lvl="0" indent="0" defTabSz="914400" rtl="0" eaLnBrk="1" fontAlgn="base" latinLnBrk="0" hangingPunct="1">
                <a:lnSpc>
                  <a:spcPct val="150000"/>
                </a:lnSpc>
                <a:spcBef>
                  <a:spcPct val="0"/>
                </a:spcBef>
                <a:spcAft>
                  <a:spcPct val="0"/>
                </a:spcAft>
                <a:buClrTx/>
                <a:buSzTx/>
                <a:buFontTx/>
                <a:buNone/>
                <a:tabLst/>
                <a:defRPr/>
              </a:pPr>
              <a:r>
                <a:rPr lang="en-US" altLang="ja-JP" sz="2400" b="1" kern="0" dirty="0">
                  <a:solidFill>
                    <a:srgbClr val="000000"/>
                  </a:solidFill>
                  <a:effectLst>
                    <a:glow rad="177800">
                      <a:schemeClr val="bg1">
                        <a:alpha val="60000"/>
                      </a:schemeClr>
                    </a:glow>
                  </a:effectLst>
                  <a:latin typeface="メイリオ" panose="020B0604030504040204" pitchFamily="50" charset="-128"/>
                  <a:ea typeface="メイリオ" panose="020B0604030504040204" pitchFamily="50" charset="-128"/>
                </a:rPr>
                <a:t>17</a:t>
              </a:r>
              <a:r>
                <a:rPr lang="ja-JP" altLang="en-US" sz="2400" b="1" kern="0" dirty="0">
                  <a:solidFill>
                    <a:srgbClr val="000000"/>
                  </a:solidFill>
                  <a:effectLst>
                    <a:glow rad="177800">
                      <a:schemeClr val="bg1">
                        <a:alpha val="60000"/>
                      </a:schemeClr>
                    </a:glow>
                  </a:effectLst>
                  <a:latin typeface="メイリオ" panose="020B0604030504040204" pitchFamily="50" charset="-128"/>
                  <a:ea typeface="メイリオ" panose="020B0604030504040204" pitchFamily="50" charset="-128"/>
                </a:rPr>
                <a:t>時</a:t>
              </a:r>
              <a:r>
                <a:rPr lang="en-US" altLang="ja-JP" sz="2400" b="1" kern="0" dirty="0">
                  <a:solidFill>
                    <a:srgbClr val="000000"/>
                  </a:solidFill>
                  <a:effectLst>
                    <a:glow rad="177800">
                      <a:schemeClr val="bg1">
                        <a:alpha val="60000"/>
                      </a:schemeClr>
                    </a:glow>
                  </a:effectLst>
                  <a:latin typeface="メイリオ" panose="020B0604030504040204" pitchFamily="50" charset="-128"/>
                  <a:ea typeface="メイリオ" panose="020B0604030504040204" pitchFamily="50" charset="-128"/>
                </a:rPr>
                <a:t>22</a:t>
              </a:r>
              <a:r>
                <a:rPr lang="ja-JP" altLang="en-US" sz="2400" b="1" kern="0" dirty="0">
                  <a:solidFill>
                    <a:srgbClr val="000000"/>
                  </a:solidFill>
                  <a:effectLst>
                    <a:glow rad="177800">
                      <a:schemeClr val="bg1">
                        <a:alpha val="60000"/>
                      </a:schemeClr>
                    </a:glow>
                  </a:effectLst>
                  <a:latin typeface="メイリオ" panose="020B0604030504040204" pitchFamily="50" charset="-128"/>
                  <a:ea typeface="メイリオ" panose="020B0604030504040204" pitchFamily="50" charset="-128"/>
                </a:rPr>
                <a:t>分　</a:t>
              </a:r>
              <a:r>
                <a:rPr kumimoji="1" lang="en-US" altLang="ja-JP" sz="2400" b="1" i="0" u="none"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rPr>
                <a:t>1</a:t>
              </a:r>
              <a:r>
                <a:rPr kumimoji="1" lang="ja-JP" altLang="en-US" sz="2400" b="1" i="0" u="none"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rPr>
                <a:t>番大きな津波</a:t>
              </a:r>
              <a:endParaRPr kumimoji="1" lang="en-US" altLang="ja-JP" sz="2400" b="1" i="0" u="none" strike="noStrike" kern="0" cap="none" spc="0" normalizeH="0" baseline="0" noProof="0" dirty="0">
                <a:ln>
                  <a:noFill/>
                </a:ln>
                <a:solidFill>
                  <a:srgbClr val="000000"/>
                </a:solidFill>
                <a:effectLst>
                  <a:glow rad="177800">
                    <a:schemeClr val="bg1">
                      <a:alpha val="60000"/>
                    </a:schemeClr>
                  </a:glow>
                </a:effectLst>
                <a:uLnTx/>
                <a:uFillTx/>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AB2552D7-D3BC-39A0-8CAA-C6F39E504264}"/>
                </a:ext>
              </a:extLst>
            </p:cNvPr>
            <p:cNvSpPr txBox="1"/>
            <p:nvPr/>
          </p:nvSpPr>
          <p:spPr>
            <a:xfrm>
              <a:off x="1719481" y="1121694"/>
              <a:ext cx="1656184" cy="261610"/>
            </a:xfrm>
            <a:prstGeom prst="rect">
              <a:avLst/>
            </a:prstGeom>
            <a:noFill/>
          </p:spPr>
          <p:txBody>
            <a:bodyPr wrap="square" rtlCol="0">
              <a:spAutoFit/>
            </a:bodyPr>
            <a:lstStyle/>
            <a:p>
              <a:r>
                <a:rPr kumimoji="1" lang="ja-JP" altLang="en-US" sz="1050" dirty="0">
                  <a:latin typeface="メイリオ" panose="020B0604030504040204" pitchFamily="50" charset="-128"/>
                  <a:ea typeface="メイリオ" panose="020B0604030504040204" pitchFamily="50" charset="-128"/>
                </a:rPr>
                <a:t>だいしんさい</a:t>
              </a:r>
            </a:p>
          </p:txBody>
        </p:sp>
        <p:sp>
          <p:nvSpPr>
            <p:cNvPr id="18" name="テキスト ボックス 17">
              <a:extLst>
                <a:ext uri="{FF2B5EF4-FFF2-40B4-BE49-F238E27FC236}">
                  <a16:creationId xmlns:a16="http://schemas.microsoft.com/office/drawing/2014/main" id="{A682BDF8-0188-4CD8-111F-6E6680898304}"/>
                </a:ext>
              </a:extLst>
            </p:cNvPr>
            <p:cNvSpPr txBox="1"/>
            <p:nvPr/>
          </p:nvSpPr>
          <p:spPr>
            <a:xfrm>
              <a:off x="2325575" y="1759911"/>
              <a:ext cx="792088" cy="253916"/>
            </a:xfrm>
            <a:prstGeom prst="rect">
              <a:avLst/>
            </a:prstGeom>
            <a:noFill/>
          </p:spPr>
          <p:txBody>
            <a:bodyPr wrap="square" rtlCol="0">
              <a:spAutoFit/>
            </a:bodyPr>
            <a:lstStyle/>
            <a:p>
              <a:r>
                <a:rPr kumimoji="1" lang="ja-JP" altLang="en-US" sz="1050" dirty="0">
                  <a:latin typeface="メイリオ" panose="020B0604030504040204" pitchFamily="50" charset="-128"/>
                  <a:ea typeface="メイリオ" panose="020B0604030504040204" pitchFamily="50" charset="-128"/>
                </a:rPr>
                <a:t>じしん</a:t>
              </a:r>
            </a:p>
          </p:txBody>
        </p:sp>
        <p:sp>
          <p:nvSpPr>
            <p:cNvPr id="20" name="テキスト ボックス 19">
              <a:extLst>
                <a:ext uri="{FF2B5EF4-FFF2-40B4-BE49-F238E27FC236}">
                  <a16:creationId xmlns:a16="http://schemas.microsoft.com/office/drawing/2014/main" id="{421EC590-BA17-0BC8-9598-2C3B4562653C}"/>
                </a:ext>
              </a:extLst>
            </p:cNvPr>
            <p:cNvSpPr txBox="1"/>
            <p:nvPr/>
          </p:nvSpPr>
          <p:spPr>
            <a:xfrm>
              <a:off x="2325183" y="2309268"/>
              <a:ext cx="792088" cy="253916"/>
            </a:xfrm>
            <a:prstGeom prst="rect">
              <a:avLst/>
            </a:prstGeom>
            <a:noFill/>
          </p:spPr>
          <p:txBody>
            <a:bodyPr wrap="square" rtlCol="0">
              <a:spAutoFit/>
            </a:bodyPr>
            <a:lstStyle/>
            <a:p>
              <a:r>
                <a:rPr kumimoji="1" lang="ja-JP" altLang="en-US" sz="1050" dirty="0">
                  <a:latin typeface="メイリオ" panose="020B0604030504040204" pitchFamily="50" charset="-128"/>
                  <a:ea typeface="メイリオ" panose="020B0604030504040204" pitchFamily="50" charset="-128"/>
                </a:rPr>
                <a:t>つなみ</a:t>
              </a:r>
            </a:p>
          </p:txBody>
        </p:sp>
        <p:sp>
          <p:nvSpPr>
            <p:cNvPr id="21" name="テキスト ボックス 20">
              <a:extLst>
                <a:ext uri="{FF2B5EF4-FFF2-40B4-BE49-F238E27FC236}">
                  <a16:creationId xmlns:a16="http://schemas.microsoft.com/office/drawing/2014/main" id="{BA4AF419-556C-7C9C-5005-F42F1F561BB3}"/>
                </a:ext>
              </a:extLst>
            </p:cNvPr>
            <p:cNvSpPr txBox="1"/>
            <p:nvPr/>
          </p:nvSpPr>
          <p:spPr>
            <a:xfrm>
              <a:off x="3747174" y="3385104"/>
              <a:ext cx="792088" cy="253916"/>
            </a:xfrm>
            <a:prstGeom prst="rect">
              <a:avLst/>
            </a:prstGeom>
            <a:noFill/>
          </p:spPr>
          <p:txBody>
            <a:bodyPr wrap="square" rtlCol="0">
              <a:spAutoFit/>
            </a:bodyPr>
            <a:lstStyle/>
            <a:p>
              <a:r>
                <a:rPr kumimoji="1" lang="ja-JP" altLang="en-US" sz="1050" dirty="0">
                  <a:latin typeface="メイリオ" panose="020B0604030504040204" pitchFamily="50" charset="-128"/>
                  <a:ea typeface="メイリオ" panose="020B0604030504040204" pitchFamily="50" charset="-128"/>
                </a:rPr>
                <a:t>つなみ</a:t>
              </a:r>
            </a:p>
          </p:txBody>
        </p:sp>
        <p:sp>
          <p:nvSpPr>
            <p:cNvPr id="22" name="テキスト ボックス 21">
              <a:extLst>
                <a:ext uri="{FF2B5EF4-FFF2-40B4-BE49-F238E27FC236}">
                  <a16:creationId xmlns:a16="http://schemas.microsoft.com/office/drawing/2014/main" id="{9AD5FEA7-9087-8E5B-6FD8-26C69C1E5DD8}"/>
                </a:ext>
              </a:extLst>
            </p:cNvPr>
            <p:cNvSpPr txBox="1"/>
            <p:nvPr/>
          </p:nvSpPr>
          <p:spPr>
            <a:xfrm>
              <a:off x="3539815" y="2846426"/>
              <a:ext cx="792088" cy="253916"/>
            </a:xfrm>
            <a:prstGeom prst="rect">
              <a:avLst/>
            </a:prstGeom>
            <a:noFill/>
          </p:spPr>
          <p:txBody>
            <a:bodyPr wrap="square" rtlCol="0">
              <a:spAutoFit/>
            </a:bodyPr>
            <a:lstStyle/>
            <a:p>
              <a:r>
                <a:rPr kumimoji="1" lang="ja-JP" altLang="en-US" sz="1050" dirty="0">
                  <a:latin typeface="メイリオ" panose="020B0604030504040204" pitchFamily="50" charset="-128"/>
                  <a:ea typeface="メイリオ" panose="020B0604030504040204" pitchFamily="50" charset="-128"/>
                </a:rPr>
                <a:t>つなみ</a:t>
              </a:r>
            </a:p>
          </p:txBody>
        </p:sp>
      </p:grpSp>
      <p:grpSp>
        <p:nvGrpSpPr>
          <p:cNvPr id="27" name="グループ化 26">
            <a:extLst>
              <a:ext uri="{FF2B5EF4-FFF2-40B4-BE49-F238E27FC236}">
                <a16:creationId xmlns:a16="http://schemas.microsoft.com/office/drawing/2014/main" id="{227F4139-8C13-9E99-E010-9FF45188F73A}"/>
              </a:ext>
            </a:extLst>
          </p:cNvPr>
          <p:cNvGrpSpPr/>
          <p:nvPr/>
        </p:nvGrpSpPr>
        <p:grpSpPr>
          <a:xfrm>
            <a:off x="4782254" y="1965879"/>
            <a:ext cx="4572000" cy="1376273"/>
            <a:chOff x="4782254" y="1965879"/>
            <a:chExt cx="4572000" cy="1376273"/>
          </a:xfrm>
        </p:grpSpPr>
        <p:sp>
          <p:nvSpPr>
            <p:cNvPr id="7" name="テキスト ボックス 6">
              <a:extLst>
                <a:ext uri="{FF2B5EF4-FFF2-40B4-BE49-F238E27FC236}">
                  <a16:creationId xmlns:a16="http://schemas.microsoft.com/office/drawing/2014/main" id="{2386BF07-B88E-0F76-AEA3-D15BE22FAE48}"/>
                </a:ext>
              </a:extLst>
            </p:cNvPr>
            <p:cNvSpPr txBox="1"/>
            <p:nvPr/>
          </p:nvSpPr>
          <p:spPr>
            <a:xfrm>
              <a:off x="6963826" y="1965879"/>
              <a:ext cx="880707" cy="276999"/>
            </a:xfrm>
            <a:prstGeom prst="rect">
              <a:avLst/>
            </a:prstGeom>
            <a:noFill/>
          </p:spPr>
          <p:txBody>
            <a:bodyPr wrap="square" rtlCol="0">
              <a:spAutoFit/>
            </a:bodyPr>
            <a:lstStyle/>
            <a:p>
              <a:pPr algn="dist"/>
              <a:r>
                <a:rPr kumimoji="1" lang="ja-JP" altLang="en-US" sz="1200" dirty="0">
                  <a:latin typeface="メイリオ" panose="020B0604030504040204" pitchFamily="50" charset="-128"/>
                  <a:ea typeface="メイリオ" panose="020B0604030504040204" pitchFamily="50" charset="-128"/>
                </a:rPr>
                <a:t>つなみ</a:t>
              </a:r>
            </a:p>
          </p:txBody>
        </p:sp>
        <p:sp>
          <p:nvSpPr>
            <p:cNvPr id="26" name="テキスト ボックス 25">
              <a:extLst>
                <a:ext uri="{FF2B5EF4-FFF2-40B4-BE49-F238E27FC236}">
                  <a16:creationId xmlns:a16="http://schemas.microsoft.com/office/drawing/2014/main" id="{77170047-CED5-0D59-D323-9FCC792A4BCD}"/>
                </a:ext>
              </a:extLst>
            </p:cNvPr>
            <p:cNvSpPr txBox="1"/>
            <p:nvPr/>
          </p:nvSpPr>
          <p:spPr>
            <a:xfrm>
              <a:off x="4782254" y="2011018"/>
              <a:ext cx="4572000" cy="1331134"/>
            </a:xfrm>
            <a:prstGeom prst="rect">
              <a:avLst/>
            </a:prstGeom>
            <a:noFill/>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lang="ja-JP" altLang="en-US" sz="2800" b="1" kern="0" dirty="0">
                  <a:solidFill>
                    <a:srgbClr val="000000"/>
                  </a:solidFill>
                  <a:latin typeface="メイリオ" panose="020B0604030504040204" pitchFamily="50" charset="-128"/>
                  <a:ea typeface="メイリオ" panose="020B0604030504040204" pitchFamily="50" charset="-128"/>
                </a:rPr>
                <a:t>後から来る津波の方が</a:t>
              </a:r>
              <a:endParaRPr lang="en-US" altLang="ja-JP" sz="2800" b="1" kern="0" dirty="0">
                <a:solidFill>
                  <a:srgbClr val="000000"/>
                </a:solidFill>
                <a:latin typeface="メイリオ" panose="020B0604030504040204" pitchFamily="50" charset="-128"/>
                <a:ea typeface="メイリオ" panose="020B0604030504040204" pitchFamily="50" charset="-128"/>
              </a:endParaRPr>
            </a:p>
            <a:p>
              <a:pPr marL="0" marR="0" lvl="0" indent="0" algn="ctr" defTabSz="914400" rtl="0" eaLnBrk="1" fontAlgn="base" latinLnBrk="0" hangingPunct="1">
                <a:lnSpc>
                  <a:spcPct val="150000"/>
                </a:lnSpc>
                <a:spcBef>
                  <a:spcPct val="0"/>
                </a:spcBef>
                <a:spcAft>
                  <a:spcPct val="0"/>
                </a:spcAft>
                <a:buClrTx/>
                <a:buSzTx/>
                <a:buFontTx/>
                <a:buNone/>
                <a:tabLst/>
                <a:defRPr/>
              </a:pPr>
              <a:r>
                <a:rPr lang="ja-JP" altLang="en-US" sz="2800" b="1" kern="0" dirty="0">
                  <a:solidFill>
                    <a:srgbClr val="000000"/>
                  </a:solidFill>
                  <a:latin typeface="メイリオ" panose="020B0604030504040204" pitchFamily="50" charset="-128"/>
                  <a:ea typeface="メイリオ" panose="020B0604030504040204" pitchFamily="50" charset="-128"/>
                </a:rPr>
                <a:t>大きいことがある</a:t>
              </a:r>
              <a:endParaRPr lang="en-US" altLang="ja-JP" sz="2800" b="1" kern="0" dirty="0">
                <a:solidFill>
                  <a:srgbClr val="000000"/>
                </a:solidFill>
                <a:latin typeface="メイリオ" panose="020B0604030504040204" pitchFamily="50" charset="-128"/>
                <a:ea typeface="メイリオ" panose="020B0604030504040204" pitchFamily="50" charset="-128"/>
              </a:endParaRPr>
            </a:p>
          </p:txBody>
        </p:sp>
      </p:grpSp>
      <p:grpSp>
        <p:nvGrpSpPr>
          <p:cNvPr id="35" name="グループ化 34">
            <a:extLst>
              <a:ext uri="{FF2B5EF4-FFF2-40B4-BE49-F238E27FC236}">
                <a16:creationId xmlns:a16="http://schemas.microsoft.com/office/drawing/2014/main" id="{F3BBC496-5E2F-A6CD-E09B-3FFD4BA2AB6D}"/>
              </a:ext>
            </a:extLst>
          </p:cNvPr>
          <p:cNvGrpSpPr/>
          <p:nvPr/>
        </p:nvGrpSpPr>
        <p:grpSpPr>
          <a:xfrm>
            <a:off x="92382" y="4554471"/>
            <a:ext cx="9232146" cy="1466817"/>
            <a:chOff x="92382" y="4554471"/>
            <a:chExt cx="9232146" cy="1466817"/>
          </a:xfrm>
        </p:grpSpPr>
        <p:grpSp>
          <p:nvGrpSpPr>
            <p:cNvPr id="24" name="グループ化 23">
              <a:extLst>
                <a:ext uri="{FF2B5EF4-FFF2-40B4-BE49-F238E27FC236}">
                  <a16:creationId xmlns:a16="http://schemas.microsoft.com/office/drawing/2014/main" id="{05457EB1-BAEE-C5A7-66EB-E7B9D66301E7}"/>
                </a:ext>
              </a:extLst>
            </p:cNvPr>
            <p:cNvGrpSpPr/>
            <p:nvPr/>
          </p:nvGrpSpPr>
          <p:grpSpPr>
            <a:xfrm>
              <a:off x="755798" y="4554471"/>
              <a:ext cx="8568730" cy="1466817"/>
              <a:chOff x="323528" y="4653136"/>
              <a:chExt cx="8568730" cy="1466817"/>
            </a:xfrm>
          </p:grpSpPr>
          <p:grpSp>
            <p:nvGrpSpPr>
              <p:cNvPr id="23" name="グループ化 22">
                <a:extLst>
                  <a:ext uri="{FF2B5EF4-FFF2-40B4-BE49-F238E27FC236}">
                    <a16:creationId xmlns:a16="http://schemas.microsoft.com/office/drawing/2014/main" id="{7C81064F-E4E3-565D-232B-359254B1DF74}"/>
                  </a:ext>
                </a:extLst>
              </p:cNvPr>
              <p:cNvGrpSpPr/>
              <p:nvPr/>
            </p:nvGrpSpPr>
            <p:grpSpPr>
              <a:xfrm>
                <a:off x="323528" y="4653136"/>
                <a:ext cx="8568730" cy="1466817"/>
                <a:chOff x="323528" y="4653136"/>
                <a:chExt cx="8568730" cy="1466817"/>
              </a:xfrm>
            </p:grpSpPr>
            <p:sp>
              <p:nvSpPr>
                <p:cNvPr id="6" name="Rectangle 2">
                  <a:extLst>
                    <a:ext uri="{FF2B5EF4-FFF2-40B4-BE49-F238E27FC236}">
                      <a16:creationId xmlns:a16="http://schemas.microsoft.com/office/drawing/2014/main" id="{EA0D9F09-7418-53C3-0B30-5E3BF27A64AE}"/>
                    </a:ext>
                  </a:extLst>
                </p:cNvPr>
                <p:cNvSpPr txBox="1">
                  <a:spLocks noChangeArrowheads="1"/>
                </p:cNvSpPr>
                <p:nvPr/>
              </p:nvSpPr>
              <p:spPr bwMode="auto">
                <a:xfrm>
                  <a:off x="323528" y="4653136"/>
                  <a:ext cx="8568730" cy="1466817"/>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lang="ja-JP" altLang="en-US" sz="3200" b="1" kern="0" dirty="0">
                      <a:solidFill>
                        <a:srgbClr val="FF0000"/>
                      </a:solidFill>
                      <a:latin typeface="メイリオ" panose="020B0604030504040204" pitchFamily="50" charset="-128"/>
                      <a:ea typeface="メイリオ" panose="020B0604030504040204" pitchFamily="50" charset="-128"/>
                    </a:rPr>
                    <a:t>津波警報等が解除されるまではもどらない！</a:t>
                  </a:r>
                  <a:endParaRPr kumimoji="1" lang="en-US" altLang="ja-JP" sz="3200" b="1" i="0" u="none" strike="noStrike" kern="0" cap="none" spc="0" normalizeH="0" baseline="0" noProof="0" dirty="0">
                    <a:ln>
                      <a:noFill/>
                    </a:ln>
                    <a:solidFill>
                      <a:srgbClr val="FF0000"/>
                    </a:solidFill>
                    <a:uLnTx/>
                    <a:uFillTx/>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BE27E564-6EAE-5F25-941B-7FCCDD82F379}"/>
                    </a:ext>
                  </a:extLst>
                </p:cNvPr>
                <p:cNvSpPr txBox="1"/>
                <p:nvPr/>
              </p:nvSpPr>
              <p:spPr>
                <a:xfrm>
                  <a:off x="2927867" y="5003586"/>
                  <a:ext cx="880707" cy="276999"/>
                </a:xfrm>
                <a:prstGeom prst="rect">
                  <a:avLst/>
                </a:prstGeom>
                <a:noFill/>
              </p:spPr>
              <p:txBody>
                <a:bodyPr wrap="square" rtlCol="0">
                  <a:spAutoFit/>
                </a:bodyPr>
                <a:lstStyle/>
                <a:p>
                  <a:pPr algn="dist"/>
                  <a:r>
                    <a:rPr lang="ja-JP" altLang="en-US" sz="1200" b="1" dirty="0">
                      <a:solidFill>
                        <a:srgbClr val="FF0000"/>
                      </a:solidFill>
                      <a:latin typeface="メイリオ" panose="020B0604030504040204" pitchFamily="50" charset="-128"/>
                      <a:ea typeface="メイリオ" panose="020B0604030504040204" pitchFamily="50" charset="-128"/>
                    </a:rPr>
                    <a:t>かいじょ</a:t>
                  </a:r>
                  <a:endParaRPr kumimoji="1" lang="ja-JP" altLang="en-US" sz="1200" b="1" dirty="0">
                    <a:solidFill>
                      <a:srgbClr val="FF0000"/>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5307FCA1-7412-1C93-ADC1-896C98A47B74}"/>
                    </a:ext>
                  </a:extLst>
                </p:cNvPr>
                <p:cNvSpPr txBox="1"/>
                <p:nvPr/>
              </p:nvSpPr>
              <p:spPr>
                <a:xfrm>
                  <a:off x="1303017" y="5003586"/>
                  <a:ext cx="880707" cy="276999"/>
                </a:xfrm>
                <a:prstGeom prst="rect">
                  <a:avLst/>
                </a:prstGeom>
                <a:noFill/>
              </p:spPr>
              <p:txBody>
                <a:bodyPr wrap="square" rtlCol="0">
                  <a:spAutoFit/>
                </a:bodyPr>
                <a:lstStyle/>
                <a:p>
                  <a:pPr algn="dist"/>
                  <a:r>
                    <a:rPr kumimoji="1" lang="ja-JP" altLang="en-US" sz="1200" b="1" dirty="0">
                      <a:solidFill>
                        <a:srgbClr val="FF0000"/>
                      </a:solidFill>
                      <a:latin typeface="メイリオ" panose="020B0604030504040204" pitchFamily="50" charset="-128"/>
                      <a:ea typeface="メイリオ" panose="020B0604030504040204" pitchFamily="50" charset="-128"/>
                    </a:rPr>
                    <a:t>けいほう</a:t>
                  </a:r>
                </a:p>
              </p:txBody>
            </p:sp>
          </p:grpSp>
          <p:sp>
            <p:nvSpPr>
              <p:cNvPr id="10" name="テキスト ボックス 9">
                <a:extLst>
                  <a:ext uri="{FF2B5EF4-FFF2-40B4-BE49-F238E27FC236}">
                    <a16:creationId xmlns:a16="http://schemas.microsoft.com/office/drawing/2014/main" id="{4903B3BD-905C-5AB5-39DA-FEA7B501E237}"/>
                  </a:ext>
                </a:extLst>
              </p:cNvPr>
              <p:cNvSpPr txBox="1"/>
              <p:nvPr/>
            </p:nvSpPr>
            <p:spPr>
              <a:xfrm>
                <a:off x="531238" y="5003586"/>
                <a:ext cx="880707" cy="276999"/>
              </a:xfrm>
              <a:prstGeom prst="rect">
                <a:avLst/>
              </a:prstGeom>
              <a:noFill/>
            </p:spPr>
            <p:txBody>
              <a:bodyPr wrap="square" rtlCol="0">
                <a:spAutoFit/>
              </a:bodyPr>
              <a:lstStyle/>
              <a:p>
                <a:pPr algn="dist"/>
                <a:r>
                  <a:rPr kumimoji="1" lang="ja-JP" altLang="en-US" sz="1200" b="1" dirty="0">
                    <a:solidFill>
                      <a:srgbClr val="FF0000"/>
                    </a:solidFill>
                    <a:latin typeface="メイリオ" panose="020B0604030504040204" pitchFamily="50" charset="-128"/>
                    <a:ea typeface="メイリオ" panose="020B0604030504040204" pitchFamily="50" charset="-128"/>
                  </a:rPr>
                  <a:t>つなみ</a:t>
                </a:r>
              </a:p>
            </p:txBody>
          </p:sp>
        </p:grpSp>
        <p:pic>
          <p:nvPicPr>
            <p:cNvPr id="32" name="図 31" descr="アイコン&#10;&#10;AI によって生成されたコンテンツは間違っている可能性があります。">
              <a:extLst>
                <a:ext uri="{FF2B5EF4-FFF2-40B4-BE49-F238E27FC236}">
                  <a16:creationId xmlns:a16="http://schemas.microsoft.com/office/drawing/2014/main" id="{9FD3B025-68FB-CA37-F6FD-33828F5A07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65" y="4842232"/>
              <a:ext cx="765175" cy="765175"/>
            </a:xfrm>
            <a:prstGeom prst="rect">
              <a:avLst/>
            </a:prstGeom>
          </p:spPr>
        </p:pic>
        <p:cxnSp>
          <p:nvCxnSpPr>
            <p:cNvPr id="34" name="直線コネクタ 33">
              <a:extLst>
                <a:ext uri="{FF2B5EF4-FFF2-40B4-BE49-F238E27FC236}">
                  <a16:creationId xmlns:a16="http://schemas.microsoft.com/office/drawing/2014/main" id="{4BB10879-A675-3590-1C1F-FE02EFBC9DEC}"/>
                </a:ext>
              </a:extLst>
            </p:cNvPr>
            <p:cNvCxnSpPr/>
            <p:nvPr/>
          </p:nvCxnSpPr>
          <p:spPr>
            <a:xfrm>
              <a:off x="92382" y="5607407"/>
              <a:ext cx="8959235" cy="0"/>
            </a:xfrm>
            <a:prstGeom prst="line">
              <a:avLst/>
            </a:prstGeom>
            <a:ln w="19050">
              <a:solidFill>
                <a:srgbClr val="DF5656"/>
              </a:solidFill>
            </a:ln>
          </p:spPr>
          <p:style>
            <a:lnRef idx="1">
              <a:schemeClr val="accent1"/>
            </a:lnRef>
            <a:fillRef idx="0">
              <a:schemeClr val="accent1"/>
            </a:fillRef>
            <a:effectRef idx="0">
              <a:schemeClr val="accent1"/>
            </a:effectRef>
            <a:fontRef idx="minor">
              <a:schemeClr val="tx1"/>
            </a:fontRef>
          </p:style>
        </p:cxnSp>
      </p:grpSp>
      <p:sp>
        <p:nvSpPr>
          <p:cNvPr id="36" name="Rectangle 9">
            <a:extLst>
              <a:ext uri="{FF2B5EF4-FFF2-40B4-BE49-F238E27FC236}">
                <a16:creationId xmlns:a16="http://schemas.microsoft.com/office/drawing/2014/main" id="{A3692281-3BA1-C7BA-86F0-048A68D0D348}"/>
              </a:ext>
            </a:extLst>
          </p:cNvPr>
          <p:cNvSpPr txBox="1">
            <a:spLocks noChangeArrowheads="1"/>
          </p:cNvSpPr>
          <p:nvPr/>
        </p:nvSpPr>
        <p:spPr bwMode="auto">
          <a:xfrm>
            <a:off x="0" y="-8811"/>
            <a:ext cx="9144000" cy="78005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津波クイズ </a:t>
            </a:r>
            <a:r>
              <a:rPr lang="ja-JP" altLang="en-US" sz="3600" dirty="0">
                <a:solidFill>
                  <a:srgbClr val="000000"/>
                </a:solidFill>
                <a:latin typeface="メイリオ" panose="020B0604030504040204" pitchFamily="50" charset="-128"/>
                <a:ea typeface="メイリオ" panose="020B0604030504040204" pitchFamily="50" charset="-128"/>
              </a:rPr>
              <a:t>③</a:t>
            </a:r>
            <a:endParaRPr kumimoji="1" lang="ja-JP" altLang="en-US" sz="3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B539D780-C2BF-A477-E33B-8F482B1458C6}"/>
              </a:ext>
            </a:extLst>
          </p:cNvPr>
          <p:cNvSpPr txBox="1"/>
          <p:nvPr/>
        </p:nvSpPr>
        <p:spPr>
          <a:xfrm>
            <a:off x="3290145" y="-4103"/>
            <a:ext cx="665573" cy="246221"/>
          </a:xfrm>
          <a:prstGeom prst="rect">
            <a:avLst/>
          </a:prstGeom>
          <a:noFill/>
        </p:spPr>
        <p:txBody>
          <a:bodyPr wrap="square" rtlCol="0">
            <a:spAutoFit/>
          </a:bodyPr>
          <a:lstStyle/>
          <a:p>
            <a:pPr algn="dist"/>
            <a:r>
              <a:rPr kumimoji="1" lang="ja-JP" altLang="en-US" sz="1000" dirty="0">
                <a:latin typeface="メイリオ" panose="020B0604030504040204" pitchFamily="50" charset="-128"/>
                <a:ea typeface="メイリオ" panose="020B0604030504040204" pitchFamily="50" charset="-128"/>
              </a:rPr>
              <a:t>つなみ</a:t>
            </a:r>
          </a:p>
        </p:txBody>
      </p:sp>
    </p:spTree>
    <p:extLst>
      <p:ext uri="{BB962C8B-B14F-4D97-AF65-F5344CB8AC3E}">
        <p14:creationId xmlns:p14="http://schemas.microsoft.com/office/powerpoint/2010/main" val="328414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ppt_x</p:attrName>
                                        </p:attrNameLst>
                                      </p:cBhvr>
                                      <p:tavLst>
                                        <p:tav tm="0">
                                          <p:val>
                                            <p:strVal val="#ppt_x"/>
                                          </p:val>
                                        </p:tav>
                                        <p:tav tm="100000">
                                          <p:val>
                                            <p:strVal val="#ppt_x"/>
                                          </p:val>
                                        </p:tav>
                                      </p:tavLst>
                                    </p:anim>
                                    <p:anim calcmode="lin" valueType="num">
                                      <p:cBhvr>
                                        <p:cTn id="1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a:solidFill>
                  <a:prstClr val="black"/>
                </a:solidFill>
                <a:latin typeface="メイリオ" panose="020B0604030504040204" pitchFamily="50" charset="-128"/>
                <a:ea typeface="メイリオ" panose="020B0604030504040204" pitchFamily="50" charset="-128"/>
              </a:rPr>
              <a:t>「命を守る」、どんな方法がありますか？</a:t>
            </a:r>
          </a:p>
        </p:txBody>
      </p:sp>
      <p:sp>
        <p:nvSpPr>
          <p:cNvPr id="10" name="正方形/長方形 9"/>
          <p:cNvSpPr/>
          <p:nvPr/>
        </p:nvSpPr>
        <p:spPr>
          <a:xfrm>
            <a:off x="4889915" y="1465613"/>
            <a:ext cx="3877985" cy="2707664"/>
          </a:xfrm>
          <a:prstGeom prst="rect">
            <a:avLst/>
          </a:prstGeom>
        </p:spPr>
        <p:txBody>
          <a:bodyPr wrap="none">
            <a:spAutoFit/>
          </a:bodyPr>
          <a:lstStyle/>
          <a:p>
            <a:pPr algn="ctr">
              <a:lnSpc>
                <a:spcPct val="110000"/>
              </a:lnSpc>
              <a:defRPr/>
            </a:pPr>
            <a:r>
              <a:rPr lang="ja-JP" altLang="en-US" sz="3600" kern="0" dirty="0">
                <a:solidFill>
                  <a:prstClr val="black"/>
                </a:solidFill>
                <a:latin typeface="メイリオ" panose="020B0604030504040204" pitchFamily="50" charset="-128"/>
                <a:ea typeface="メイリオ" panose="020B0604030504040204" pitchFamily="50" charset="-128"/>
              </a:rPr>
              <a:t>たおれてきそうな</a:t>
            </a:r>
            <a:endParaRPr lang="en-US" altLang="ja-JP" sz="3600" kern="0" dirty="0">
              <a:solidFill>
                <a:prstClr val="black"/>
              </a:solidFill>
              <a:latin typeface="メイリオ" panose="020B0604030504040204" pitchFamily="50" charset="-128"/>
              <a:ea typeface="メイリオ" panose="020B0604030504040204" pitchFamily="50" charset="-128"/>
            </a:endParaRPr>
          </a:p>
          <a:p>
            <a:pPr algn="ctr">
              <a:lnSpc>
                <a:spcPct val="110000"/>
              </a:lnSpc>
              <a:defRPr/>
            </a:pPr>
            <a:r>
              <a:rPr lang="ja-JP" altLang="en-US" sz="3600" kern="0" dirty="0">
                <a:solidFill>
                  <a:prstClr val="black"/>
                </a:solidFill>
                <a:latin typeface="メイリオ" panose="020B0604030504040204" pitchFamily="50" charset="-128"/>
                <a:ea typeface="メイリオ" panose="020B0604030504040204" pitchFamily="50" charset="-128"/>
              </a:rPr>
              <a:t>ものから身を守る</a:t>
            </a:r>
            <a:endParaRPr lang="en-US" altLang="ja-JP" sz="3600" kern="0" dirty="0">
              <a:solidFill>
                <a:prstClr val="black"/>
              </a:solidFill>
              <a:latin typeface="メイリオ" panose="020B0604030504040204" pitchFamily="50" charset="-128"/>
              <a:ea typeface="メイリオ" panose="020B0604030504040204" pitchFamily="50" charset="-128"/>
            </a:endParaRPr>
          </a:p>
          <a:p>
            <a:pPr algn="ctr">
              <a:lnSpc>
                <a:spcPct val="110000"/>
              </a:lnSpc>
              <a:defRPr/>
            </a:pPr>
            <a:endParaRPr lang="en-US" altLang="ja-JP" sz="1050" kern="0" dirty="0">
              <a:solidFill>
                <a:prstClr val="black"/>
              </a:solidFill>
              <a:latin typeface="メイリオ" panose="020B0604030504040204" pitchFamily="50" charset="-128"/>
              <a:ea typeface="メイリオ" panose="020B0604030504040204" pitchFamily="50" charset="-128"/>
            </a:endParaRPr>
          </a:p>
          <a:p>
            <a:pPr algn="ctr">
              <a:lnSpc>
                <a:spcPct val="110000"/>
              </a:lnSpc>
              <a:defRPr/>
            </a:pPr>
            <a:r>
              <a:rPr lang="ja-JP" altLang="en-US" sz="3600" kern="0" dirty="0">
                <a:solidFill>
                  <a:prstClr val="black"/>
                </a:solidFill>
                <a:latin typeface="メイリオ" panose="020B0604030504040204" pitchFamily="50" charset="-128"/>
                <a:ea typeface="メイリオ" panose="020B0604030504040204" pitchFamily="50" charset="-128"/>
              </a:rPr>
              <a:t>海からはなれて</a:t>
            </a:r>
            <a:endParaRPr lang="en-US" altLang="ja-JP" sz="3600" kern="0" dirty="0">
              <a:solidFill>
                <a:prstClr val="black"/>
              </a:solidFill>
              <a:latin typeface="メイリオ" panose="020B0604030504040204" pitchFamily="50" charset="-128"/>
              <a:ea typeface="メイリオ" panose="020B0604030504040204" pitchFamily="50" charset="-128"/>
            </a:endParaRPr>
          </a:p>
          <a:p>
            <a:pPr algn="ctr">
              <a:lnSpc>
                <a:spcPct val="110000"/>
              </a:lnSpc>
              <a:defRPr/>
            </a:pPr>
            <a:r>
              <a:rPr lang="ja-JP" altLang="en-US" sz="3600" kern="0" dirty="0">
                <a:solidFill>
                  <a:prstClr val="black"/>
                </a:solidFill>
                <a:latin typeface="メイリオ" panose="020B0604030504040204" pitchFamily="50" charset="-128"/>
                <a:ea typeface="メイリオ" panose="020B0604030504040204" pitchFamily="50" charset="-128"/>
              </a:rPr>
              <a:t>高いところへ</a:t>
            </a:r>
            <a:endParaRPr lang="en-US" altLang="ja-JP" sz="3600" kern="0" dirty="0">
              <a:solidFill>
                <a:prstClr val="black"/>
              </a:solidFill>
              <a:latin typeface="メイリオ" panose="020B0604030504040204" pitchFamily="50" charset="-128"/>
              <a:ea typeface="メイリオ" panose="020B0604030504040204" pitchFamily="50" charset="-128"/>
            </a:endParaRPr>
          </a:p>
        </p:txBody>
      </p:sp>
      <p:pic>
        <p:nvPicPr>
          <p:cNvPr id="23" name="図 22">
            <a:extLst>
              <a:ext uri="{FF2B5EF4-FFF2-40B4-BE49-F238E27FC236}">
                <a16:creationId xmlns:a16="http://schemas.microsoft.com/office/drawing/2014/main" id="{AE44E204-29A1-AA5E-D054-F8F97B5B17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555" y="4509120"/>
            <a:ext cx="1440160" cy="2138638"/>
          </a:xfrm>
          <a:prstGeom prst="rect">
            <a:avLst/>
          </a:prstGeom>
        </p:spPr>
      </p:pic>
      <p:sp>
        <p:nvSpPr>
          <p:cNvPr id="24" name="正方形/長方形 23">
            <a:extLst>
              <a:ext uri="{FF2B5EF4-FFF2-40B4-BE49-F238E27FC236}">
                <a16:creationId xmlns:a16="http://schemas.microsoft.com/office/drawing/2014/main" id="{39BAC250-7926-9CB2-18F9-72DA8DBCEDC0}"/>
              </a:ext>
            </a:extLst>
          </p:cNvPr>
          <p:cNvSpPr/>
          <p:nvPr/>
        </p:nvSpPr>
        <p:spPr>
          <a:xfrm>
            <a:off x="323528" y="1692983"/>
            <a:ext cx="4063412" cy="2252924"/>
          </a:xfrm>
          <a:prstGeom prst="rect">
            <a:avLst/>
          </a:prstGeom>
        </p:spPr>
        <p:txBody>
          <a:bodyPr wrap="square">
            <a:spAutoFit/>
          </a:bodyPr>
          <a:lstStyle/>
          <a:p>
            <a:pPr algn="ctr">
              <a:lnSpc>
                <a:spcPct val="130000"/>
              </a:lnSpc>
              <a:defRPr/>
            </a:pPr>
            <a:r>
              <a:rPr lang="ja-JP" altLang="en-US" sz="3600" kern="0" dirty="0">
                <a:solidFill>
                  <a:prstClr val="black"/>
                </a:solidFill>
                <a:latin typeface="メイリオ" panose="020B0604030504040204" pitchFamily="50" charset="-128"/>
                <a:ea typeface="メイリオ" panose="020B0604030504040204" pitchFamily="50" charset="-128"/>
              </a:rPr>
              <a:t>地震や津波から</a:t>
            </a:r>
            <a:endParaRPr lang="en-US" altLang="ja-JP" sz="3600" kern="0" dirty="0">
              <a:solidFill>
                <a:prstClr val="black"/>
              </a:solidFill>
              <a:latin typeface="メイリオ" panose="020B0604030504040204" pitchFamily="50" charset="-128"/>
              <a:ea typeface="メイリオ" panose="020B0604030504040204" pitchFamily="50" charset="-128"/>
            </a:endParaRPr>
          </a:p>
          <a:p>
            <a:pPr algn="ctr">
              <a:lnSpc>
                <a:spcPct val="130000"/>
              </a:lnSpc>
              <a:defRPr/>
            </a:pPr>
            <a:r>
              <a:rPr lang="ja-JP" altLang="en-US" sz="3600" kern="0" dirty="0">
                <a:solidFill>
                  <a:prstClr val="black"/>
                </a:solidFill>
                <a:latin typeface="メイリオ" panose="020B0604030504040204" pitchFamily="50" charset="-128"/>
                <a:ea typeface="メイリオ" panose="020B0604030504040204" pitchFamily="50" charset="-128"/>
              </a:rPr>
              <a:t>命を守るために</a:t>
            </a:r>
            <a:endParaRPr lang="en-US" altLang="ja-JP" sz="3600" kern="0" dirty="0">
              <a:solidFill>
                <a:prstClr val="black"/>
              </a:solidFill>
              <a:latin typeface="メイリオ" panose="020B0604030504040204" pitchFamily="50" charset="-128"/>
              <a:ea typeface="メイリオ" panose="020B0604030504040204" pitchFamily="50" charset="-128"/>
            </a:endParaRPr>
          </a:p>
          <a:p>
            <a:pPr algn="ctr">
              <a:lnSpc>
                <a:spcPct val="130000"/>
              </a:lnSpc>
              <a:defRPr/>
            </a:pPr>
            <a:r>
              <a:rPr lang="ja-JP" altLang="en-US" sz="3600" kern="0" dirty="0">
                <a:solidFill>
                  <a:prstClr val="black"/>
                </a:solidFill>
                <a:latin typeface="メイリオ" panose="020B0604030504040204" pitchFamily="50" charset="-128"/>
                <a:ea typeface="メイリオ" panose="020B0604030504040204" pitchFamily="50" charset="-128"/>
              </a:rPr>
              <a:t>どうしたらいい？</a:t>
            </a:r>
            <a:endParaRPr lang="en-US" altLang="ja-JP" sz="3600" kern="0" dirty="0">
              <a:solidFill>
                <a:prstClr val="black"/>
              </a:solidFill>
              <a:latin typeface="メイリオ" panose="020B0604030504040204" pitchFamily="50" charset="-128"/>
              <a:ea typeface="メイリオ" panose="020B0604030504040204" pitchFamily="50" charset="-128"/>
            </a:endParaRPr>
          </a:p>
        </p:txBody>
      </p:sp>
      <p:grpSp>
        <p:nvGrpSpPr>
          <p:cNvPr id="3" name="グループ化 2"/>
          <p:cNvGrpSpPr/>
          <p:nvPr/>
        </p:nvGrpSpPr>
        <p:grpSpPr>
          <a:xfrm>
            <a:off x="4693328" y="1233195"/>
            <a:ext cx="4271160" cy="4050137"/>
            <a:chOff x="4693328" y="1415554"/>
            <a:chExt cx="4271160" cy="4050137"/>
          </a:xfrm>
        </p:grpSpPr>
        <p:sp>
          <p:nvSpPr>
            <p:cNvPr id="26" name="楕円 25">
              <a:extLst>
                <a:ext uri="{FF2B5EF4-FFF2-40B4-BE49-F238E27FC236}">
                  <a16:creationId xmlns:a16="http://schemas.microsoft.com/office/drawing/2014/main" id="{9E2B2466-2885-309E-792C-B45E449611B2}"/>
                </a:ext>
              </a:extLst>
            </p:cNvPr>
            <p:cNvSpPr/>
            <p:nvPr/>
          </p:nvSpPr>
          <p:spPr>
            <a:xfrm>
              <a:off x="5817569" y="5236294"/>
              <a:ext cx="229397" cy="229397"/>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1D791965-EA0F-7CDF-619D-CED98A19F276}"/>
                </a:ext>
              </a:extLst>
            </p:cNvPr>
            <p:cNvSpPr/>
            <p:nvPr/>
          </p:nvSpPr>
          <p:spPr>
            <a:xfrm>
              <a:off x="6127769" y="4852531"/>
              <a:ext cx="397912" cy="397912"/>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a:extLst>
                <a:ext uri="{FF2B5EF4-FFF2-40B4-BE49-F238E27FC236}">
                  <a16:creationId xmlns:a16="http://schemas.microsoft.com/office/drawing/2014/main" id="{CE9ACBC7-ED30-B1F0-5494-1C9AE92AC327}"/>
                </a:ext>
              </a:extLst>
            </p:cNvPr>
            <p:cNvSpPr/>
            <p:nvPr/>
          </p:nvSpPr>
          <p:spPr>
            <a:xfrm>
              <a:off x="4693328" y="1415554"/>
              <a:ext cx="4271160" cy="3438452"/>
            </a:xfrm>
            <a:custGeom>
              <a:avLst/>
              <a:gdLst>
                <a:gd name="connsiteX0" fmla="*/ 521679 w 4271160"/>
                <a:gd name="connsiteY0" fmla="*/ 0 h 3438452"/>
                <a:gd name="connsiteX1" fmla="*/ 3749481 w 4271160"/>
                <a:gd name="connsiteY1" fmla="*/ 0 h 3438452"/>
                <a:gd name="connsiteX2" fmla="*/ 4271160 w 4271160"/>
                <a:gd name="connsiteY2" fmla="*/ 521679 h 3438452"/>
                <a:gd name="connsiteX3" fmla="*/ 4271160 w 4271160"/>
                <a:gd name="connsiteY3" fmla="*/ 2608330 h 3438452"/>
                <a:gd name="connsiteX4" fmla="*/ 3749481 w 4271160"/>
                <a:gd name="connsiteY4" fmla="*/ 3130009 h 3438452"/>
                <a:gd name="connsiteX5" fmla="*/ 2544822 w 4271160"/>
                <a:gd name="connsiteY5" fmla="*/ 3130009 h 3438452"/>
                <a:gd name="connsiteX6" fmla="*/ 2541489 w 4271160"/>
                <a:gd name="connsiteY6" fmla="*/ 3163073 h 3438452"/>
                <a:gd name="connsiteX7" fmla="*/ 2203610 w 4271160"/>
                <a:gd name="connsiteY7" fmla="*/ 3438452 h 3438452"/>
                <a:gd name="connsiteX8" fmla="*/ 1865731 w 4271160"/>
                <a:gd name="connsiteY8" fmla="*/ 3163073 h 3438452"/>
                <a:gd name="connsiteX9" fmla="*/ 1862398 w 4271160"/>
                <a:gd name="connsiteY9" fmla="*/ 3130009 h 3438452"/>
                <a:gd name="connsiteX10" fmla="*/ 521679 w 4271160"/>
                <a:gd name="connsiteY10" fmla="*/ 3130009 h 3438452"/>
                <a:gd name="connsiteX11" fmla="*/ 0 w 4271160"/>
                <a:gd name="connsiteY11" fmla="*/ 2608330 h 3438452"/>
                <a:gd name="connsiteX12" fmla="*/ 0 w 4271160"/>
                <a:gd name="connsiteY12" fmla="*/ 521679 h 3438452"/>
                <a:gd name="connsiteX13" fmla="*/ 521679 w 4271160"/>
                <a:gd name="connsiteY13" fmla="*/ 0 h 343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1160" h="3438452">
                  <a:moveTo>
                    <a:pt x="521679" y="0"/>
                  </a:moveTo>
                  <a:lnTo>
                    <a:pt x="3749481" y="0"/>
                  </a:lnTo>
                  <a:cubicBezTo>
                    <a:pt x="4037596" y="0"/>
                    <a:pt x="4271160" y="233564"/>
                    <a:pt x="4271160" y="521679"/>
                  </a:cubicBezTo>
                  <a:lnTo>
                    <a:pt x="4271160" y="2608330"/>
                  </a:lnTo>
                  <a:cubicBezTo>
                    <a:pt x="4271160" y="2896445"/>
                    <a:pt x="4037596" y="3130009"/>
                    <a:pt x="3749481" y="3130009"/>
                  </a:cubicBezTo>
                  <a:lnTo>
                    <a:pt x="2544822" y="3130009"/>
                  </a:lnTo>
                  <a:lnTo>
                    <a:pt x="2541489" y="3163073"/>
                  </a:lnTo>
                  <a:cubicBezTo>
                    <a:pt x="2509330" y="3320231"/>
                    <a:pt x="2370276" y="3438452"/>
                    <a:pt x="2203610" y="3438452"/>
                  </a:cubicBezTo>
                  <a:cubicBezTo>
                    <a:pt x="2036945" y="3438452"/>
                    <a:pt x="1897891" y="3320231"/>
                    <a:pt x="1865731" y="3163073"/>
                  </a:cubicBezTo>
                  <a:lnTo>
                    <a:pt x="1862398" y="3130009"/>
                  </a:lnTo>
                  <a:lnTo>
                    <a:pt x="521679" y="3130009"/>
                  </a:lnTo>
                  <a:cubicBezTo>
                    <a:pt x="233564" y="3130009"/>
                    <a:pt x="0" y="2896445"/>
                    <a:pt x="0" y="2608330"/>
                  </a:cubicBezTo>
                  <a:lnTo>
                    <a:pt x="0" y="521679"/>
                  </a:lnTo>
                  <a:cubicBezTo>
                    <a:pt x="0" y="233564"/>
                    <a:pt x="233564" y="0"/>
                    <a:pt x="521679" y="0"/>
                  </a:cubicBezTo>
                  <a:close/>
                </a:path>
              </a:pathLst>
            </a:cu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grpSp>
        <p:nvGrpSpPr>
          <p:cNvPr id="2" name="グループ化 1"/>
          <p:cNvGrpSpPr/>
          <p:nvPr/>
        </p:nvGrpSpPr>
        <p:grpSpPr>
          <a:xfrm>
            <a:off x="323528" y="1196752"/>
            <a:ext cx="4094333" cy="4017142"/>
            <a:chOff x="323528" y="1379111"/>
            <a:chExt cx="4094333" cy="4017142"/>
          </a:xfrm>
        </p:grpSpPr>
        <p:sp>
          <p:nvSpPr>
            <p:cNvPr id="31" name="楕円 30">
              <a:extLst>
                <a:ext uri="{FF2B5EF4-FFF2-40B4-BE49-F238E27FC236}">
                  <a16:creationId xmlns:a16="http://schemas.microsoft.com/office/drawing/2014/main" id="{67B3753C-6160-DA2F-2137-F4CDE638C678}"/>
                </a:ext>
              </a:extLst>
            </p:cNvPr>
            <p:cNvSpPr/>
            <p:nvPr/>
          </p:nvSpPr>
          <p:spPr>
            <a:xfrm>
              <a:off x="3864830" y="5166856"/>
              <a:ext cx="229397" cy="229397"/>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CE9ACBC7-ED30-B1F0-5494-1C9AE92AC327}"/>
                </a:ext>
              </a:extLst>
            </p:cNvPr>
            <p:cNvSpPr/>
            <p:nvPr/>
          </p:nvSpPr>
          <p:spPr>
            <a:xfrm>
              <a:off x="3426081" y="4789026"/>
              <a:ext cx="397912" cy="397912"/>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35">
              <a:extLst>
                <a:ext uri="{FF2B5EF4-FFF2-40B4-BE49-F238E27FC236}">
                  <a16:creationId xmlns:a16="http://schemas.microsoft.com/office/drawing/2014/main" id="{CE9ACBC7-ED30-B1F0-5494-1C9AE92AC327}"/>
                </a:ext>
              </a:extLst>
            </p:cNvPr>
            <p:cNvSpPr/>
            <p:nvPr/>
          </p:nvSpPr>
          <p:spPr>
            <a:xfrm>
              <a:off x="323528" y="1379111"/>
              <a:ext cx="4094333" cy="3474895"/>
            </a:xfrm>
            <a:custGeom>
              <a:avLst/>
              <a:gdLst>
                <a:gd name="connsiteX0" fmla="*/ 521679 w 4094333"/>
                <a:gd name="connsiteY0" fmla="*/ 0 h 3474895"/>
                <a:gd name="connsiteX1" fmla="*/ 3572654 w 4094333"/>
                <a:gd name="connsiteY1" fmla="*/ 0 h 3474895"/>
                <a:gd name="connsiteX2" fmla="*/ 4094333 w 4094333"/>
                <a:gd name="connsiteY2" fmla="*/ 521679 h 3474895"/>
                <a:gd name="connsiteX3" fmla="*/ 4094333 w 4094333"/>
                <a:gd name="connsiteY3" fmla="*/ 2608330 h 3474895"/>
                <a:gd name="connsiteX4" fmla="*/ 3572654 w 4094333"/>
                <a:gd name="connsiteY4" fmla="*/ 3130009 h 3474895"/>
                <a:gd name="connsiteX5" fmla="*/ 3071097 w 4094333"/>
                <a:gd name="connsiteY5" fmla="*/ 3130009 h 3474895"/>
                <a:gd name="connsiteX6" fmla="*/ 2726211 w 4094333"/>
                <a:gd name="connsiteY6" fmla="*/ 3474895 h 3474895"/>
                <a:gd name="connsiteX7" fmla="*/ 2381325 w 4094333"/>
                <a:gd name="connsiteY7" fmla="*/ 3130009 h 3474895"/>
                <a:gd name="connsiteX8" fmla="*/ 521679 w 4094333"/>
                <a:gd name="connsiteY8" fmla="*/ 3130009 h 3474895"/>
                <a:gd name="connsiteX9" fmla="*/ 0 w 4094333"/>
                <a:gd name="connsiteY9" fmla="*/ 2608330 h 3474895"/>
                <a:gd name="connsiteX10" fmla="*/ 0 w 4094333"/>
                <a:gd name="connsiteY10" fmla="*/ 521679 h 3474895"/>
                <a:gd name="connsiteX11" fmla="*/ 521679 w 4094333"/>
                <a:gd name="connsiteY11" fmla="*/ 0 h 347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4333" h="3474895">
                  <a:moveTo>
                    <a:pt x="521679" y="0"/>
                  </a:moveTo>
                  <a:lnTo>
                    <a:pt x="3572654" y="0"/>
                  </a:lnTo>
                  <a:cubicBezTo>
                    <a:pt x="3860769" y="0"/>
                    <a:pt x="4094333" y="233564"/>
                    <a:pt x="4094333" y="521679"/>
                  </a:cubicBezTo>
                  <a:lnTo>
                    <a:pt x="4094333" y="2608330"/>
                  </a:lnTo>
                  <a:cubicBezTo>
                    <a:pt x="4094333" y="2896445"/>
                    <a:pt x="3860769" y="3130009"/>
                    <a:pt x="3572654" y="3130009"/>
                  </a:cubicBezTo>
                  <a:lnTo>
                    <a:pt x="3071097" y="3130009"/>
                  </a:lnTo>
                  <a:cubicBezTo>
                    <a:pt x="3071097" y="3320484"/>
                    <a:pt x="2916686" y="3474895"/>
                    <a:pt x="2726211" y="3474895"/>
                  </a:cubicBezTo>
                  <a:cubicBezTo>
                    <a:pt x="2535736" y="3474895"/>
                    <a:pt x="2381325" y="3320484"/>
                    <a:pt x="2381325" y="3130009"/>
                  </a:cubicBezTo>
                  <a:lnTo>
                    <a:pt x="521679" y="3130009"/>
                  </a:lnTo>
                  <a:cubicBezTo>
                    <a:pt x="233564" y="3130009"/>
                    <a:pt x="0" y="2896445"/>
                    <a:pt x="0" y="2608330"/>
                  </a:cubicBezTo>
                  <a:lnTo>
                    <a:pt x="0" y="521679"/>
                  </a:lnTo>
                  <a:cubicBezTo>
                    <a:pt x="0" y="233564"/>
                    <a:pt x="233564" y="0"/>
                    <a:pt x="521679" y="0"/>
                  </a:cubicBezTo>
                  <a:close/>
                </a:path>
              </a:pathLst>
            </a:cu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4" name="テキスト ボックス 3">
            <a:extLst>
              <a:ext uri="{FF2B5EF4-FFF2-40B4-BE49-F238E27FC236}">
                <a16:creationId xmlns:a16="http://schemas.microsoft.com/office/drawing/2014/main" id="{1BFBDBF8-614A-5F5E-284C-BF786DFA3233}"/>
              </a:ext>
            </a:extLst>
          </p:cNvPr>
          <p:cNvSpPr txBox="1"/>
          <p:nvPr/>
        </p:nvSpPr>
        <p:spPr>
          <a:xfrm>
            <a:off x="906614" y="1668485"/>
            <a:ext cx="648072" cy="276999"/>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じしん</a:t>
            </a:r>
          </a:p>
        </p:txBody>
      </p:sp>
      <p:sp>
        <p:nvSpPr>
          <p:cNvPr id="5" name="テキスト ボックス 4">
            <a:extLst>
              <a:ext uri="{FF2B5EF4-FFF2-40B4-BE49-F238E27FC236}">
                <a16:creationId xmlns:a16="http://schemas.microsoft.com/office/drawing/2014/main" id="{83389C3F-A09A-D647-7808-436879E03666}"/>
              </a:ext>
            </a:extLst>
          </p:cNvPr>
          <p:cNvSpPr txBox="1"/>
          <p:nvPr/>
        </p:nvSpPr>
        <p:spPr>
          <a:xfrm>
            <a:off x="2339752" y="1668484"/>
            <a:ext cx="648072" cy="276999"/>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つなみ</a:t>
            </a:r>
            <a:endParaRPr kumimoji="1"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3379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a:solidFill>
                  <a:prstClr val="black"/>
                </a:solidFill>
                <a:latin typeface="メイリオ" panose="020B0604030504040204" pitchFamily="50" charset="-128"/>
                <a:ea typeface="メイリオ" panose="020B0604030504040204" pitchFamily="50" charset="-128"/>
              </a:rPr>
              <a:t>「命を守る」、どんな方法がありますか？</a:t>
            </a:r>
          </a:p>
        </p:txBody>
      </p:sp>
      <p:sp>
        <p:nvSpPr>
          <p:cNvPr id="7" name="正方形/長方形 6"/>
          <p:cNvSpPr/>
          <p:nvPr/>
        </p:nvSpPr>
        <p:spPr>
          <a:xfrm>
            <a:off x="1945862" y="1342420"/>
            <a:ext cx="2954656" cy="2585323"/>
          </a:xfrm>
          <a:prstGeom prst="rect">
            <a:avLst/>
          </a:prstGeom>
        </p:spPr>
        <p:txBody>
          <a:bodyPr wrap="none">
            <a:spAutoFit/>
          </a:bodyPr>
          <a:lstStyle/>
          <a:p>
            <a:pPr algn="ctr">
              <a:lnSpc>
                <a:spcPct val="150000"/>
              </a:lnSpc>
              <a:defRPr/>
            </a:pPr>
            <a:r>
              <a:rPr lang="ja-JP" altLang="en-US" sz="3600" kern="0" dirty="0">
                <a:solidFill>
                  <a:prstClr val="black"/>
                </a:solidFill>
                <a:latin typeface="メイリオ" panose="020B0604030504040204" pitchFamily="50" charset="-128"/>
                <a:ea typeface="メイリオ" panose="020B0604030504040204" pitchFamily="50" charset="-128"/>
              </a:rPr>
              <a:t>どうして</a:t>
            </a:r>
            <a:endParaRPr lang="en-US" altLang="ja-JP" sz="3600" kern="0" dirty="0">
              <a:solidFill>
                <a:prstClr val="black"/>
              </a:solidFill>
              <a:latin typeface="メイリオ" panose="020B0604030504040204" pitchFamily="50" charset="-128"/>
              <a:ea typeface="メイリオ" panose="020B0604030504040204" pitchFamily="50" charset="-128"/>
            </a:endParaRPr>
          </a:p>
          <a:p>
            <a:pPr algn="ctr">
              <a:lnSpc>
                <a:spcPct val="150000"/>
              </a:lnSpc>
              <a:defRPr/>
            </a:pPr>
            <a:r>
              <a:rPr lang="ja-JP" altLang="en-US" sz="3600" kern="0" dirty="0">
                <a:solidFill>
                  <a:prstClr val="black"/>
                </a:solidFill>
                <a:latin typeface="メイリオ" panose="020B0604030504040204" pitchFamily="50" charset="-128"/>
                <a:ea typeface="メイリオ" panose="020B0604030504040204" pitchFamily="50" charset="-128"/>
              </a:rPr>
              <a:t>ひなん訓練を</a:t>
            </a:r>
            <a:endParaRPr lang="en-US" altLang="ja-JP" sz="3600" kern="0" dirty="0">
              <a:solidFill>
                <a:prstClr val="black"/>
              </a:solidFill>
              <a:latin typeface="メイリオ" panose="020B0604030504040204" pitchFamily="50" charset="-128"/>
              <a:ea typeface="メイリオ" panose="020B0604030504040204" pitchFamily="50" charset="-128"/>
            </a:endParaRPr>
          </a:p>
          <a:p>
            <a:pPr algn="ctr">
              <a:lnSpc>
                <a:spcPct val="150000"/>
              </a:lnSpc>
              <a:defRPr/>
            </a:pPr>
            <a:r>
              <a:rPr lang="ja-JP" altLang="en-US" sz="3600" kern="0" dirty="0">
                <a:solidFill>
                  <a:prstClr val="black"/>
                </a:solidFill>
                <a:latin typeface="メイリオ" panose="020B0604030504040204" pitchFamily="50" charset="-128"/>
                <a:ea typeface="メイリオ" panose="020B0604030504040204" pitchFamily="50" charset="-128"/>
              </a:rPr>
              <a:t>するの？</a:t>
            </a:r>
            <a:endParaRPr lang="en-US" altLang="ja-JP" sz="3600" kern="0" dirty="0">
              <a:solidFill>
                <a:prstClr val="black"/>
              </a:solidFill>
              <a:latin typeface="メイリオ" panose="020B0604030504040204" pitchFamily="50" charset="-128"/>
              <a:ea typeface="メイリオ" panose="020B0604030504040204" pitchFamily="50" charset="-128"/>
            </a:endParaRPr>
          </a:p>
        </p:txBody>
      </p:sp>
      <p:pic>
        <p:nvPicPr>
          <p:cNvPr id="16" name="図 15">
            <a:extLst>
              <a:ext uri="{FF2B5EF4-FFF2-40B4-BE49-F238E27FC236}">
                <a16:creationId xmlns:a16="http://schemas.microsoft.com/office/drawing/2014/main" id="{AE44E204-29A1-AA5E-D054-F8F97B5B17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4509120"/>
            <a:ext cx="1440160" cy="2138638"/>
          </a:xfrm>
          <a:prstGeom prst="rect">
            <a:avLst/>
          </a:prstGeom>
        </p:spPr>
      </p:pic>
      <p:grpSp>
        <p:nvGrpSpPr>
          <p:cNvPr id="2" name="グループ化 1"/>
          <p:cNvGrpSpPr/>
          <p:nvPr/>
        </p:nvGrpSpPr>
        <p:grpSpPr>
          <a:xfrm>
            <a:off x="1400053" y="1142620"/>
            <a:ext cx="4094333" cy="4017142"/>
            <a:chOff x="323528" y="1379111"/>
            <a:chExt cx="4094333" cy="4017142"/>
          </a:xfrm>
        </p:grpSpPr>
        <p:sp>
          <p:nvSpPr>
            <p:cNvPr id="26" name="フリーフォーム 25">
              <a:extLst>
                <a:ext uri="{FF2B5EF4-FFF2-40B4-BE49-F238E27FC236}">
                  <a16:creationId xmlns:a16="http://schemas.microsoft.com/office/drawing/2014/main" id="{C09131F1-C664-F61D-5F4A-29076747B87B}"/>
                </a:ext>
              </a:extLst>
            </p:cNvPr>
            <p:cNvSpPr/>
            <p:nvPr/>
          </p:nvSpPr>
          <p:spPr>
            <a:xfrm>
              <a:off x="323528" y="1379111"/>
              <a:ext cx="4094333" cy="3474895"/>
            </a:xfrm>
            <a:custGeom>
              <a:avLst/>
              <a:gdLst>
                <a:gd name="connsiteX0" fmla="*/ 521679 w 4094333"/>
                <a:gd name="connsiteY0" fmla="*/ 0 h 3474895"/>
                <a:gd name="connsiteX1" fmla="*/ 3572654 w 4094333"/>
                <a:gd name="connsiteY1" fmla="*/ 0 h 3474895"/>
                <a:gd name="connsiteX2" fmla="*/ 4094333 w 4094333"/>
                <a:gd name="connsiteY2" fmla="*/ 521679 h 3474895"/>
                <a:gd name="connsiteX3" fmla="*/ 4094333 w 4094333"/>
                <a:gd name="connsiteY3" fmla="*/ 2608330 h 3474895"/>
                <a:gd name="connsiteX4" fmla="*/ 3572654 w 4094333"/>
                <a:gd name="connsiteY4" fmla="*/ 3130009 h 3474895"/>
                <a:gd name="connsiteX5" fmla="*/ 3071097 w 4094333"/>
                <a:gd name="connsiteY5" fmla="*/ 3130009 h 3474895"/>
                <a:gd name="connsiteX6" fmla="*/ 2726211 w 4094333"/>
                <a:gd name="connsiteY6" fmla="*/ 3474895 h 3474895"/>
                <a:gd name="connsiteX7" fmla="*/ 2381325 w 4094333"/>
                <a:gd name="connsiteY7" fmla="*/ 3130009 h 3474895"/>
                <a:gd name="connsiteX8" fmla="*/ 521679 w 4094333"/>
                <a:gd name="connsiteY8" fmla="*/ 3130009 h 3474895"/>
                <a:gd name="connsiteX9" fmla="*/ 0 w 4094333"/>
                <a:gd name="connsiteY9" fmla="*/ 2608330 h 3474895"/>
                <a:gd name="connsiteX10" fmla="*/ 0 w 4094333"/>
                <a:gd name="connsiteY10" fmla="*/ 521679 h 3474895"/>
                <a:gd name="connsiteX11" fmla="*/ 521679 w 4094333"/>
                <a:gd name="connsiteY11" fmla="*/ 0 h 347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4333" h="3474895">
                  <a:moveTo>
                    <a:pt x="521679" y="0"/>
                  </a:moveTo>
                  <a:lnTo>
                    <a:pt x="3572654" y="0"/>
                  </a:lnTo>
                  <a:cubicBezTo>
                    <a:pt x="3860769" y="0"/>
                    <a:pt x="4094333" y="233564"/>
                    <a:pt x="4094333" y="521679"/>
                  </a:cubicBezTo>
                  <a:lnTo>
                    <a:pt x="4094333" y="2608330"/>
                  </a:lnTo>
                  <a:cubicBezTo>
                    <a:pt x="4094333" y="2896445"/>
                    <a:pt x="3860769" y="3130009"/>
                    <a:pt x="3572654" y="3130009"/>
                  </a:cubicBezTo>
                  <a:lnTo>
                    <a:pt x="3071097" y="3130009"/>
                  </a:lnTo>
                  <a:cubicBezTo>
                    <a:pt x="3071097" y="3320484"/>
                    <a:pt x="2916686" y="3474895"/>
                    <a:pt x="2726211" y="3474895"/>
                  </a:cubicBezTo>
                  <a:cubicBezTo>
                    <a:pt x="2535736" y="3474895"/>
                    <a:pt x="2381325" y="3320484"/>
                    <a:pt x="2381325" y="3130009"/>
                  </a:cubicBezTo>
                  <a:lnTo>
                    <a:pt x="521679" y="3130009"/>
                  </a:lnTo>
                  <a:cubicBezTo>
                    <a:pt x="233564" y="3130009"/>
                    <a:pt x="0" y="2896445"/>
                    <a:pt x="0" y="2608330"/>
                  </a:cubicBezTo>
                  <a:lnTo>
                    <a:pt x="0" y="521679"/>
                  </a:lnTo>
                  <a:cubicBezTo>
                    <a:pt x="0" y="233564"/>
                    <a:pt x="233564" y="0"/>
                    <a:pt x="521679" y="0"/>
                  </a:cubicBezTo>
                  <a:close/>
                </a:path>
              </a:pathLst>
            </a:cu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 name="楕円 20">
              <a:extLst>
                <a:ext uri="{FF2B5EF4-FFF2-40B4-BE49-F238E27FC236}">
                  <a16:creationId xmlns:a16="http://schemas.microsoft.com/office/drawing/2014/main" id="{67B3753C-6160-DA2F-2137-F4CDE638C678}"/>
                </a:ext>
              </a:extLst>
            </p:cNvPr>
            <p:cNvSpPr/>
            <p:nvPr/>
          </p:nvSpPr>
          <p:spPr>
            <a:xfrm>
              <a:off x="3864830" y="5166856"/>
              <a:ext cx="229397" cy="229397"/>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CE9ACBC7-ED30-B1F0-5494-1C9AE92AC327}"/>
                </a:ext>
              </a:extLst>
            </p:cNvPr>
            <p:cNvSpPr/>
            <p:nvPr/>
          </p:nvSpPr>
          <p:spPr>
            <a:xfrm>
              <a:off x="3426081" y="4789026"/>
              <a:ext cx="397912" cy="397912"/>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975673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251520" y="4887855"/>
            <a:ext cx="4248472" cy="113343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p:cNvSpPr/>
          <p:nvPr/>
        </p:nvSpPr>
        <p:spPr>
          <a:xfrm>
            <a:off x="834079" y="627075"/>
            <a:ext cx="3089849" cy="52728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395536" y="1916832"/>
            <a:ext cx="3868957" cy="223224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033698" y="716392"/>
            <a:ext cx="2592632" cy="461665"/>
          </a:xfrm>
          <a:prstGeom prst="rect">
            <a:avLst/>
          </a:prstGeom>
          <a:noFill/>
        </p:spPr>
        <p:txBody>
          <a:bodyPr wrap="square" rtlCol="0">
            <a:spAutoFit/>
          </a:bodyPr>
          <a:lstStyle/>
          <a:p>
            <a:pPr algn="ct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じしん が 起こる</a:t>
            </a:r>
          </a:p>
        </p:txBody>
      </p:sp>
      <p:sp>
        <p:nvSpPr>
          <p:cNvPr id="8" name="テキスト ボックス 7"/>
          <p:cNvSpPr txBox="1"/>
          <p:nvPr/>
        </p:nvSpPr>
        <p:spPr>
          <a:xfrm>
            <a:off x="575557" y="2126034"/>
            <a:ext cx="3456384" cy="461665"/>
          </a:xfrm>
          <a:prstGeom prst="rect">
            <a:avLst/>
          </a:prstGeom>
          <a:noFill/>
        </p:spPr>
        <p:txBody>
          <a:bodyPr wrap="square" rtlCol="0">
            <a:spAutoFit/>
          </a:bodyPr>
          <a:lstStyle/>
          <a:p>
            <a:pPr algn="ct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自分の身をまもる</a:t>
            </a:r>
          </a:p>
        </p:txBody>
      </p:sp>
      <p:pic>
        <p:nvPicPr>
          <p:cNvPr id="18" name="図 17"/>
          <p:cNvPicPr>
            <a:picLocks noChangeAspect="1"/>
          </p:cNvPicPr>
          <p:nvPr/>
        </p:nvPicPr>
        <p:blipFill>
          <a:blip r:embed="rId3"/>
          <a:stretch>
            <a:fillRect/>
          </a:stretch>
        </p:blipFill>
        <p:spPr>
          <a:xfrm>
            <a:off x="726067" y="2622867"/>
            <a:ext cx="3197861" cy="1499949"/>
          </a:xfrm>
          <a:prstGeom prst="rect">
            <a:avLst/>
          </a:prstGeom>
        </p:spPr>
      </p:pic>
      <p:sp>
        <p:nvSpPr>
          <p:cNvPr id="19" name="下矢印 18"/>
          <p:cNvSpPr/>
          <p:nvPr/>
        </p:nvSpPr>
        <p:spPr>
          <a:xfrm>
            <a:off x="2149994" y="1370385"/>
            <a:ext cx="360040" cy="330423"/>
          </a:xfrm>
          <a:prstGeom prst="downArrow">
            <a:avLst/>
          </a:prstGeom>
          <a:solidFill>
            <a:srgbClr val="FEF1E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下矢印 19"/>
          <p:cNvSpPr/>
          <p:nvPr/>
        </p:nvSpPr>
        <p:spPr>
          <a:xfrm>
            <a:off x="2149994" y="4365104"/>
            <a:ext cx="360040" cy="330423"/>
          </a:xfrm>
          <a:prstGeom prst="downArrow">
            <a:avLst/>
          </a:prstGeom>
          <a:solidFill>
            <a:srgbClr val="FEF1E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p:cNvSpPr txBox="1"/>
          <p:nvPr/>
        </p:nvSpPr>
        <p:spPr>
          <a:xfrm>
            <a:off x="395536" y="5487615"/>
            <a:ext cx="3960440" cy="461665"/>
          </a:xfrm>
          <a:prstGeom prst="rect">
            <a:avLst/>
          </a:prstGeom>
          <a:noFill/>
        </p:spPr>
        <p:txBody>
          <a:bodyPr wrap="square" rtlCol="0">
            <a:spAutoFit/>
          </a:bodyPr>
          <a:lstStyle/>
          <a:p>
            <a:pPr algn="ct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安全 な 場所 へ ひなん</a:t>
            </a:r>
          </a:p>
        </p:txBody>
      </p:sp>
      <p:sp>
        <p:nvSpPr>
          <p:cNvPr id="23" name="正方形/長方形 22"/>
          <p:cNvSpPr/>
          <p:nvPr/>
        </p:nvSpPr>
        <p:spPr>
          <a:xfrm>
            <a:off x="975967" y="5014102"/>
            <a:ext cx="2973891" cy="461665"/>
          </a:xfrm>
          <a:prstGeom prst="rect">
            <a:avLst/>
          </a:prstGeom>
        </p:spPr>
        <p:txBody>
          <a:bodyPr wrap="none">
            <a:spAutoFit/>
          </a:bodyPr>
          <a:lstStyle/>
          <a:p>
            <a:r>
              <a:rPr lang="ja-JP" altLang="en-US" sz="2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ゆれ が おさまったら</a:t>
            </a: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角丸四角形吹き出し 28"/>
          <p:cNvSpPr/>
          <p:nvPr/>
        </p:nvSpPr>
        <p:spPr>
          <a:xfrm>
            <a:off x="4572000" y="1484784"/>
            <a:ext cx="4392487" cy="3600400"/>
          </a:xfrm>
          <a:prstGeom prst="wedgeRoundRectCallout">
            <a:avLst>
              <a:gd name="adj1" fmla="val -43901"/>
              <a:gd name="adj2" fmla="val 60843"/>
              <a:gd name="adj3" fmla="val 16667"/>
            </a:avLst>
          </a:prstGeom>
          <a:solidFill>
            <a:srgbClr val="FEF1E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4775044" y="2676889"/>
            <a:ext cx="4045428" cy="400110"/>
          </a:xfrm>
          <a:prstGeom prst="rect">
            <a:avLst/>
          </a:prstGeom>
          <a:noFill/>
        </p:spPr>
        <p:txBody>
          <a:bodyPr wrap="square" rtlCol="0">
            <a:spAutoFit/>
          </a:bodyPr>
          <a:lstStyle/>
          <a:p>
            <a:r>
              <a:rPr lang="ja-JP" altLang="en-US"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知っていないと、</a:t>
            </a:r>
            <a:r>
              <a:rPr lang="ja-JP" altLang="en-US" sz="2000" b="1"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ひ</a:t>
            </a:r>
            <a:r>
              <a:rPr lang="ja-JP" altLang="en-US"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なんできない</a:t>
            </a:r>
          </a:p>
        </p:txBody>
      </p:sp>
      <p:sp>
        <p:nvSpPr>
          <p:cNvPr id="31" name="テキスト ボックス 30"/>
          <p:cNvSpPr txBox="1"/>
          <p:nvPr/>
        </p:nvSpPr>
        <p:spPr>
          <a:xfrm>
            <a:off x="4486958" y="3853497"/>
            <a:ext cx="4582595" cy="1015663"/>
          </a:xfrm>
          <a:prstGeom prst="rect">
            <a:avLst/>
          </a:prstGeom>
          <a:noFill/>
        </p:spPr>
        <p:txBody>
          <a:bodyPr wrap="square" rtlCol="0">
            <a:spAutoFit/>
          </a:bodyPr>
          <a:lstStyle/>
          <a:p>
            <a:pPr algn="ctr"/>
            <a:r>
              <a:rPr lang="ja-JP" altLang="en-US"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知っていても、じしんが起こった時に</a:t>
            </a:r>
            <a:endParaRPr lang="en-US" altLang="ja-JP"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すぐに行動できないとひなんが</a:t>
            </a:r>
            <a:endParaRPr lang="en-US" altLang="ja-JP"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間に合わないかも</a:t>
            </a:r>
          </a:p>
        </p:txBody>
      </p:sp>
      <p:sp>
        <p:nvSpPr>
          <p:cNvPr id="33" name="加算 32"/>
          <p:cNvSpPr/>
          <p:nvPr/>
        </p:nvSpPr>
        <p:spPr>
          <a:xfrm>
            <a:off x="6552219" y="3236786"/>
            <a:ext cx="432048" cy="408238"/>
          </a:xfrm>
          <a:prstGeom prst="mathPlus">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p:cNvSpPr txBox="1"/>
          <p:nvPr/>
        </p:nvSpPr>
        <p:spPr>
          <a:xfrm>
            <a:off x="4873292" y="1914981"/>
            <a:ext cx="3809928" cy="707886"/>
          </a:xfrm>
          <a:prstGeom prst="rect">
            <a:avLst/>
          </a:prstGeom>
          <a:noFill/>
        </p:spPr>
        <p:txBody>
          <a:bodyPr wrap="square" rtlCol="0">
            <a:spAutoFit/>
          </a:bodyPr>
          <a:lstStyle/>
          <a:p>
            <a:r>
              <a:rPr lang="ja-JP" altLang="en-US"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・安全な場所ってどこ？</a:t>
            </a:r>
            <a:endParaRPr lang="en-US" altLang="ja-JP"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・そこまでどうやって行くの？</a:t>
            </a:r>
          </a:p>
        </p:txBody>
      </p:sp>
      <p:pic>
        <p:nvPicPr>
          <p:cNvPr id="38" name="図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124808">
            <a:off x="499443" y="371021"/>
            <a:ext cx="512108" cy="512108"/>
          </a:xfrm>
          <a:prstGeom prst="rect">
            <a:avLst/>
          </a:prstGeom>
        </p:spPr>
      </p:pic>
      <p:pic>
        <p:nvPicPr>
          <p:cNvPr id="39" name="図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73243">
            <a:off x="3746574" y="919699"/>
            <a:ext cx="512108" cy="512108"/>
          </a:xfrm>
          <a:prstGeom prst="rect">
            <a:avLst/>
          </a:prstGeom>
        </p:spPr>
      </p:pic>
      <p:pic>
        <p:nvPicPr>
          <p:cNvPr id="2" name="図 1">
            <a:extLst>
              <a:ext uri="{FF2B5EF4-FFF2-40B4-BE49-F238E27FC236}">
                <a16:creationId xmlns:a16="http://schemas.microsoft.com/office/drawing/2014/main" id="{33A3D817-43C6-EDBF-74C2-14A763FBCD8C}"/>
              </a:ext>
            </a:extLst>
          </p:cNvPr>
          <p:cNvPicPr>
            <a:picLocks noChangeAspect="1"/>
          </p:cNvPicPr>
          <p:nvPr/>
        </p:nvPicPr>
        <p:blipFill>
          <a:blip r:embed="rId5"/>
          <a:stretch>
            <a:fillRect/>
          </a:stretch>
        </p:blipFill>
        <p:spPr>
          <a:xfrm>
            <a:off x="6344400" y="4751270"/>
            <a:ext cx="2486316" cy="1934354"/>
          </a:xfrm>
          <a:prstGeom prst="rect">
            <a:avLst/>
          </a:prstGeom>
        </p:spPr>
      </p:pic>
    </p:spTree>
    <p:extLst>
      <p:ext uri="{BB962C8B-B14F-4D97-AF65-F5344CB8AC3E}">
        <p14:creationId xmlns:p14="http://schemas.microsoft.com/office/powerpoint/2010/main" val="4078747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691680" y="1772816"/>
            <a:ext cx="5760640" cy="1728192"/>
            <a:chOff x="1542546" y="2348880"/>
            <a:chExt cx="5760640" cy="1728192"/>
          </a:xfrm>
          <a:solidFill>
            <a:srgbClr val="FFFF97"/>
          </a:solidFill>
        </p:grpSpPr>
        <p:sp>
          <p:nvSpPr>
            <p:cNvPr id="2" name="正方形/長方形 1"/>
            <p:cNvSpPr/>
            <p:nvPr/>
          </p:nvSpPr>
          <p:spPr>
            <a:xfrm>
              <a:off x="1542546" y="2348880"/>
              <a:ext cx="5760640" cy="1728192"/>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662451" y="2565828"/>
              <a:ext cx="5509984" cy="1384995"/>
            </a:xfrm>
            <a:prstGeom prst="rect">
              <a:avLst/>
            </a:prstGeom>
            <a:grpFill/>
          </p:spPr>
          <p:txBody>
            <a:bodyPr wrap="square" rtlCol="0">
              <a:spAutoFit/>
            </a:bodyPr>
            <a:lstStyle/>
            <a:p>
              <a:pPr algn="ctr"/>
              <a:r>
                <a:rPr lang="ja-JP" altLang="en-US" sz="2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ひなん訓練で </a:t>
              </a:r>
              <a:endParaRPr lang="en-US" altLang="ja-JP" sz="2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真面目に練習していれば</a:t>
              </a:r>
              <a:endParaRPr lang="en-US" altLang="ja-JP" sz="2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本番でもできる！</a:t>
              </a:r>
            </a:p>
          </p:txBody>
        </p:sp>
      </p:grpSp>
      <p:grpSp>
        <p:nvGrpSpPr>
          <p:cNvPr id="5" name="グループ化 4"/>
          <p:cNvGrpSpPr/>
          <p:nvPr/>
        </p:nvGrpSpPr>
        <p:grpSpPr>
          <a:xfrm>
            <a:off x="251520" y="4365104"/>
            <a:ext cx="3367036" cy="2007552"/>
            <a:chOff x="4628907" y="961424"/>
            <a:chExt cx="4137610" cy="2466996"/>
          </a:xfrm>
        </p:grpSpPr>
        <p:pic>
          <p:nvPicPr>
            <p:cNvPr id="6" name="図 5">
              <a:extLst>
                <a:ext uri="{FF2B5EF4-FFF2-40B4-BE49-F238E27FC236}">
                  <a16:creationId xmlns:a16="http://schemas.microsoft.com/office/drawing/2014/main" id="{03E82041-34CF-4AEE-948E-F0F2DF1E8AE6}"/>
                </a:ext>
              </a:extLst>
            </p:cNvPr>
            <p:cNvPicPr>
              <a:picLocks noChangeAspect="1"/>
            </p:cNvPicPr>
            <p:nvPr/>
          </p:nvPicPr>
          <p:blipFill rotWithShape="1">
            <a:blip r:embed="rId3"/>
            <a:srcRect t="12706"/>
            <a:stretch/>
          </p:blipFill>
          <p:spPr>
            <a:xfrm>
              <a:off x="4788024" y="961424"/>
              <a:ext cx="3978493" cy="2426072"/>
            </a:xfrm>
            <a:prstGeom prst="rect">
              <a:avLst/>
            </a:prstGeom>
          </p:spPr>
        </p:pic>
        <p:sp>
          <p:nvSpPr>
            <p:cNvPr id="7" name="テキスト ボックス 6"/>
            <p:cNvSpPr txBox="1"/>
            <p:nvPr/>
          </p:nvSpPr>
          <p:spPr>
            <a:xfrm>
              <a:off x="4628907" y="3212976"/>
              <a:ext cx="2031325"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仙台管区気象台作成「防災紙芝居」より</a:t>
              </a:r>
            </a:p>
          </p:txBody>
        </p:sp>
      </p:grpSp>
      <p:pic>
        <p:nvPicPr>
          <p:cNvPr id="8" name="Picture 7"/>
          <p:cNvPicPr>
            <a:picLocks noChangeAspect="1" noChangeArrowheads="1"/>
          </p:cNvPicPr>
          <p:nvPr/>
        </p:nvPicPr>
        <p:blipFill>
          <a:blip r:embed="rId4" cstate="print"/>
          <a:srcRect/>
          <a:stretch>
            <a:fillRect/>
          </a:stretch>
        </p:blipFill>
        <p:spPr bwMode="auto">
          <a:xfrm>
            <a:off x="6219160" y="4365104"/>
            <a:ext cx="2322304" cy="1981040"/>
          </a:xfrm>
          <a:prstGeom prst="rect">
            <a:avLst/>
          </a:prstGeom>
          <a:noFill/>
          <a:ln w="9525">
            <a:noFill/>
            <a:miter lim="800000"/>
            <a:headEnd/>
            <a:tailEnd/>
          </a:ln>
          <a:effectLst/>
        </p:spPr>
      </p:pic>
      <p:sp>
        <p:nvSpPr>
          <p:cNvPr id="9" name="テキスト ボックス 8"/>
          <p:cNvSpPr txBox="1"/>
          <p:nvPr/>
        </p:nvSpPr>
        <p:spPr>
          <a:xfrm>
            <a:off x="8676456" y="6453336"/>
            <a:ext cx="32573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終</a:t>
            </a:r>
          </a:p>
        </p:txBody>
      </p:sp>
      <p:sp>
        <p:nvSpPr>
          <p:cNvPr id="10"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「命を守る」、どんな方法がありますか？</a:t>
            </a:r>
          </a:p>
        </p:txBody>
      </p:sp>
    </p:spTree>
    <p:extLst>
      <p:ext uri="{BB962C8B-B14F-4D97-AF65-F5344CB8AC3E}">
        <p14:creationId xmlns:p14="http://schemas.microsoft.com/office/powerpoint/2010/main" val="346300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a:solidFill>
                  <a:prstClr val="black"/>
                </a:solidFill>
                <a:latin typeface="メイリオ" panose="020B0604030504040204" pitchFamily="50" charset="-128"/>
                <a:ea typeface="メイリオ" panose="020B0604030504040204" pitchFamily="50" charset="-128"/>
              </a:rPr>
              <a:t>お話のポイント</a:t>
            </a:r>
          </a:p>
        </p:txBody>
      </p:sp>
      <p:pic>
        <p:nvPicPr>
          <p:cNvPr id="2" name="図 1">
            <a:extLst>
              <a:ext uri="{FF2B5EF4-FFF2-40B4-BE49-F238E27FC236}">
                <a16:creationId xmlns:a16="http://schemas.microsoft.com/office/drawing/2014/main" id="{FCF23EEB-38B7-C714-F182-ACCFF65E6E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555" y="4509120"/>
            <a:ext cx="1440160" cy="2138638"/>
          </a:xfrm>
          <a:prstGeom prst="rect">
            <a:avLst/>
          </a:prstGeom>
        </p:spPr>
      </p:pic>
      <p:sp>
        <p:nvSpPr>
          <p:cNvPr id="3" name="正方形/長方形 2">
            <a:extLst>
              <a:ext uri="{FF2B5EF4-FFF2-40B4-BE49-F238E27FC236}">
                <a16:creationId xmlns:a16="http://schemas.microsoft.com/office/drawing/2014/main" id="{2456EB60-0AE6-1052-35B1-E67F49E139F8}"/>
              </a:ext>
            </a:extLst>
          </p:cNvPr>
          <p:cNvSpPr/>
          <p:nvPr/>
        </p:nvSpPr>
        <p:spPr>
          <a:xfrm>
            <a:off x="5541894" y="1628800"/>
            <a:ext cx="2954655" cy="2516073"/>
          </a:xfrm>
          <a:prstGeom prst="rect">
            <a:avLst/>
          </a:prstGeom>
        </p:spPr>
        <p:txBody>
          <a:bodyPr wrap="none">
            <a:spAutoFit/>
          </a:bodyPr>
          <a:lstStyle/>
          <a:p>
            <a:pPr algn="ctr">
              <a:lnSpc>
                <a:spcPct val="150000"/>
              </a:lnSpc>
              <a:defRPr/>
            </a:pPr>
            <a:r>
              <a:rPr lang="ja-JP" altLang="en-US" sz="3600" kern="0" dirty="0">
                <a:solidFill>
                  <a:prstClr val="black"/>
                </a:solidFill>
                <a:latin typeface="メイリオ" panose="020B0604030504040204" pitchFamily="50" charset="-128"/>
                <a:ea typeface="メイリオ" panose="020B0604030504040204" pitchFamily="50" charset="-128"/>
              </a:rPr>
              <a:t>どうして</a:t>
            </a:r>
            <a:endParaRPr lang="en-US" altLang="ja-JP" sz="3600" kern="0" dirty="0">
              <a:solidFill>
                <a:prstClr val="black"/>
              </a:solidFill>
              <a:latin typeface="メイリオ" panose="020B0604030504040204" pitchFamily="50" charset="-128"/>
              <a:ea typeface="メイリオ" panose="020B0604030504040204" pitchFamily="50" charset="-128"/>
            </a:endParaRPr>
          </a:p>
          <a:p>
            <a:pPr algn="ctr">
              <a:lnSpc>
                <a:spcPct val="150000"/>
              </a:lnSpc>
              <a:defRPr/>
            </a:pPr>
            <a:r>
              <a:rPr lang="ja-JP" altLang="en-US" sz="3600" kern="0" dirty="0">
                <a:solidFill>
                  <a:prstClr val="black"/>
                </a:solidFill>
                <a:latin typeface="メイリオ" panose="020B0604030504040204" pitchFamily="50" charset="-128"/>
                <a:ea typeface="メイリオ" panose="020B0604030504040204" pitchFamily="50" charset="-128"/>
              </a:rPr>
              <a:t>ひなん訓練を</a:t>
            </a:r>
            <a:endParaRPr lang="en-US" altLang="ja-JP" sz="3600" kern="0" dirty="0">
              <a:solidFill>
                <a:prstClr val="black"/>
              </a:solidFill>
              <a:latin typeface="メイリオ" panose="020B0604030504040204" pitchFamily="50" charset="-128"/>
              <a:ea typeface="メイリオ" panose="020B0604030504040204" pitchFamily="50" charset="-128"/>
            </a:endParaRPr>
          </a:p>
          <a:p>
            <a:pPr algn="ctr">
              <a:lnSpc>
                <a:spcPct val="150000"/>
              </a:lnSpc>
              <a:defRPr/>
            </a:pPr>
            <a:r>
              <a:rPr lang="ja-JP" altLang="en-US" sz="3600" kern="0" dirty="0">
                <a:solidFill>
                  <a:prstClr val="black"/>
                </a:solidFill>
                <a:latin typeface="メイリオ" panose="020B0604030504040204" pitchFamily="50" charset="-128"/>
                <a:ea typeface="メイリオ" panose="020B0604030504040204" pitchFamily="50" charset="-128"/>
              </a:rPr>
              <a:t>するの？</a:t>
            </a:r>
            <a:endParaRPr lang="en-US" altLang="ja-JP" sz="3600" kern="0" dirty="0">
              <a:solidFill>
                <a:prstClr val="black"/>
              </a:solidFill>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43BC9BA2-0A17-0E9B-363B-48EF60B6FAA4}"/>
              </a:ext>
            </a:extLst>
          </p:cNvPr>
          <p:cNvGrpSpPr/>
          <p:nvPr/>
        </p:nvGrpSpPr>
        <p:grpSpPr>
          <a:xfrm>
            <a:off x="5292079" y="1379110"/>
            <a:ext cx="3468565" cy="4086581"/>
            <a:chOff x="5292079" y="1379110"/>
            <a:chExt cx="3468565" cy="4086581"/>
          </a:xfrm>
        </p:grpSpPr>
        <p:sp>
          <p:nvSpPr>
            <p:cNvPr id="6" name="楕円 5">
              <a:extLst>
                <a:ext uri="{FF2B5EF4-FFF2-40B4-BE49-F238E27FC236}">
                  <a16:creationId xmlns:a16="http://schemas.microsoft.com/office/drawing/2014/main" id="{0A583AD7-4E7C-2F8A-1A17-A4EE0328CA0C}"/>
                </a:ext>
              </a:extLst>
            </p:cNvPr>
            <p:cNvSpPr/>
            <p:nvPr/>
          </p:nvSpPr>
          <p:spPr>
            <a:xfrm>
              <a:off x="5817569" y="5236294"/>
              <a:ext cx="229397" cy="229397"/>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47B03FB5-2274-50E5-BE41-CF723E0F6131}"/>
                </a:ext>
              </a:extLst>
            </p:cNvPr>
            <p:cNvSpPr/>
            <p:nvPr/>
          </p:nvSpPr>
          <p:spPr>
            <a:xfrm>
              <a:off x="6127769" y="4852531"/>
              <a:ext cx="397912" cy="397912"/>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5856DC36-2598-9289-442C-EA7CFE9D5508}"/>
                </a:ext>
              </a:extLst>
            </p:cNvPr>
            <p:cNvSpPr/>
            <p:nvPr/>
          </p:nvSpPr>
          <p:spPr>
            <a:xfrm>
              <a:off x="5292079" y="1379110"/>
              <a:ext cx="3468565" cy="3463521"/>
            </a:xfrm>
            <a:custGeom>
              <a:avLst/>
              <a:gdLst>
                <a:gd name="connsiteX0" fmla="*/ 521679 w 3468565"/>
                <a:gd name="connsiteY0" fmla="*/ 0 h 3463521"/>
                <a:gd name="connsiteX1" fmla="*/ 2946886 w 3468565"/>
                <a:gd name="connsiteY1" fmla="*/ 0 h 3463521"/>
                <a:gd name="connsiteX2" fmla="*/ 3468565 w 3468565"/>
                <a:gd name="connsiteY2" fmla="*/ 521679 h 3463521"/>
                <a:gd name="connsiteX3" fmla="*/ 3468565 w 3468565"/>
                <a:gd name="connsiteY3" fmla="*/ 2608330 h 3463521"/>
                <a:gd name="connsiteX4" fmla="*/ 2946886 w 3468565"/>
                <a:gd name="connsiteY4" fmla="*/ 3130009 h 3463521"/>
                <a:gd name="connsiteX5" fmla="*/ 1915295 w 3468565"/>
                <a:gd name="connsiteY5" fmla="*/ 3130009 h 3463521"/>
                <a:gd name="connsiteX6" fmla="*/ 1909162 w 3468565"/>
                <a:gd name="connsiteY6" fmla="*/ 3190849 h 3463521"/>
                <a:gd name="connsiteX7" fmla="*/ 1574604 w 3468565"/>
                <a:gd name="connsiteY7" fmla="*/ 3463521 h 3463521"/>
                <a:gd name="connsiteX8" fmla="*/ 1240046 w 3468565"/>
                <a:gd name="connsiteY8" fmla="*/ 3190849 h 3463521"/>
                <a:gd name="connsiteX9" fmla="*/ 1233913 w 3468565"/>
                <a:gd name="connsiteY9" fmla="*/ 3130009 h 3463521"/>
                <a:gd name="connsiteX10" fmla="*/ 521679 w 3468565"/>
                <a:gd name="connsiteY10" fmla="*/ 3130009 h 3463521"/>
                <a:gd name="connsiteX11" fmla="*/ 0 w 3468565"/>
                <a:gd name="connsiteY11" fmla="*/ 2608330 h 3463521"/>
                <a:gd name="connsiteX12" fmla="*/ 0 w 3468565"/>
                <a:gd name="connsiteY12" fmla="*/ 521679 h 3463521"/>
                <a:gd name="connsiteX13" fmla="*/ 521679 w 3468565"/>
                <a:gd name="connsiteY13" fmla="*/ 0 h 346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8565" h="3463521">
                  <a:moveTo>
                    <a:pt x="521679" y="0"/>
                  </a:moveTo>
                  <a:lnTo>
                    <a:pt x="2946886" y="0"/>
                  </a:lnTo>
                  <a:cubicBezTo>
                    <a:pt x="3235001" y="0"/>
                    <a:pt x="3468565" y="233564"/>
                    <a:pt x="3468565" y="521679"/>
                  </a:cubicBezTo>
                  <a:lnTo>
                    <a:pt x="3468565" y="2608330"/>
                  </a:lnTo>
                  <a:cubicBezTo>
                    <a:pt x="3468565" y="2896445"/>
                    <a:pt x="3235001" y="3130009"/>
                    <a:pt x="2946886" y="3130009"/>
                  </a:cubicBezTo>
                  <a:lnTo>
                    <a:pt x="1915295" y="3130009"/>
                  </a:lnTo>
                  <a:lnTo>
                    <a:pt x="1909162" y="3190849"/>
                  </a:lnTo>
                  <a:cubicBezTo>
                    <a:pt x="1877319" y="3346463"/>
                    <a:pt x="1739632" y="3463521"/>
                    <a:pt x="1574604" y="3463521"/>
                  </a:cubicBezTo>
                  <a:cubicBezTo>
                    <a:pt x="1409577" y="3463521"/>
                    <a:pt x="1271889" y="3346463"/>
                    <a:pt x="1240046" y="3190849"/>
                  </a:cubicBezTo>
                  <a:lnTo>
                    <a:pt x="1233913" y="3130009"/>
                  </a:lnTo>
                  <a:lnTo>
                    <a:pt x="521679" y="3130009"/>
                  </a:lnTo>
                  <a:cubicBezTo>
                    <a:pt x="233564" y="3130009"/>
                    <a:pt x="0" y="2896445"/>
                    <a:pt x="0" y="2608330"/>
                  </a:cubicBezTo>
                  <a:lnTo>
                    <a:pt x="0" y="521679"/>
                  </a:lnTo>
                  <a:cubicBezTo>
                    <a:pt x="0" y="233564"/>
                    <a:pt x="233564" y="0"/>
                    <a:pt x="521679" y="0"/>
                  </a:cubicBezTo>
                  <a:close/>
                </a:path>
              </a:pathLst>
            </a:cu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grpSp>
        <p:nvGrpSpPr>
          <p:cNvPr id="9" name="グループ化 8">
            <a:extLst>
              <a:ext uri="{FF2B5EF4-FFF2-40B4-BE49-F238E27FC236}">
                <a16:creationId xmlns:a16="http://schemas.microsoft.com/office/drawing/2014/main" id="{DBCB434B-E1BE-EFB6-D2D1-07F42072A3E0}"/>
              </a:ext>
            </a:extLst>
          </p:cNvPr>
          <p:cNvGrpSpPr/>
          <p:nvPr/>
        </p:nvGrpSpPr>
        <p:grpSpPr>
          <a:xfrm>
            <a:off x="323528" y="1379111"/>
            <a:ext cx="4536504" cy="4017142"/>
            <a:chOff x="323528" y="1379111"/>
            <a:chExt cx="4536504" cy="4017142"/>
          </a:xfrm>
        </p:grpSpPr>
        <p:sp>
          <p:nvSpPr>
            <p:cNvPr id="10" name="正方形/長方形 9">
              <a:extLst>
                <a:ext uri="{FF2B5EF4-FFF2-40B4-BE49-F238E27FC236}">
                  <a16:creationId xmlns:a16="http://schemas.microsoft.com/office/drawing/2014/main" id="{8CD7F059-C1A2-4D1D-E592-38EF09896A44}"/>
                </a:ext>
              </a:extLst>
            </p:cNvPr>
            <p:cNvSpPr/>
            <p:nvPr/>
          </p:nvSpPr>
          <p:spPr>
            <a:xfrm>
              <a:off x="508588" y="1628800"/>
              <a:ext cx="4063412" cy="2516073"/>
            </a:xfrm>
            <a:prstGeom prst="rect">
              <a:avLst/>
            </a:prstGeom>
          </p:spPr>
          <p:txBody>
            <a:bodyPr wrap="square">
              <a:spAutoFit/>
            </a:bodyPr>
            <a:lstStyle/>
            <a:p>
              <a:pPr algn="ctr">
                <a:lnSpc>
                  <a:spcPct val="150000"/>
                </a:lnSpc>
                <a:defRPr/>
              </a:pPr>
              <a:r>
                <a:rPr lang="ja-JP" altLang="en-US" sz="3600" kern="0" dirty="0">
                  <a:solidFill>
                    <a:prstClr val="black"/>
                  </a:solidFill>
                  <a:latin typeface="メイリオ" panose="020B0604030504040204" pitchFamily="50" charset="-128"/>
                  <a:ea typeface="メイリオ" panose="020B0604030504040204" pitchFamily="50" charset="-128"/>
                </a:rPr>
                <a:t>地震や津波から</a:t>
              </a:r>
              <a:endParaRPr lang="en-US" altLang="ja-JP" sz="3600" kern="0" dirty="0">
                <a:solidFill>
                  <a:prstClr val="black"/>
                </a:solidFill>
                <a:latin typeface="メイリオ" panose="020B0604030504040204" pitchFamily="50" charset="-128"/>
                <a:ea typeface="メイリオ" panose="020B0604030504040204" pitchFamily="50" charset="-128"/>
              </a:endParaRPr>
            </a:p>
            <a:p>
              <a:pPr algn="ctr">
                <a:lnSpc>
                  <a:spcPct val="150000"/>
                </a:lnSpc>
                <a:defRPr/>
              </a:pPr>
              <a:r>
                <a:rPr lang="ja-JP" altLang="en-US" sz="3600" kern="0" dirty="0">
                  <a:solidFill>
                    <a:prstClr val="black"/>
                  </a:solidFill>
                  <a:latin typeface="メイリオ" panose="020B0604030504040204" pitchFamily="50" charset="-128"/>
                  <a:ea typeface="メイリオ" panose="020B0604030504040204" pitchFamily="50" charset="-128"/>
                </a:rPr>
                <a:t>命を守るために</a:t>
              </a:r>
              <a:endParaRPr lang="en-US" altLang="ja-JP" sz="3600" kern="0" dirty="0">
                <a:solidFill>
                  <a:prstClr val="black"/>
                </a:solidFill>
                <a:latin typeface="メイリオ" panose="020B0604030504040204" pitchFamily="50" charset="-128"/>
                <a:ea typeface="メイリオ" panose="020B0604030504040204" pitchFamily="50" charset="-128"/>
              </a:endParaRPr>
            </a:p>
            <a:p>
              <a:pPr algn="ctr">
                <a:lnSpc>
                  <a:spcPct val="150000"/>
                </a:lnSpc>
                <a:defRPr/>
              </a:pPr>
              <a:r>
                <a:rPr lang="ja-JP" altLang="en-US" sz="3600" kern="0" dirty="0">
                  <a:solidFill>
                    <a:prstClr val="black"/>
                  </a:solidFill>
                  <a:latin typeface="メイリオ" panose="020B0604030504040204" pitchFamily="50" charset="-128"/>
                  <a:ea typeface="メイリオ" panose="020B0604030504040204" pitchFamily="50" charset="-128"/>
                </a:rPr>
                <a:t>どうしたらいい？</a:t>
              </a:r>
              <a:endParaRPr lang="en-US" altLang="ja-JP" sz="3600" kern="0" dirty="0">
                <a:solidFill>
                  <a:prstClr val="black"/>
                </a:solidFill>
                <a:latin typeface="メイリオ" panose="020B0604030504040204" pitchFamily="50" charset="-128"/>
                <a:ea typeface="メイリオ" panose="020B0604030504040204" pitchFamily="50" charset="-128"/>
              </a:endParaRPr>
            </a:p>
          </p:txBody>
        </p:sp>
        <p:grpSp>
          <p:nvGrpSpPr>
            <p:cNvPr id="15" name="グループ化 14">
              <a:extLst>
                <a:ext uri="{FF2B5EF4-FFF2-40B4-BE49-F238E27FC236}">
                  <a16:creationId xmlns:a16="http://schemas.microsoft.com/office/drawing/2014/main" id="{42E8BADE-D388-4CD2-8F8F-E7025301830F}"/>
                </a:ext>
              </a:extLst>
            </p:cNvPr>
            <p:cNvGrpSpPr/>
            <p:nvPr/>
          </p:nvGrpSpPr>
          <p:grpSpPr>
            <a:xfrm>
              <a:off x="323528" y="1379111"/>
              <a:ext cx="4536504" cy="4017142"/>
              <a:chOff x="323528" y="1379111"/>
              <a:chExt cx="4536504" cy="4017142"/>
            </a:xfrm>
          </p:grpSpPr>
          <p:sp>
            <p:nvSpPr>
              <p:cNvPr id="26" name="フリーフォーム: 図形 25">
                <a:extLst>
                  <a:ext uri="{FF2B5EF4-FFF2-40B4-BE49-F238E27FC236}">
                    <a16:creationId xmlns:a16="http://schemas.microsoft.com/office/drawing/2014/main" id="{60381A2B-5038-C9AE-DE37-1404C2BF01E9}"/>
                  </a:ext>
                </a:extLst>
              </p:cNvPr>
              <p:cNvSpPr/>
              <p:nvPr/>
            </p:nvSpPr>
            <p:spPr>
              <a:xfrm>
                <a:off x="323528" y="1379111"/>
                <a:ext cx="4536504" cy="3473420"/>
              </a:xfrm>
              <a:custGeom>
                <a:avLst/>
                <a:gdLst>
                  <a:gd name="connsiteX0" fmla="*/ 521679 w 4536504"/>
                  <a:gd name="connsiteY0" fmla="*/ 0 h 3473420"/>
                  <a:gd name="connsiteX1" fmla="*/ 4014825 w 4536504"/>
                  <a:gd name="connsiteY1" fmla="*/ 0 h 3473420"/>
                  <a:gd name="connsiteX2" fmla="*/ 4536504 w 4536504"/>
                  <a:gd name="connsiteY2" fmla="*/ 521679 h 3473420"/>
                  <a:gd name="connsiteX3" fmla="*/ 4536504 w 4536504"/>
                  <a:gd name="connsiteY3" fmla="*/ 2608330 h 3473420"/>
                  <a:gd name="connsiteX4" fmla="*/ 4014825 w 4536504"/>
                  <a:gd name="connsiteY4" fmla="*/ 3130009 h 3473420"/>
                  <a:gd name="connsiteX5" fmla="*/ 3022362 w 4536504"/>
                  <a:gd name="connsiteY5" fmla="*/ 3130009 h 3473420"/>
                  <a:gd name="connsiteX6" fmla="*/ 3022555 w 4536504"/>
                  <a:gd name="connsiteY6" fmla="*/ 3131924 h 3473420"/>
                  <a:gd name="connsiteX7" fmla="*/ 2681059 w 4536504"/>
                  <a:gd name="connsiteY7" fmla="*/ 3473420 h 3473420"/>
                  <a:gd name="connsiteX8" fmla="*/ 2339563 w 4536504"/>
                  <a:gd name="connsiteY8" fmla="*/ 3131924 h 3473420"/>
                  <a:gd name="connsiteX9" fmla="*/ 2339756 w 4536504"/>
                  <a:gd name="connsiteY9" fmla="*/ 3130009 h 3473420"/>
                  <a:gd name="connsiteX10" fmla="*/ 521679 w 4536504"/>
                  <a:gd name="connsiteY10" fmla="*/ 3130009 h 3473420"/>
                  <a:gd name="connsiteX11" fmla="*/ 0 w 4536504"/>
                  <a:gd name="connsiteY11" fmla="*/ 2608330 h 3473420"/>
                  <a:gd name="connsiteX12" fmla="*/ 0 w 4536504"/>
                  <a:gd name="connsiteY12" fmla="*/ 521679 h 3473420"/>
                  <a:gd name="connsiteX13" fmla="*/ 521679 w 4536504"/>
                  <a:gd name="connsiteY13" fmla="*/ 0 h 347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6504" h="3473420">
                    <a:moveTo>
                      <a:pt x="521679" y="0"/>
                    </a:moveTo>
                    <a:lnTo>
                      <a:pt x="4014825" y="0"/>
                    </a:lnTo>
                    <a:cubicBezTo>
                      <a:pt x="4302940" y="0"/>
                      <a:pt x="4536504" y="233564"/>
                      <a:pt x="4536504" y="521679"/>
                    </a:cubicBezTo>
                    <a:lnTo>
                      <a:pt x="4536504" y="2608330"/>
                    </a:lnTo>
                    <a:cubicBezTo>
                      <a:pt x="4536504" y="2896445"/>
                      <a:pt x="4302940" y="3130009"/>
                      <a:pt x="4014825" y="3130009"/>
                    </a:cubicBezTo>
                    <a:lnTo>
                      <a:pt x="3022362" y="3130009"/>
                    </a:lnTo>
                    <a:lnTo>
                      <a:pt x="3022555" y="3131924"/>
                    </a:lnTo>
                    <a:cubicBezTo>
                      <a:pt x="3022555" y="3320527"/>
                      <a:pt x="2869662" y="3473420"/>
                      <a:pt x="2681059" y="3473420"/>
                    </a:cubicBezTo>
                    <a:cubicBezTo>
                      <a:pt x="2492456" y="3473420"/>
                      <a:pt x="2339563" y="3320527"/>
                      <a:pt x="2339563" y="3131924"/>
                    </a:cubicBezTo>
                    <a:lnTo>
                      <a:pt x="2339756" y="3130009"/>
                    </a:lnTo>
                    <a:lnTo>
                      <a:pt x="521679" y="3130009"/>
                    </a:lnTo>
                    <a:cubicBezTo>
                      <a:pt x="233564" y="3130009"/>
                      <a:pt x="0" y="2896445"/>
                      <a:pt x="0" y="2608330"/>
                    </a:cubicBezTo>
                    <a:lnTo>
                      <a:pt x="0" y="521679"/>
                    </a:lnTo>
                    <a:cubicBezTo>
                      <a:pt x="0" y="233564"/>
                      <a:pt x="233564" y="0"/>
                      <a:pt x="521679" y="0"/>
                    </a:cubicBezTo>
                    <a:close/>
                  </a:path>
                </a:pathLst>
              </a:cu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7" name="楕円 26">
                <a:extLst>
                  <a:ext uri="{FF2B5EF4-FFF2-40B4-BE49-F238E27FC236}">
                    <a16:creationId xmlns:a16="http://schemas.microsoft.com/office/drawing/2014/main" id="{619FC8DF-9C05-0747-81C2-34A45BF0DE38}"/>
                  </a:ext>
                </a:extLst>
              </p:cNvPr>
              <p:cNvSpPr/>
              <p:nvPr/>
            </p:nvSpPr>
            <p:spPr>
              <a:xfrm>
                <a:off x="3864830" y="5166856"/>
                <a:ext cx="229397" cy="229397"/>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BC6D6D60-F701-E005-0DAB-C5F116652D5C}"/>
                  </a:ext>
                </a:extLst>
              </p:cNvPr>
              <p:cNvSpPr/>
              <p:nvPr/>
            </p:nvSpPr>
            <p:spPr>
              <a:xfrm>
                <a:off x="3426081" y="4789026"/>
                <a:ext cx="397912" cy="397912"/>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a:extLst>
                <a:ext uri="{FF2B5EF4-FFF2-40B4-BE49-F238E27FC236}">
                  <a16:creationId xmlns:a16="http://schemas.microsoft.com/office/drawing/2014/main" id="{995D3742-8A8E-3B11-E754-84D61E833E2A}"/>
                </a:ext>
              </a:extLst>
            </p:cNvPr>
            <p:cNvSpPr txBox="1"/>
            <p:nvPr/>
          </p:nvSpPr>
          <p:spPr>
            <a:xfrm>
              <a:off x="1115616" y="1628800"/>
              <a:ext cx="648072" cy="276999"/>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じしん</a:t>
              </a:r>
            </a:p>
          </p:txBody>
        </p:sp>
        <p:sp>
          <p:nvSpPr>
            <p:cNvPr id="25" name="テキスト ボックス 24">
              <a:extLst>
                <a:ext uri="{FF2B5EF4-FFF2-40B4-BE49-F238E27FC236}">
                  <a16:creationId xmlns:a16="http://schemas.microsoft.com/office/drawing/2014/main" id="{A13F67AB-8695-6BC4-8DCE-9287DCF66443}"/>
                </a:ext>
              </a:extLst>
            </p:cNvPr>
            <p:cNvSpPr txBox="1"/>
            <p:nvPr/>
          </p:nvSpPr>
          <p:spPr>
            <a:xfrm>
              <a:off x="2548754" y="1628799"/>
              <a:ext cx="648072" cy="276999"/>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つなみ</a:t>
              </a:r>
              <a:endParaRPr kumimoji="1" lang="ja-JP" altLang="en-US" sz="12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15864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8" y="2555186"/>
            <a:ext cx="888840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6751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7504" y="924655"/>
            <a:ext cx="1723549"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地</a:t>
            </a:r>
            <a:r>
              <a:rPr lang="ja-JP" altLang="en-US" sz="2400" dirty="0">
                <a:latin typeface="メイリオ" panose="020B0604030504040204" pitchFamily="50" charset="-128"/>
                <a:ea typeface="メイリオ" panose="020B0604030504040204" pitchFamily="50" charset="-128"/>
              </a:rPr>
              <a:t>震</a:t>
            </a:r>
            <a:r>
              <a:rPr kumimoji="1" lang="ja-JP" altLang="en-US" sz="2400" dirty="0">
                <a:latin typeface="メイリオ" panose="020B0604030504040204" pitchFamily="50" charset="-128"/>
                <a:ea typeface="メイリオ" panose="020B0604030504040204" pitchFamily="50" charset="-128"/>
              </a:rPr>
              <a:t>の写真</a:t>
            </a:r>
          </a:p>
        </p:txBody>
      </p:sp>
      <p:sp>
        <p:nvSpPr>
          <p:cNvPr id="6" name="テキスト ボックス 5"/>
          <p:cNvSpPr txBox="1"/>
          <p:nvPr/>
        </p:nvSpPr>
        <p:spPr>
          <a:xfrm>
            <a:off x="4992146" y="5683729"/>
            <a:ext cx="838691" cy="230832"/>
          </a:xfrm>
          <a:prstGeom prst="rect">
            <a:avLst/>
          </a:prstGeom>
          <a:noFill/>
        </p:spPr>
        <p:txBody>
          <a:bodyPr wrap="none" rtlCol="0">
            <a:spAutoFit/>
          </a:bodyPr>
          <a:lstStyle/>
          <a:p>
            <a:pPr fontAlgn="base">
              <a:spcBef>
                <a:spcPct val="0"/>
              </a:spcBef>
              <a:spcAft>
                <a:spcPct val="0"/>
              </a:spcAft>
            </a:pPr>
            <a:r>
              <a:rPr lang="ja-JP" altLang="en-US" sz="900">
                <a:solidFill>
                  <a:prstClr val="white"/>
                </a:solidFill>
                <a:latin typeface="Arial" charset="0"/>
              </a:rPr>
              <a:t>気象庁　提供</a:t>
            </a:r>
            <a:endParaRPr lang="ja-JP" altLang="en-US" sz="900" dirty="0">
              <a:solidFill>
                <a:prstClr val="white"/>
              </a:solidFill>
              <a:latin typeface="Arial" charset="0"/>
            </a:endParaRPr>
          </a:p>
        </p:txBody>
      </p:sp>
      <p:pic>
        <p:nvPicPr>
          <p:cNvPr id="13" name="図 12">
            <a:extLst>
              <a:ext uri="{FF2B5EF4-FFF2-40B4-BE49-F238E27FC236}">
                <a16:creationId xmlns:a16="http://schemas.microsoft.com/office/drawing/2014/main" id="{8415AA71-F29B-4F0C-8A65-D20A26263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31" y="1268760"/>
            <a:ext cx="5029134" cy="3461834"/>
          </a:xfrm>
          <a:prstGeom prst="rect">
            <a:avLst/>
          </a:prstGeom>
        </p:spPr>
      </p:pic>
      <p:sp>
        <p:nvSpPr>
          <p:cNvPr id="21"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a:solidFill>
                  <a:prstClr val="black"/>
                </a:solidFill>
                <a:latin typeface="メイリオ" panose="020B0604030504040204" pitchFamily="50" charset="-128"/>
                <a:ea typeface="メイリオ" panose="020B0604030504040204" pitchFamily="50" charset="-128"/>
              </a:rPr>
              <a:t>地震が起こるとどうなる？</a:t>
            </a:r>
          </a:p>
        </p:txBody>
      </p:sp>
      <p:pic>
        <p:nvPicPr>
          <p:cNvPr id="7" name="図 6"/>
          <p:cNvPicPr>
            <a:picLocks noChangeAspect="1"/>
          </p:cNvPicPr>
          <p:nvPr/>
        </p:nvPicPr>
        <p:blipFill>
          <a:blip r:embed="rId4"/>
          <a:stretch>
            <a:fillRect/>
          </a:stretch>
        </p:blipFill>
        <p:spPr>
          <a:xfrm>
            <a:off x="4716015" y="3791904"/>
            <a:ext cx="4309054" cy="2853625"/>
          </a:xfrm>
          <a:prstGeom prst="rect">
            <a:avLst/>
          </a:prstGeom>
        </p:spPr>
      </p:pic>
      <p:sp>
        <p:nvSpPr>
          <p:cNvPr id="3" name="テキスト ボックス 2">
            <a:extLst>
              <a:ext uri="{FF2B5EF4-FFF2-40B4-BE49-F238E27FC236}">
                <a16:creationId xmlns:a16="http://schemas.microsoft.com/office/drawing/2014/main" id="{D7E5FBB7-8DC7-BF37-4A11-031A386738B7}"/>
              </a:ext>
            </a:extLst>
          </p:cNvPr>
          <p:cNvSpPr txBox="1"/>
          <p:nvPr/>
        </p:nvSpPr>
        <p:spPr>
          <a:xfrm>
            <a:off x="1891093" y="0"/>
            <a:ext cx="880707" cy="246221"/>
          </a:xfrm>
          <a:prstGeom prst="rect">
            <a:avLst/>
          </a:prstGeom>
          <a:noFill/>
        </p:spPr>
        <p:txBody>
          <a:bodyPr wrap="square" rtlCol="0">
            <a:spAutoFit/>
          </a:bodyPr>
          <a:lstStyle/>
          <a:p>
            <a:pPr algn="dist"/>
            <a:r>
              <a:rPr kumimoji="1" lang="ja-JP" altLang="en-US" sz="1000" dirty="0">
                <a:latin typeface="メイリオ" panose="020B0604030504040204" pitchFamily="50" charset="-128"/>
                <a:ea typeface="メイリオ" panose="020B0604030504040204" pitchFamily="50" charset="-128"/>
              </a:rPr>
              <a:t>じ　しん</a:t>
            </a:r>
          </a:p>
        </p:txBody>
      </p:sp>
      <p:sp>
        <p:nvSpPr>
          <p:cNvPr id="5" name="テキスト ボックス 4">
            <a:extLst>
              <a:ext uri="{FF2B5EF4-FFF2-40B4-BE49-F238E27FC236}">
                <a16:creationId xmlns:a16="http://schemas.microsoft.com/office/drawing/2014/main" id="{C2DE10E5-DF72-3E12-9D2C-4A93B6A239DE}"/>
              </a:ext>
            </a:extLst>
          </p:cNvPr>
          <p:cNvSpPr txBox="1"/>
          <p:nvPr/>
        </p:nvSpPr>
        <p:spPr>
          <a:xfrm>
            <a:off x="179512" y="799841"/>
            <a:ext cx="636645" cy="215444"/>
          </a:xfrm>
          <a:prstGeom prst="rect">
            <a:avLst/>
          </a:prstGeom>
          <a:noFill/>
        </p:spPr>
        <p:txBody>
          <a:bodyPr wrap="square" rtlCol="0">
            <a:spAutoFit/>
          </a:bodyPr>
          <a:lstStyle/>
          <a:p>
            <a:pPr algn="dist"/>
            <a:r>
              <a:rPr kumimoji="1" lang="ja-JP" altLang="en-US" sz="800" dirty="0">
                <a:latin typeface="メイリオ" panose="020B0604030504040204" pitchFamily="50" charset="-128"/>
                <a:ea typeface="メイリオ" panose="020B0604030504040204" pitchFamily="50" charset="-128"/>
              </a:rPr>
              <a:t>じ　しん</a:t>
            </a:r>
          </a:p>
        </p:txBody>
      </p:sp>
      <p:sp>
        <p:nvSpPr>
          <p:cNvPr id="8" name="テキスト ボックス 7">
            <a:extLst>
              <a:ext uri="{FF2B5EF4-FFF2-40B4-BE49-F238E27FC236}">
                <a16:creationId xmlns:a16="http://schemas.microsoft.com/office/drawing/2014/main" id="{2EE7F93E-562D-F367-0D6C-A73D0894F736}"/>
              </a:ext>
            </a:extLst>
          </p:cNvPr>
          <p:cNvSpPr txBox="1"/>
          <p:nvPr/>
        </p:nvSpPr>
        <p:spPr>
          <a:xfrm>
            <a:off x="0" y="6650193"/>
            <a:ext cx="7899483" cy="230832"/>
          </a:xfrm>
          <a:prstGeom prst="rect">
            <a:avLst/>
          </a:prstGeom>
          <a:noFill/>
        </p:spPr>
        <p:txBody>
          <a:bodyPr wrap="square" rtlCol="0">
            <a:spAutoFit/>
          </a:bodyPr>
          <a:lstStyle/>
          <a:p>
            <a:pPr fontAlgn="auto">
              <a:spcBef>
                <a:spcPts val="0"/>
              </a:spcBef>
              <a:spcAft>
                <a:spcPts val="0"/>
              </a:spcAft>
            </a:pPr>
            <a:r>
              <a:rPr lang="ja-JP" altLang="en-US" sz="900" dirty="0">
                <a:latin typeface="メイリオ" panose="020B0604030504040204" pitchFamily="50" charset="-128"/>
                <a:ea typeface="メイリオ" panose="020B0604030504040204" pitchFamily="50" charset="-128"/>
              </a:rPr>
              <a:t>気象庁ホームページ（</a:t>
            </a:r>
            <a:r>
              <a:rPr lang="en-US" altLang="ja-JP" sz="900" dirty="0">
                <a:latin typeface="メイリオ" panose="020B0604030504040204" pitchFamily="50" charset="-128"/>
                <a:ea typeface="メイリオ" panose="020B0604030504040204" pitchFamily="50" charset="-128"/>
              </a:rPr>
              <a:t>https://www.data.jma.go.jp/eqev/data/1995_01_17_hyogonanbu/album.html</a:t>
            </a:r>
            <a:r>
              <a:rPr lang="ja-JP" altLang="en-US" sz="900" dirty="0">
                <a:latin typeface="メイリオ" panose="020B0604030504040204" pitchFamily="50" charset="-128"/>
                <a:ea typeface="メイリオ" panose="020B0604030504040204" pitchFamily="50" charset="-128"/>
              </a:rPr>
              <a:t>）の図版を掲載</a:t>
            </a:r>
          </a:p>
        </p:txBody>
      </p:sp>
    </p:spTree>
    <p:extLst>
      <p:ext uri="{BB962C8B-B14F-4D97-AF65-F5344CB8AC3E}">
        <p14:creationId xmlns:p14="http://schemas.microsoft.com/office/powerpoint/2010/main" val="290586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6510B98D-D54F-6C07-D14B-5AAFA3B3EA1A}"/>
              </a:ext>
            </a:extLst>
          </p:cNvPr>
          <p:cNvGrpSpPr/>
          <p:nvPr/>
        </p:nvGrpSpPr>
        <p:grpSpPr>
          <a:xfrm>
            <a:off x="837921" y="2289051"/>
            <a:ext cx="6944663" cy="3317548"/>
            <a:chOff x="837921" y="2289051"/>
            <a:chExt cx="6944663" cy="3317548"/>
          </a:xfrm>
        </p:grpSpPr>
        <p:grpSp>
          <p:nvGrpSpPr>
            <p:cNvPr id="16" name="グループ化 3">
              <a:extLst>
                <a:ext uri="{FF2B5EF4-FFF2-40B4-BE49-F238E27FC236}">
                  <a16:creationId xmlns:a16="http://schemas.microsoft.com/office/drawing/2014/main" id="{6FA0DEB9-63D0-4372-82BC-CF90A0C9294F}"/>
                </a:ext>
              </a:extLst>
            </p:cNvPr>
            <p:cNvGrpSpPr>
              <a:grpSpLocks/>
            </p:cNvGrpSpPr>
            <p:nvPr/>
          </p:nvGrpSpPr>
          <p:grpSpPr bwMode="auto">
            <a:xfrm rot="1111285">
              <a:off x="4228204" y="4014135"/>
              <a:ext cx="575088" cy="994840"/>
              <a:chOff x="3923928" y="1556792"/>
              <a:chExt cx="2664296" cy="4320480"/>
            </a:xfrm>
          </p:grpSpPr>
          <p:sp>
            <p:nvSpPr>
              <p:cNvPr id="17" name="角丸四角形 40">
                <a:extLst>
                  <a:ext uri="{FF2B5EF4-FFF2-40B4-BE49-F238E27FC236}">
                    <a16:creationId xmlns:a16="http://schemas.microsoft.com/office/drawing/2014/main" id="{A773E568-DBAC-48F1-A055-2F9A1F7D279C}"/>
                  </a:ext>
                </a:extLst>
              </p:cNvPr>
              <p:cNvSpPr/>
              <p:nvPr/>
            </p:nvSpPr>
            <p:spPr>
              <a:xfrm>
                <a:off x="3923928" y="1556792"/>
                <a:ext cx="2664296" cy="4320480"/>
              </a:xfrm>
              <a:prstGeom prst="roundRect">
                <a:avLst/>
              </a:prstGeom>
              <a:solidFill>
                <a:schemeClr val="bg1"/>
              </a:solidFill>
              <a:scene3d>
                <a:camera prst="orthographicFront"/>
                <a:lightRig rig="threePt" dir="t"/>
              </a:scene3d>
              <a:sp3d extrusionH="76200" contourW="12700" prstMaterial="softEdge">
                <a:bevelT w="209550" h="82550"/>
                <a:bevelB w="241300"/>
                <a:extrusionClr>
                  <a:srgbClr val="FFC000"/>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8" name="正方形/長方形 17">
                <a:extLst>
                  <a:ext uri="{FF2B5EF4-FFF2-40B4-BE49-F238E27FC236}">
                    <a16:creationId xmlns:a16="http://schemas.microsoft.com/office/drawing/2014/main" id="{75269E85-E3FC-42C5-99C3-74084DFF72DE}"/>
                  </a:ext>
                </a:extLst>
              </p:cNvPr>
              <p:cNvSpPr/>
              <p:nvPr/>
            </p:nvSpPr>
            <p:spPr>
              <a:xfrm>
                <a:off x="4211960" y="2060848"/>
                <a:ext cx="2160240" cy="2952328"/>
              </a:xfrm>
              <a:prstGeom prst="rect">
                <a:avLst/>
              </a:prstGeom>
              <a:solidFill>
                <a:srgbClr val="000000"/>
              </a:solidFill>
              <a:ln w="9525">
                <a:solidFill>
                  <a:schemeClr val="tx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9" name="角丸四角形 42">
                <a:extLst>
                  <a:ext uri="{FF2B5EF4-FFF2-40B4-BE49-F238E27FC236}">
                    <a16:creationId xmlns:a16="http://schemas.microsoft.com/office/drawing/2014/main" id="{A66D0D16-3E8D-40FD-968E-1668B7CBDE95}"/>
                  </a:ext>
                </a:extLst>
              </p:cNvPr>
              <p:cNvSpPr/>
              <p:nvPr/>
            </p:nvSpPr>
            <p:spPr>
              <a:xfrm>
                <a:off x="5008240" y="5191884"/>
                <a:ext cx="567680" cy="344931"/>
              </a:xfrm>
              <a:prstGeom prst="roundRect">
                <a:avLst/>
              </a:prstGeom>
              <a:solidFill>
                <a:schemeClr val="bg1"/>
              </a:solidFill>
              <a:scene3d>
                <a:camera prst="orthographicFront"/>
                <a:lightRig rig="threePt" dir="t"/>
              </a:scene3d>
              <a:sp3d extrusionH="76200" contourW="12700" prstMaterial="softEdge">
                <a:bevelT w="209550" h="82550" prst="hardEdge"/>
                <a:bevelB w="241300"/>
                <a:extrusionClr>
                  <a:srgbClr val="FFC000"/>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0" name="角丸四角形 43">
                <a:extLst>
                  <a:ext uri="{FF2B5EF4-FFF2-40B4-BE49-F238E27FC236}">
                    <a16:creationId xmlns:a16="http://schemas.microsoft.com/office/drawing/2014/main" id="{4BF90389-CF29-421F-90BC-78426D3DB128}"/>
                  </a:ext>
                </a:extLst>
              </p:cNvPr>
              <p:cNvSpPr/>
              <p:nvPr/>
            </p:nvSpPr>
            <p:spPr>
              <a:xfrm>
                <a:off x="4798504" y="1772816"/>
                <a:ext cx="925624" cy="152400"/>
              </a:xfrm>
              <a:prstGeom prst="roundRect">
                <a:avLst/>
              </a:prstGeom>
              <a:solidFill>
                <a:schemeClr val="bg1"/>
              </a:solidFill>
              <a:ln>
                <a:noFill/>
              </a:ln>
              <a:scene3d>
                <a:camera prst="orthographicFront"/>
                <a:lightRig rig="threePt" dir="t"/>
              </a:scene3d>
              <a:sp3d extrusionH="76200" contourW="12700" prstMaterial="softEdge">
                <a:bevelT w="209550" h="82550" prst="softRound"/>
                <a:bevelB w="241300"/>
                <a:extrusionClr>
                  <a:srgbClr val="FFC000"/>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grpSp>
        <p:pic>
          <p:nvPicPr>
            <p:cNvPr id="2" name="図 1">
              <a:extLst>
                <a:ext uri="{FF2B5EF4-FFF2-40B4-BE49-F238E27FC236}">
                  <a16:creationId xmlns:a16="http://schemas.microsoft.com/office/drawing/2014/main" id="{DFA2459C-4A6C-97DC-66EF-53CA7465CD48}"/>
                </a:ext>
              </a:extLst>
            </p:cNvPr>
            <p:cNvPicPr>
              <a:picLocks noChangeAspect="1"/>
            </p:cNvPicPr>
            <p:nvPr/>
          </p:nvPicPr>
          <p:blipFill>
            <a:blip r:embed="rId3"/>
            <a:stretch>
              <a:fillRect/>
            </a:stretch>
          </p:blipFill>
          <p:spPr>
            <a:xfrm>
              <a:off x="4996809" y="2616982"/>
              <a:ext cx="2462633" cy="2989617"/>
            </a:xfrm>
            <a:prstGeom prst="rect">
              <a:avLst/>
            </a:prstGeom>
          </p:spPr>
        </p:pic>
        <p:sp>
          <p:nvSpPr>
            <p:cNvPr id="11" name="爆発: 14 pt 10">
              <a:extLst>
                <a:ext uri="{FF2B5EF4-FFF2-40B4-BE49-F238E27FC236}">
                  <a16:creationId xmlns:a16="http://schemas.microsoft.com/office/drawing/2014/main" id="{07FB77FA-61F9-90DA-4B60-87642281F135}"/>
                </a:ext>
              </a:extLst>
            </p:cNvPr>
            <p:cNvSpPr/>
            <p:nvPr/>
          </p:nvSpPr>
          <p:spPr>
            <a:xfrm rot="745962">
              <a:off x="837921" y="2732248"/>
              <a:ext cx="3882050" cy="1856727"/>
            </a:xfrm>
            <a:prstGeom prst="irregularSeal2">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95CC21F-4B72-9676-BD9A-6EFE53D33006}"/>
                </a:ext>
              </a:extLst>
            </p:cNvPr>
            <p:cNvSpPr txBox="1"/>
            <p:nvPr/>
          </p:nvSpPr>
          <p:spPr>
            <a:xfrm>
              <a:off x="1266191" y="3207022"/>
              <a:ext cx="2829369" cy="830997"/>
            </a:xfrm>
            <a:prstGeom prst="rect">
              <a:avLst/>
            </a:prstGeom>
            <a:noFill/>
          </p:spPr>
          <p:txBody>
            <a:bodyPr wrap="square">
              <a:spAutoFit/>
            </a:bodyPr>
            <a:lstStyle/>
            <a:p>
              <a:pPr algn="ctr"/>
              <a:r>
                <a:rPr lang="ja-JP" altLang="en-US" sz="2400" b="1" dirty="0">
                  <a:solidFill>
                    <a:srgbClr val="FF0000"/>
                  </a:solidFill>
                  <a:latin typeface="メイリオ" panose="020B0604030504040204" pitchFamily="50" charset="-128"/>
                  <a:ea typeface="メイリオ" panose="020B0604030504040204" pitchFamily="50" charset="-128"/>
                </a:rPr>
                <a:t>きんきゅう</a:t>
              </a:r>
              <a:endParaRPr lang="en-US" altLang="ja-JP" sz="2400" b="1" dirty="0">
                <a:solidFill>
                  <a:srgbClr val="FF0000"/>
                </a:solidFill>
                <a:latin typeface="メイリオ" panose="020B0604030504040204" pitchFamily="50" charset="-128"/>
                <a:ea typeface="メイリオ" panose="020B0604030504040204" pitchFamily="50" charset="-128"/>
              </a:endParaRPr>
            </a:p>
            <a:p>
              <a:pPr algn="ctr"/>
              <a:r>
                <a:rPr lang="ja-JP" altLang="en-US" sz="2400" b="1" dirty="0">
                  <a:solidFill>
                    <a:srgbClr val="FF0000"/>
                  </a:solidFill>
                  <a:latin typeface="メイリオ" panose="020B0604030504040204" pitchFamily="50" charset="-128"/>
                  <a:ea typeface="メイリオ" panose="020B0604030504040204" pitchFamily="50" charset="-128"/>
                </a:rPr>
                <a:t>じしんそくほう！</a:t>
              </a:r>
              <a:endParaRPr lang="en-US" altLang="ja-JP" sz="2400" b="1" dirty="0">
                <a:solidFill>
                  <a:srgbClr val="FF0000"/>
                </a:solidFill>
                <a:latin typeface="メイリオ" panose="020B0604030504040204" pitchFamily="50" charset="-128"/>
                <a:ea typeface="メイリオ" panose="020B0604030504040204" pitchFamily="50" charset="-128"/>
              </a:endParaRPr>
            </a:p>
          </p:txBody>
        </p:sp>
        <p:pic>
          <p:nvPicPr>
            <p:cNvPr id="25" name="図 24">
              <a:extLst>
                <a:ext uri="{FF2B5EF4-FFF2-40B4-BE49-F238E27FC236}">
                  <a16:creationId xmlns:a16="http://schemas.microsoft.com/office/drawing/2014/main" id="{9BBD399C-450A-B776-9571-1C0F73CD4D1C}"/>
                </a:ext>
              </a:extLst>
            </p:cNvPr>
            <p:cNvPicPr>
              <a:picLocks noChangeAspect="1"/>
            </p:cNvPicPr>
            <p:nvPr/>
          </p:nvPicPr>
          <p:blipFill>
            <a:blip r:embed="rId4"/>
            <a:srcRect l="79013" t="72281" r="1754" b="7088"/>
            <a:stretch/>
          </p:blipFill>
          <p:spPr>
            <a:xfrm>
              <a:off x="6846480" y="2289051"/>
              <a:ext cx="936104" cy="1004170"/>
            </a:xfrm>
            <a:prstGeom prst="rect">
              <a:avLst/>
            </a:prstGeom>
          </p:spPr>
        </p:pic>
        <p:pic>
          <p:nvPicPr>
            <p:cNvPr id="26" name="図 25">
              <a:extLst>
                <a:ext uri="{FF2B5EF4-FFF2-40B4-BE49-F238E27FC236}">
                  <a16:creationId xmlns:a16="http://schemas.microsoft.com/office/drawing/2014/main" id="{47C2B195-35B2-F8E8-57B2-32818062D1BB}"/>
                </a:ext>
              </a:extLst>
            </p:cNvPr>
            <p:cNvPicPr>
              <a:picLocks noChangeAspect="1"/>
            </p:cNvPicPr>
            <p:nvPr/>
          </p:nvPicPr>
          <p:blipFill>
            <a:blip r:embed="rId4"/>
            <a:srcRect l="79013" t="72281" r="1754" b="7088"/>
            <a:stretch/>
          </p:blipFill>
          <p:spPr>
            <a:xfrm rot="20780008" flipH="1">
              <a:off x="4623101" y="2481211"/>
              <a:ext cx="703907" cy="1004170"/>
            </a:xfrm>
            <a:prstGeom prst="rect">
              <a:avLst/>
            </a:prstGeom>
          </p:spPr>
        </p:pic>
        <p:pic>
          <p:nvPicPr>
            <p:cNvPr id="29" name="図 28">
              <a:extLst>
                <a:ext uri="{FF2B5EF4-FFF2-40B4-BE49-F238E27FC236}">
                  <a16:creationId xmlns:a16="http://schemas.microsoft.com/office/drawing/2014/main" id="{811A77B4-B49A-408C-25BB-292DA4D004EE}"/>
                </a:ext>
              </a:extLst>
            </p:cNvPr>
            <p:cNvPicPr>
              <a:picLocks noChangeAspect="1"/>
            </p:cNvPicPr>
            <p:nvPr/>
          </p:nvPicPr>
          <p:blipFill>
            <a:blip r:embed="rId5"/>
            <a:stretch>
              <a:fillRect/>
            </a:stretch>
          </p:blipFill>
          <p:spPr>
            <a:xfrm rot="1052346">
              <a:off x="4222575" y="4227727"/>
              <a:ext cx="586346" cy="561621"/>
            </a:xfrm>
            <a:prstGeom prst="rect">
              <a:avLst/>
            </a:prstGeom>
          </p:spPr>
        </p:pic>
      </p:grpSp>
      <p:grpSp>
        <p:nvGrpSpPr>
          <p:cNvPr id="34" name="グループ化 33">
            <a:extLst>
              <a:ext uri="{FF2B5EF4-FFF2-40B4-BE49-F238E27FC236}">
                <a16:creationId xmlns:a16="http://schemas.microsoft.com/office/drawing/2014/main" id="{378FD941-DC7A-BF62-E25A-2AE81D2A1CA4}"/>
              </a:ext>
            </a:extLst>
          </p:cNvPr>
          <p:cNvGrpSpPr/>
          <p:nvPr/>
        </p:nvGrpSpPr>
        <p:grpSpPr>
          <a:xfrm>
            <a:off x="449989" y="1169571"/>
            <a:ext cx="8244022" cy="5139749"/>
            <a:chOff x="449989" y="1169571"/>
            <a:chExt cx="8244022" cy="5139749"/>
          </a:xfrm>
        </p:grpSpPr>
        <p:grpSp>
          <p:nvGrpSpPr>
            <p:cNvPr id="32" name="グループ化 31">
              <a:extLst>
                <a:ext uri="{FF2B5EF4-FFF2-40B4-BE49-F238E27FC236}">
                  <a16:creationId xmlns:a16="http://schemas.microsoft.com/office/drawing/2014/main" id="{75CEB609-AC7D-B472-CE60-9FDD53D94B22}"/>
                </a:ext>
              </a:extLst>
            </p:cNvPr>
            <p:cNvGrpSpPr/>
            <p:nvPr/>
          </p:nvGrpSpPr>
          <p:grpSpPr>
            <a:xfrm>
              <a:off x="449989" y="1169571"/>
              <a:ext cx="8244022" cy="5139749"/>
              <a:chOff x="449989" y="1169571"/>
              <a:chExt cx="8244022" cy="5139749"/>
            </a:xfrm>
          </p:grpSpPr>
          <p:sp>
            <p:nvSpPr>
              <p:cNvPr id="30" name="正方形/長方形 29">
                <a:extLst>
                  <a:ext uri="{FF2B5EF4-FFF2-40B4-BE49-F238E27FC236}">
                    <a16:creationId xmlns:a16="http://schemas.microsoft.com/office/drawing/2014/main" id="{97B183A0-0E45-7B32-51B4-9E32408BE068}"/>
                  </a:ext>
                </a:extLst>
              </p:cNvPr>
              <p:cNvSpPr/>
              <p:nvPr/>
            </p:nvSpPr>
            <p:spPr>
              <a:xfrm>
                <a:off x="449989" y="1412776"/>
                <a:ext cx="8244022" cy="48245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p:cNvPicPr>
                <a:picLocks noChangeAspect="1"/>
              </p:cNvPicPr>
              <p:nvPr/>
            </p:nvPicPr>
            <p:blipFill>
              <a:blip r:embed="rId6"/>
              <a:stretch>
                <a:fillRect/>
              </a:stretch>
            </p:blipFill>
            <p:spPr>
              <a:xfrm>
                <a:off x="2169295" y="1169571"/>
                <a:ext cx="4733979" cy="5139749"/>
              </a:xfrm>
              <a:prstGeom prst="rect">
                <a:avLst/>
              </a:prstGeom>
            </p:spPr>
          </p:pic>
        </p:grpSp>
        <p:sp>
          <p:nvSpPr>
            <p:cNvPr id="33" name="正方形/長方形 32">
              <a:extLst>
                <a:ext uri="{FF2B5EF4-FFF2-40B4-BE49-F238E27FC236}">
                  <a16:creationId xmlns:a16="http://schemas.microsoft.com/office/drawing/2014/main" id="{A7A4A3B2-27F4-3D61-A0FA-D88CC17B8579}"/>
                </a:ext>
              </a:extLst>
            </p:cNvPr>
            <p:cNvSpPr/>
            <p:nvPr/>
          </p:nvSpPr>
          <p:spPr>
            <a:xfrm>
              <a:off x="2483768" y="1556792"/>
              <a:ext cx="432048"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Rectangle 9">
            <a:extLst>
              <a:ext uri="{FF2B5EF4-FFF2-40B4-BE49-F238E27FC236}">
                <a16:creationId xmlns:a16="http://schemas.microsoft.com/office/drawing/2014/main" id="{970402B9-785C-1ED8-EE1D-600A523CB58F}"/>
              </a:ext>
            </a:extLst>
          </p:cNvPr>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a:solidFill>
                  <a:prstClr val="black"/>
                </a:solidFill>
                <a:latin typeface="メイリオ" panose="020B0604030504040204" pitchFamily="50" charset="-128"/>
                <a:ea typeface="メイリオ" panose="020B0604030504040204" pitchFamily="50" charset="-128"/>
              </a:rPr>
              <a:t>地震が起こるとどうなる？</a:t>
            </a:r>
          </a:p>
        </p:txBody>
      </p:sp>
      <p:sp>
        <p:nvSpPr>
          <p:cNvPr id="4" name="テキスト ボックス 3">
            <a:extLst>
              <a:ext uri="{FF2B5EF4-FFF2-40B4-BE49-F238E27FC236}">
                <a16:creationId xmlns:a16="http://schemas.microsoft.com/office/drawing/2014/main" id="{A5AB10C1-4DCD-1B20-87AF-90685CD0FACB}"/>
              </a:ext>
            </a:extLst>
          </p:cNvPr>
          <p:cNvSpPr txBox="1"/>
          <p:nvPr/>
        </p:nvSpPr>
        <p:spPr>
          <a:xfrm>
            <a:off x="1891093" y="0"/>
            <a:ext cx="880707" cy="246221"/>
          </a:xfrm>
          <a:prstGeom prst="rect">
            <a:avLst/>
          </a:prstGeom>
          <a:noFill/>
        </p:spPr>
        <p:txBody>
          <a:bodyPr wrap="square" rtlCol="0">
            <a:spAutoFit/>
          </a:bodyPr>
          <a:lstStyle/>
          <a:p>
            <a:pPr algn="dist"/>
            <a:r>
              <a:rPr kumimoji="1" lang="ja-JP" altLang="en-US" sz="1000" dirty="0">
                <a:latin typeface="メイリオ" panose="020B0604030504040204" pitchFamily="50" charset="-128"/>
                <a:ea typeface="メイリオ" panose="020B0604030504040204" pitchFamily="50" charset="-128"/>
              </a:rPr>
              <a:t>じ　しん</a:t>
            </a:r>
          </a:p>
        </p:txBody>
      </p:sp>
    </p:spTree>
    <p:extLst>
      <p:ext uri="{BB962C8B-B14F-4D97-AF65-F5344CB8AC3E}">
        <p14:creationId xmlns:p14="http://schemas.microsoft.com/office/powerpoint/2010/main" val="251044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90230" y="1099497"/>
            <a:ext cx="1723549"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津波の写真</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43732"/>
            <a:ext cx="4131263" cy="4114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290230" y="5490039"/>
            <a:ext cx="877163" cy="230832"/>
          </a:xfrm>
          <a:prstGeom prst="rect">
            <a:avLst/>
          </a:prstGeom>
          <a:noFill/>
        </p:spPr>
        <p:txBody>
          <a:bodyPr wrap="none" rtlCol="0">
            <a:spAutoFit/>
          </a:bodyPr>
          <a:lstStyle/>
          <a:p>
            <a:pPr fontAlgn="base">
              <a:spcBef>
                <a:spcPct val="0"/>
              </a:spcBef>
              <a:spcAft>
                <a:spcPct val="0"/>
              </a:spcAft>
            </a:pPr>
            <a:r>
              <a:rPr lang="ja-JP" altLang="en-US" sz="900" dirty="0">
                <a:solidFill>
                  <a:prstClr val="white"/>
                </a:solidFill>
                <a:latin typeface="メイリオ" panose="020B0604030504040204" pitchFamily="50" charset="-128"/>
                <a:ea typeface="メイリオ" panose="020B0604030504040204" pitchFamily="50" charset="-128"/>
              </a:rPr>
              <a:t>気象庁　提供</a:t>
            </a: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2204864"/>
            <a:ext cx="4752528" cy="3564396"/>
          </a:xfrm>
          <a:prstGeom prst="rect">
            <a:avLst/>
          </a:prstGeom>
        </p:spPr>
      </p:pic>
      <p:sp>
        <p:nvSpPr>
          <p:cNvPr id="9" name="テキスト ボックス 8"/>
          <p:cNvSpPr txBox="1"/>
          <p:nvPr/>
        </p:nvSpPr>
        <p:spPr>
          <a:xfrm>
            <a:off x="4333897" y="5477431"/>
            <a:ext cx="877163" cy="230832"/>
          </a:xfrm>
          <a:prstGeom prst="rect">
            <a:avLst/>
          </a:prstGeom>
          <a:noFill/>
        </p:spPr>
        <p:txBody>
          <a:bodyPr wrap="none" rtlCol="0">
            <a:spAutoFit/>
          </a:bodyPr>
          <a:lstStyle/>
          <a:p>
            <a:pPr fontAlgn="base">
              <a:spcBef>
                <a:spcPct val="0"/>
              </a:spcBef>
              <a:spcAft>
                <a:spcPct val="0"/>
              </a:spcAft>
            </a:pPr>
            <a:r>
              <a:rPr lang="ja-JP" altLang="en-US" sz="900" dirty="0">
                <a:solidFill>
                  <a:prstClr val="white"/>
                </a:solidFill>
                <a:latin typeface="メイリオ" panose="020B0604030504040204" pitchFamily="50" charset="-128"/>
                <a:ea typeface="メイリオ" panose="020B0604030504040204" pitchFamily="50" charset="-128"/>
              </a:rPr>
              <a:t>気象庁　提供</a:t>
            </a:r>
          </a:p>
        </p:txBody>
      </p:sp>
      <p:sp>
        <p:nvSpPr>
          <p:cNvPr id="8"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a:solidFill>
                  <a:prstClr val="black"/>
                </a:solidFill>
                <a:latin typeface="メイリオ" panose="020B0604030504040204" pitchFamily="50" charset="-128"/>
                <a:ea typeface="メイリオ" panose="020B0604030504040204" pitchFamily="50" charset="-128"/>
              </a:rPr>
              <a:t>津波が起こるとどうなる？</a:t>
            </a:r>
          </a:p>
        </p:txBody>
      </p:sp>
      <p:sp>
        <p:nvSpPr>
          <p:cNvPr id="2" name="テキスト ボックス 1">
            <a:extLst>
              <a:ext uri="{FF2B5EF4-FFF2-40B4-BE49-F238E27FC236}">
                <a16:creationId xmlns:a16="http://schemas.microsoft.com/office/drawing/2014/main" id="{0B3AE9D7-A4F5-56B3-7687-8F1662E95725}"/>
              </a:ext>
            </a:extLst>
          </p:cNvPr>
          <p:cNvSpPr txBox="1"/>
          <p:nvPr/>
        </p:nvSpPr>
        <p:spPr>
          <a:xfrm>
            <a:off x="1907704" y="-27384"/>
            <a:ext cx="1099875" cy="276999"/>
          </a:xfrm>
          <a:prstGeom prst="rect">
            <a:avLst/>
          </a:prstGeom>
          <a:noFill/>
        </p:spPr>
        <p:txBody>
          <a:bodyPr wrap="square" rtlCol="0">
            <a:spAutoFit/>
          </a:bodyPr>
          <a:lstStyle/>
          <a:p>
            <a:pPr fontAlgn="auto">
              <a:spcBef>
                <a:spcPts val="0"/>
              </a:spcBef>
              <a:spcAft>
                <a:spcPts val="0"/>
              </a:spcAft>
            </a:pPr>
            <a:r>
              <a:rPr lang="ja-JP" altLang="en-US" sz="1200" dirty="0">
                <a:latin typeface="メイリオ" panose="020B0604030504040204" pitchFamily="50" charset="-128"/>
                <a:ea typeface="メイリオ" panose="020B0604030504040204" pitchFamily="50" charset="-128"/>
              </a:rPr>
              <a:t>つ 　なみ</a:t>
            </a:r>
          </a:p>
        </p:txBody>
      </p:sp>
      <p:sp>
        <p:nvSpPr>
          <p:cNvPr id="7" name="テキスト ボックス 6">
            <a:extLst>
              <a:ext uri="{FF2B5EF4-FFF2-40B4-BE49-F238E27FC236}">
                <a16:creationId xmlns:a16="http://schemas.microsoft.com/office/drawing/2014/main" id="{498C1E6F-5129-4395-44BB-7BA56B4C2652}"/>
              </a:ext>
            </a:extLst>
          </p:cNvPr>
          <p:cNvSpPr txBox="1"/>
          <p:nvPr/>
        </p:nvSpPr>
        <p:spPr>
          <a:xfrm>
            <a:off x="406963" y="981308"/>
            <a:ext cx="636645" cy="215444"/>
          </a:xfrm>
          <a:prstGeom prst="rect">
            <a:avLst/>
          </a:prstGeom>
          <a:noFill/>
        </p:spPr>
        <p:txBody>
          <a:bodyPr wrap="square" rtlCol="0">
            <a:spAutoFit/>
          </a:bodyPr>
          <a:lstStyle/>
          <a:p>
            <a:pPr algn="dist"/>
            <a:r>
              <a:rPr lang="ja-JP" altLang="en-US" sz="800" dirty="0">
                <a:latin typeface="メイリオ" panose="020B0604030504040204" pitchFamily="50" charset="-128"/>
                <a:ea typeface="メイリオ" panose="020B0604030504040204" pitchFamily="50" charset="-128"/>
              </a:rPr>
              <a:t>つ　なみ</a:t>
            </a:r>
            <a:endParaRPr kumimoji="1" lang="ja-JP" altLang="en-US" sz="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82128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77172" y="3457538"/>
            <a:ext cx="4867859" cy="3400462"/>
          </a:xfrm>
          <a:prstGeom prst="rect">
            <a:avLst/>
          </a:prstGeom>
        </p:spPr>
      </p:pic>
      <p:sp>
        <p:nvSpPr>
          <p:cNvPr id="17" name="テキスト ボックス 16"/>
          <p:cNvSpPr txBox="1"/>
          <p:nvPr/>
        </p:nvSpPr>
        <p:spPr>
          <a:xfrm>
            <a:off x="0" y="6642556"/>
            <a:ext cx="203132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仙台管区気象台作成「防災紙芝居」より</a:t>
            </a:r>
          </a:p>
        </p:txBody>
      </p:sp>
      <p:sp>
        <p:nvSpPr>
          <p:cNvPr id="5" name="テキスト ボックス 4"/>
          <p:cNvSpPr txBox="1"/>
          <p:nvPr/>
        </p:nvSpPr>
        <p:spPr>
          <a:xfrm>
            <a:off x="931349" y="771244"/>
            <a:ext cx="6983877" cy="769441"/>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①強いゆ</a:t>
            </a:r>
            <a:r>
              <a:rPr kumimoji="1" lang="ja-JP" altLang="en-US" sz="3200" b="1" i="0" u="none" strike="noStrike" kern="120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cs typeface="+mn-cs"/>
              </a:rPr>
              <a:t>れを</a:t>
            </a:r>
            <a:r>
              <a:rPr kumimoji="1"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感じたら！</a:t>
            </a:r>
            <a:endParaRPr kumimoji="1" lang="en-US" altLang="ja-JP"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1" name="爆発 2 10"/>
          <p:cNvSpPr/>
          <p:nvPr/>
        </p:nvSpPr>
        <p:spPr>
          <a:xfrm>
            <a:off x="3275856" y="4778044"/>
            <a:ext cx="6257886" cy="2012247"/>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7030A0"/>
                </a:solidFill>
                <a:effectLst/>
                <a:uLnTx/>
                <a:uFillTx/>
                <a:latin typeface="メイリオ" panose="020B0604030504040204" pitchFamily="50" charset="-128"/>
                <a:ea typeface="メイリオ" panose="020B0604030504040204" pitchFamily="50" charset="-128"/>
                <a:cs typeface="+mn-cs"/>
              </a:rPr>
              <a:t>主なゆれが</a:t>
            </a:r>
            <a:r>
              <a:rPr kumimoji="1" lang="en-US" altLang="ja-JP" sz="2800" b="1" i="0" u="none" strike="noStrike" kern="1200" cap="none" spc="0" normalizeH="0" baseline="0" noProof="0" dirty="0">
                <a:ln>
                  <a:noFill/>
                </a:ln>
                <a:solidFill>
                  <a:srgbClr val="7030A0"/>
                </a:solidFill>
                <a:effectLst/>
                <a:uLnTx/>
                <a:uFillTx/>
                <a:latin typeface="メイリオ" panose="020B0604030504040204" pitchFamily="50" charset="-128"/>
                <a:ea typeface="メイリオ" panose="020B0604030504040204" pitchFamily="50" charset="-128"/>
                <a:cs typeface="+mn-cs"/>
              </a:rPr>
              <a:t>10</a:t>
            </a:r>
            <a:r>
              <a:rPr kumimoji="1" lang="ja-JP" altLang="en-US" sz="2800" b="1" i="0" u="none" strike="noStrike" kern="1200" cap="none" spc="0" normalizeH="0" baseline="0" noProof="0" dirty="0">
                <a:ln>
                  <a:noFill/>
                </a:ln>
                <a:solidFill>
                  <a:srgbClr val="7030A0"/>
                </a:solidFill>
                <a:effectLst/>
                <a:uLnTx/>
                <a:uFillTx/>
                <a:latin typeface="メイリオ" panose="020B0604030504040204" pitchFamily="50" charset="-128"/>
                <a:ea typeface="メイリオ" panose="020B0604030504040204" pitchFamily="50" charset="-128"/>
                <a:cs typeface="+mn-cs"/>
              </a:rPr>
              <a:t>秒</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7030A0"/>
                </a:solidFill>
                <a:effectLst/>
                <a:uLnTx/>
                <a:uFillTx/>
                <a:latin typeface="メイリオ" panose="020B0604030504040204" pitchFamily="50" charset="-128"/>
                <a:ea typeface="メイリオ" panose="020B0604030504040204" pitchFamily="50" charset="-128"/>
                <a:cs typeface="+mn-cs"/>
              </a:rPr>
              <a:t>→にげる！！</a:t>
            </a:r>
          </a:p>
        </p:txBody>
      </p:sp>
      <p:pic>
        <p:nvPicPr>
          <p:cNvPr id="9" name="図 8">
            <a:extLst>
              <a:ext uri="{FF2B5EF4-FFF2-40B4-BE49-F238E27FC236}">
                <a16:creationId xmlns:a16="http://schemas.microsoft.com/office/drawing/2014/main" id="{A47968A8-89C0-44E7-80EA-575DD2F0AF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7" b="98715" l="0" r="99213"/>
                    </a14:imgEffect>
                  </a14:imgLayer>
                </a14:imgProps>
              </a:ext>
            </a:extLst>
          </a:blip>
          <a:srcRect l="6932" t="5060" r="5151"/>
          <a:stretch/>
        </p:blipFill>
        <p:spPr>
          <a:xfrm>
            <a:off x="4234202" y="3736505"/>
            <a:ext cx="1642178" cy="1357941"/>
          </a:xfrm>
          <a:prstGeom prst="rect">
            <a:avLst/>
          </a:prstGeom>
        </p:spPr>
      </p:pic>
      <p:sp>
        <p:nvSpPr>
          <p:cNvPr id="10" name="テキスト ボックス 9"/>
          <p:cNvSpPr txBox="1"/>
          <p:nvPr/>
        </p:nvSpPr>
        <p:spPr>
          <a:xfrm>
            <a:off x="931349" y="1570923"/>
            <a:ext cx="6983877" cy="1323439"/>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②弱くても、長くてゆっくりした</a:t>
            </a:r>
            <a:endParaRPr kumimoji="1" lang="en-US" altLang="ja-JP"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ゆれを感じたら！</a:t>
            </a:r>
            <a:endParaRPr kumimoji="1" lang="en-US" altLang="ja-JP"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p:cNvSpPr txBox="1"/>
          <p:nvPr/>
        </p:nvSpPr>
        <p:spPr>
          <a:xfrm>
            <a:off x="931349" y="2991318"/>
            <a:ext cx="6983877" cy="769441"/>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③津波</a:t>
            </a:r>
            <a:r>
              <a:rPr kumimoji="1" lang="ja-JP" altLang="en-US" sz="3200" b="1" i="0" u="none" strike="noStrike" kern="120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cs typeface="+mn-cs"/>
              </a:rPr>
              <a:t>け</a:t>
            </a:r>
            <a:r>
              <a:rPr kumimoji="1"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いほう等を聞いたら！</a:t>
            </a:r>
            <a:endParaRPr kumimoji="1" lang="en-US" altLang="ja-JP"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2" name="Rectangle 9">
            <a:extLst>
              <a:ext uri="{FF2B5EF4-FFF2-40B4-BE49-F238E27FC236}">
                <a16:creationId xmlns:a16="http://schemas.microsoft.com/office/drawing/2014/main" id="{86824652-93AE-4E98-6C9E-C7AC905F1A44}"/>
              </a:ext>
            </a:extLst>
          </p:cNvPr>
          <p:cNvSpPr txBox="1">
            <a:spLocks noChangeArrowheads="1"/>
          </p:cNvSpPr>
          <p:nvPr/>
        </p:nvSpPr>
        <p:spPr bwMode="auto">
          <a:xfrm>
            <a:off x="0" y="1"/>
            <a:ext cx="9144000" cy="771244"/>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津波が来ることがわかる　てがかり</a:t>
            </a:r>
          </a:p>
        </p:txBody>
      </p:sp>
      <p:sp>
        <p:nvSpPr>
          <p:cNvPr id="3" name="テキスト ボックス 2">
            <a:extLst>
              <a:ext uri="{FF2B5EF4-FFF2-40B4-BE49-F238E27FC236}">
                <a16:creationId xmlns:a16="http://schemas.microsoft.com/office/drawing/2014/main" id="{4EEF01E1-57C7-E33E-C88D-99CA86D893DC}"/>
              </a:ext>
            </a:extLst>
          </p:cNvPr>
          <p:cNvSpPr txBox="1"/>
          <p:nvPr/>
        </p:nvSpPr>
        <p:spPr>
          <a:xfrm>
            <a:off x="998213" y="6914"/>
            <a:ext cx="665573" cy="246221"/>
          </a:xfrm>
          <a:prstGeom prst="rect">
            <a:avLst/>
          </a:prstGeom>
          <a:noFill/>
        </p:spPr>
        <p:txBody>
          <a:bodyPr wrap="square" rtlCol="0">
            <a:spAutoFit/>
          </a:bodyPr>
          <a:lstStyle/>
          <a:p>
            <a:pPr algn="dist"/>
            <a:r>
              <a:rPr kumimoji="1" lang="ja-JP" altLang="en-US" sz="1000" dirty="0">
                <a:latin typeface="メイリオ" panose="020B0604030504040204" pitchFamily="50" charset="-128"/>
                <a:ea typeface="メイリオ" panose="020B0604030504040204" pitchFamily="50" charset="-128"/>
              </a:rPr>
              <a:t>つなみ</a:t>
            </a:r>
          </a:p>
        </p:txBody>
      </p:sp>
    </p:spTree>
    <p:extLst>
      <p:ext uri="{BB962C8B-B14F-4D97-AF65-F5344CB8AC3E}">
        <p14:creationId xmlns:p14="http://schemas.microsoft.com/office/powerpoint/2010/main" val="409826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t="6470"/>
          <a:stretch/>
        </p:blipFill>
        <p:spPr>
          <a:xfrm>
            <a:off x="0" y="620688"/>
            <a:ext cx="9144000" cy="6237312"/>
          </a:xfrm>
          <a:prstGeom prst="rect">
            <a:avLst/>
          </a:prstGeom>
        </p:spPr>
      </p:pic>
      <p:sp>
        <p:nvSpPr>
          <p:cNvPr id="12" name="Rectangle 9"/>
          <p:cNvSpPr txBox="1">
            <a:spLocks noChangeArrowheads="1"/>
          </p:cNvSpPr>
          <p:nvPr/>
        </p:nvSpPr>
        <p:spPr bwMode="auto">
          <a:xfrm>
            <a:off x="0" y="-27384"/>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tIns="864000"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a:solidFill>
                  <a:prstClr val="black"/>
                </a:solidFill>
                <a:latin typeface="メイリオ" panose="020B0604030504040204" pitchFamily="50" charset="-128"/>
                <a:ea typeface="メイリオ" panose="020B0604030504040204" pitchFamily="50" charset="-128"/>
              </a:rPr>
              <a:t>南海トラフ巨大地震</a:t>
            </a:r>
          </a:p>
        </p:txBody>
      </p:sp>
      <p:sp>
        <p:nvSpPr>
          <p:cNvPr id="11" name="テキスト ボックス 10"/>
          <p:cNvSpPr txBox="1"/>
          <p:nvPr/>
        </p:nvSpPr>
        <p:spPr>
          <a:xfrm>
            <a:off x="4778845" y="-6450"/>
            <a:ext cx="993411" cy="276999"/>
          </a:xfrm>
          <a:prstGeom prst="rect">
            <a:avLst/>
          </a:prstGeom>
          <a:noFill/>
        </p:spPr>
        <p:txBody>
          <a:bodyPr wrap="square" rtlCol="0">
            <a:spAutoFit/>
          </a:bodyPr>
          <a:lstStyle/>
          <a:p>
            <a:pPr algn="dist"/>
            <a:r>
              <a:rPr lang="ja-JP" altLang="en-US" sz="1200" dirty="0">
                <a:solidFill>
                  <a:prstClr val="black"/>
                </a:solidFill>
                <a:latin typeface="メイリオ" panose="020B0604030504040204" pitchFamily="50" charset="-128"/>
                <a:ea typeface="メイリオ" panose="020B0604030504040204" pitchFamily="50" charset="-128"/>
              </a:rPr>
              <a:t>きょだい</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0D00343A-B627-424E-5979-A0A087386847}"/>
              </a:ext>
            </a:extLst>
          </p:cNvPr>
          <p:cNvSpPr txBox="1"/>
          <p:nvPr/>
        </p:nvSpPr>
        <p:spPr>
          <a:xfrm>
            <a:off x="5724128" y="-14029"/>
            <a:ext cx="880707" cy="276999"/>
          </a:xfrm>
          <a:prstGeom prst="rect">
            <a:avLst/>
          </a:prstGeom>
          <a:noFill/>
        </p:spPr>
        <p:txBody>
          <a:bodyPr wrap="square" rtlCol="0">
            <a:spAutoFit/>
          </a:bodyPr>
          <a:lstStyle/>
          <a:p>
            <a:pPr algn="dist"/>
            <a:r>
              <a:rPr kumimoji="1" lang="ja-JP" altLang="en-US" sz="1200" dirty="0">
                <a:latin typeface="メイリオ" panose="020B0604030504040204" pitchFamily="50" charset="-128"/>
                <a:ea typeface="メイリオ" panose="020B0604030504040204" pitchFamily="50" charset="-128"/>
              </a:rPr>
              <a:t>じ　しん</a:t>
            </a:r>
          </a:p>
        </p:txBody>
      </p:sp>
      <p:sp>
        <p:nvSpPr>
          <p:cNvPr id="9" name="正方形/長方形 8"/>
          <p:cNvSpPr/>
          <p:nvPr/>
        </p:nvSpPr>
        <p:spPr>
          <a:xfrm>
            <a:off x="156028" y="939775"/>
            <a:ext cx="7025646" cy="1477328"/>
          </a:xfrm>
          <a:prstGeom prst="rect">
            <a:avLst/>
          </a:prstGeom>
        </p:spPr>
        <p:txBody>
          <a:bodyPr wrap="square">
            <a:spAutoFit/>
          </a:bodyPr>
          <a:lstStyle/>
          <a:p>
            <a:pPr>
              <a:lnSpc>
                <a:spcPct val="150000"/>
              </a:lnSpc>
            </a:pPr>
            <a:r>
              <a:rPr lang="ja-JP" altLang="en-US" sz="3200" b="1" dirty="0">
                <a:ln w="63500">
                  <a:solidFill>
                    <a:schemeClr val="tx1"/>
                  </a:solidFill>
                </a:ln>
                <a:solidFill>
                  <a:schemeClr val="bg1"/>
                </a:solidFill>
                <a:latin typeface="メイリオ" panose="020B0604030504040204" pitchFamily="50" charset="-128"/>
                <a:ea typeface="メイリオ" panose="020B0604030504040204" pitchFamily="50" charset="-128"/>
              </a:rPr>
              <a:t>・</a:t>
            </a:r>
            <a:r>
              <a:rPr lang="ja-JP" altLang="en-US" sz="2800" b="1" dirty="0">
                <a:ln w="63500">
                  <a:solidFill>
                    <a:schemeClr val="tx1"/>
                  </a:solidFill>
                </a:ln>
                <a:solidFill>
                  <a:schemeClr val="bg1"/>
                </a:solidFill>
                <a:latin typeface="メイリオ" panose="020B0604030504040204" pitchFamily="50" charset="-128"/>
                <a:ea typeface="メイリオ" panose="020B0604030504040204" pitchFamily="50" charset="-128"/>
              </a:rPr>
              <a:t>くりかえし起こっている大きな地震</a:t>
            </a:r>
            <a:endParaRPr lang="en-US" altLang="ja-JP" sz="2800" b="1" dirty="0">
              <a:ln w="63500">
                <a:solidFill>
                  <a:schemeClr val="tx1"/>
                </a:solidFill>
              </a:ln>
              <a:solidFill>
                <a:schemeClr val="bg1"/>
              </a:solidFill>
              <a:latin typeface="メイリオ" panose="020B0604030504040204" pitchFamily="50" charset="-128"/>
              <a:ea typeface="メイリオ" panose="020B0604030504040204" pitchFamily="50" charset="-128"/>
            </a:endParaRPr>
          </a:p>
          <a:p>
            <a:pPr>
              <a:lnSpc>
                <a:spcPct val="150000"/>
              </a:lnSpc>
            </a:pPr>
            <a:r>
              <a:rPr lang="ja-JP" altLang="en-US" sz="2800" b="1" dirty="0">
                <a:ln w="63500">
                  <a:solidFill>
                    <a:schemeClr val="tx1"/>
                  </a:solidFill>
                </a:ln>
                <a:solidFill>
                  <a:schemeClr val="bg1"/>
                </a:solidFill>
                <a:latin typeface="メイリオ" panose="020B0604030504040204" pitchFamily="50" charset="-128"/>
                <a:ea typeface="メイリオ" panose="020B0604030504040204" pitchFamily="50" charset="-128"/>
              </a:rPr>
              <a:t>・</a:t>
            </a:r>
            <a:r>
              <a:rPr lang="ja-JP" altLang="en-US" sz="2800" b="1" dirty="0">
                <a:ln w="63500">
                  <a:solidFill>
                    <a:schemeClr val="tx1"/>
                  </a:solidFill>
                </a:ln>
                <a:solidFill>
                  <a:srgbClr val="FFE34E"/>
                </a:solidFill>
                <a:latin typeface="メイリオ" panose="020B0604030504040204" pitchFamily="50" charset="-128"/>
                <a:ea typeface="メイリオ" panose="020B0604030504040204" pitchFamily="50" charset="-128"/>
              </a:rPr>
              <a:t>強くゆれて</a:t>
            </a:r>
            <a:r>
              <a:rPr lang="ja-JP" altLang="en-US" sz="2800" b="1" dirty="0">
                <a:ln w="63500">
                  <a:solidFill>
                    <a:schemeClr val="tx1"/>
                  </a:solidFill>
                </a:ln>
                <a:solidFill>
                  <a:schemeClr val="bg1"/>
                </a:solidFill>
                <a:latin typeface="メイリオ" panose="020B0604030504040204" pitchFamily="50" charset="-128"/>
                <a:ea typeface="メイリオ" panose="020B0604030504040204" pitchFamily="50" charset="-128"/>
              </a:rPr>
              <a:t>、</a:t>
            </a:r>
            <a:r>
              <a:rPr lang="ja-JP" altLang="en-US" sz="2800" b="1" dirty="0">
                <a:ln w="63500">
                  <a:solidFill>
                    <a:schemeClr val="tx1"/>
                  </a:solidFill>
                </a:ln>
                <a:solidFill>
                  <a:srgbClr val="FFE34E"/>
                </a:solidFill>
                <a:latin typeface="メイリオ" panose="020B0604030504040204" pitchFamily="50" charset="-128"/>
                <a:ea typeface="メイリオ" panose="020B0604030504040204" pitchFamily="50" charset="-128"/>
              </a:rPr>
              <a:t>大きな津波</a:t>
            </a:r>
            <a:r>
              <a:rPr lang="ja-JP" altLang="en-US" sz="2800" b="1" dirty="0">
                <a:ln w="63500">
                  <a:solidFill>
                    <a:schemeClr val="tx1"/>
                  </a:solidFill>
                </a:ln>
                <a:solidFill>
                  <a:schemeClr val="bg1"/>
                </a:solidFill>
                <a:latin typeface="メイリオ" panose="020B0604030504040204" pitchFamily="50" charset="-128"/>
                <a:ea typeface="メイリオ" panose="020B0604030504040204" pitchFamily="50" charset="-128"/>
              </a:rPr>
              <a:t>が来る</a:t>
            </a:r>
            <a:endParaRPr lang="en-US" altLang="ja-JP" sz="2800" b="1" dirty="0">
              <a:ln w="63500">
                <a:solidFill>
                  <a:schemeClr val="tx1"/>
                </a:solidFill>
              </a:ln>
              <a:solidFill>
                <a:schemeClr val="bg1"/>
              </a:solidFill>
              <a:latin typeface="メイリオ" panose="020B0604030504040204" pitchFamily="50" charset="-128"/>
              <a:ea typeface="メイリオ" panose="020B0604030504040204" pitchFamily="50" charset="-128"/>
            </a:endParaRPr>
          </a:p>
        </p:txBody>
      </p:sp>
      <p:sp>
        <p:nvSpPr>
          <p:cNvPr id="13" name="正方形/長方形 12"/>
          <p:cNvSpPr/>
          <p:nvPr/>
        </p:nvSpPr>
        <p:spPr>
          <a:xfrm>
            <a:off x="156028" y="931949"/>
            <a:ext cx="7025646" cy="1477328"/>
          </a:xfrm>
          <a:prstGeom prst="rect">
            <a:avLst/>
          </a:prstGeom>
        </p:spPr>
        <p:txBody>
          <a:bodyPr wrap="square">
            <a:spAutoFit/>
          </a:bodyPr>
          <a:lstStyle/>
          <a:p>
            <a:pPr>
              <a:lnSpc>
                <a:spcPct val="150000"/>
              </a:lnSpc>
            </a:pPr>
            <a:r>
              <a:rPr lang="ja-JP" altLang="en-US" sz="3200" b="1" dirty="0">
                <a:solidFill>
                  <a:schemeClr val="bg1"/>
                </a:solidFill>
                <a:latin typeface="メイリオ" panose="020B0604030504040204" pitchFamily="50" charset="-128"/>
                <a:ea typeface="メイリオ" panose="020B0604030504040204" pitchFamily="50" charset="-128"/>
              </a:rPr>
              <a:t>・</a:t>
            </a:r>
            <a:r>
              <a:rPr lang="ja-JP" altLang="en-US" sz="2800" b="1" dirty="0">
                <a:solidFill>
                  <a:schemeClr val="bg1"/>
                </a:solidFill>
                <a:latin typeface="メイリオ" panose="020B0604030504040204" pitchFamily="50" charset="-128"/>
                <a:ea typeface="メイリオ" panose="020B0604030504040204" pitchFamily="50" charset="-128"/>
              </a:rPr>
              <a:t>くりかえし起こっている大きな地震</a:t>
            </a:r>
            <a:endParaRPr lang="en-US" altLang="ja-JP" sz="2800" b="1" dirty="0">
              <a:solidFill>
                <a:schemeClr val="bg1"/>
              </a:solidFill>
              <a:latin typeface="メイリオ" panose="020B0604030504040204" pitchFamily="50" charset="-128"/>
              <a:ea typeface="メイリオ" panose="020B0604030504040204" pitchFamily="50" charset="-128"/>
            </a:endParaRPr>
          </a:p>
          <a:p>
            <a:pPr>
              <a:lnSpc>
                <a:spcPct val="150000"/>
              </a:lnSpc>
            </a:pPr>
            <a:r>
              <a:rPr lang="ja-JP" altLang="en-US" sz="2800" b="1" dirty="0">
                <a:solidFill>
                  <a:schemeClr val="bg1"/>
                </a:solidFill>
                <a:latin typeface="メイリオ" panose="020B0604030504040204" pitchFamily="50" charset="-128"/>
                <a:ea typeface="メイリオ" panose="020B0604030504040204" pitchFamily="50" charset="-128"/>
              </a:rPr>
              <a:t>・</a:t>
            </a:r>
            <a:r>
              <a:rPr lang="ja-JP" altLang="en-US" sz="2800" b="1" dirty="0">
                <a:solidFill>
                  <a:srgbClr val="FFE34E"/>
                </a:solidFill>
                <a:latin typeface="メイリオ" panose="020B0604030504040204" pitchFamily="50" charset="-128"/>
                <a:ea typeface="メイリオ" panose="020B0604030504040204" pitchFamily="50" charset="-128"/>
              </a:rPr>
              <a:t>強くゆれて</a:t>
            </a:r>
            <a:r>
              <a:rPr lang="ja-JP" altLang="en-US" sz="2800" b="1" dirty="0">
                <a:solidFill>
                  <a:schemeClr val="bg1"/>
                </a:solidFill>
                <a:latin typeface="メイリオ" panose="020B0604030504040204" pitchFamily="50" charset="-128"/>
                <a:ea typeface="メイリオ" panose="020B0604030504040204" pitchFamily="50" charset="-128"/>
              </a:rPr>
              <a:t>、</a:t>
            </a:r>
            <a:r>
              <a:rPr lang="ja-JP" altLang="en-US" sz="2800" b="1" dirty="0">
                <a:solidFill>
                  <a:srgbClr val="FFE34E"/>
                </a:solidFill>
                <a:latin typeface="メイリオ" panose="020B0604030504040204" pitchFamily="50" charset="-128"/>
                <a:ea typeface="メイリオ" panose="020B0604030504040204" pitchFamily="50" charset="-128"/>
              </a:rPr>
              <a:t>大きな津波</a:t>
            </a:r>
            <a:r>
              <a:rPr lang="ja-JP" altLang="en-US" sz="2800" b="1" dirty="0">
                <a:solidFill>
                  <a:schemeClr val="bg1"/>
                </a:solidFill>
                <a:latin typeface="メイリオ" panose="020B0604030504040204" pitchFamily="50" charset="-128"/>
                <a:ea typeface="メイリオ" panose="020B0604030504040204" pitchFamily="50" charset="-128"/>
              </a:rPr>
              <a:t>が来る</a:t>
            </a:r>
            <a:endParaRPr lang="en-US" altLang="ja-JP" sz="2800" b="1" dirty="0">
              <a:solidFill>
                <a:schemeClr val="bg1"/>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30A6553D-4A48-3A27-36E7-43AC905A5146}"/>
              </a:ext>
            </a:extLst>
          </p:cNvPr>
          <p:cNvSpPr txBox="1"/>
          <p:nvPr/>
        </p:nvSpPr>
        <p:spPr>
          <a:xfrm>
            <a:off x="7081232" y="4508367"/>
            <a:ext cx="604551" cy="253916"/>
          </a:xfrm>
          <a:prstGeom prst="rect">
            <a:avLst/>
          </a:prstGeom>
          <a:noFill/>
        </p:spPr>
        <p:txBody>
          <a:bodyPr wrap="square" rtlCol="0">
            <a:spAutoFit/>
          </a:bodyPr>
          <a:lstStyle/>
          <a:p>
            <a:pPr algn="dist"/>
            <a:r>
              <a:rPr lang="ja-JP" altLang="en-US" sz="1050" dirty="0">
                <a:latin typeface="メイリオ" panose="020B0604030504040204" pitchFamily="50" charset="-128"/>
                <a:ea typeface="メイリオ" panose="020B0604030504040204" pitchFamily="50" charset="-128"/>
              </a:rPr>
              <a:t>しんど</a:t>
            </a:r>
            <a:endParaRPr kumimoji="1" lang="ja-JP" altLang="en-US" sz="105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30A6553D-4A48-3A27-36E7-43AC905A5146}"/>
              </a:ext>
            </a:extLst>
          </p:cNvPr>
          <p:cNvSpPr txBox="1"/>
          <p:nvPr/>
        </p:nvSpPr>
        <p:spPr>
          <a:xfrm>
            <a:off x="7763212" y="5469288"/>
            <a:ext cx="604551" cy="253916"/>
          </a:xfrm>
          <a:prstGeom prst="rect">
            <a:avLst/>
          </a:prstGeom>
          <a:noFill/>
        </p:spPr>
        <p:txBody>
          <a:bodyPr wrap="square" rtlCol="0">
            <a:spAutoFit/>
          </a:bodyPr>
          <a:lstStyle/>
          <a:p>
            <a:pPr algn="dist"/>
            <a:r>
              <a:rPr lang="ja-JP" altLang="en-US" sz="1050" dirty="0">
                <a:latin typeface="メイリオ" panose="020B0604030504040204" pitchFamily="50" charset="-128"/>
                <a:ea typeface="メイリオ" panose="020B0604030504040204" pitchFamily="50" charset="-128"/>
              </a:rPr>
              <a:t>つなみ</a:t>
            </a:r>
            <a:endParaRPr kumimoji="1" lang="ja-JP" altLang="en-US" sz="1050" dirty="0">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4534589" y="6669360"/>
            <a:ext cx="4645923" cy="246221"/>
          </a:xfrm>
          <a:prstGeom prst="rect">
            <a:avLst/>
          </a:prstGeom>
          <a:noFill/>
        </p:spPr>
        <p:txBody>
          <a:bodyPr wrap="square" rtlCol="0">
            <a:spAutoFit/>
          </a:bodyPr>
          <a:lstStyle/>
          <a:p>
            <a:r>
              <a:rPr lang="ja-JP" altLang="en-US" sz="1000" dirty="0">
                <a:solidFill>
                  <a:schemeClr val="bg1"/>
                </a:solidFill>
                <a:latin typeface="メイリオ" panose="020B0604030504040204" pitchFamily="50" charset="-128"/>
                <a:ea typeface="メイリオ" panose="020B0604030504040204" pitchFamily="50" charset="-128"/>
              </a:rPr>
              <a:t>気象庁リーフレット「南海トラフ地震　</a:t>
            </a:r>
            <a:r>
              <a:rPr lang="en-US" altLang="ja-JP" sz="1000" dirty="0">
                <a:solidFill>
                  <a:schemeClr val="bg1"/>
                </a:solidFill>
                <a:latin typeface="メイリオ" panose="020B0604030504040204" pitchFamily="50" charset="-128"/>
                <a:ea typeface="メイリオ" panose="020B0604030504040204" pitchFamily="50" charset="-128"/>
              </a:rPr>
              <a:t>-</a:t>
            </a:r>
            <a:r>
              <a:rPr lang="ja-JP" altLang="en-US" sz="1000" dirty="0">
                <a:solidFill>
                  <a:schemeClr val="bg1"/>
                </a:solidFill>
                <a:latin typeface="メイリオ" panose="020B0604030504040204" pitchFamily="50" charset="-128"/>
                <a:ea typeface="メイリオ" panose="020B0604030504040204" pitchFamily="50" charset="-128"/>
              </a:rPr>
              <a:t>その時の備え</a:t>
            </a:r>
            <a:r>
              <a:rPr lang="en-US" altLang="ja-JP" sz="1000" dirty="0">
                <a:solidFill>
                  <a:schemeClr val="bg1"/>
                </a:solidFill>
                <a:latin typeface="メイリオ" panose="020B0604030504040204" pitchFamily="50" charset="-128"/>
                <a:ea typeface="メイリオ" panose="020B0604030504040204" pitchFamily="50" charset="-128"/>
              </a:rPr>
              <a:t>-</a:t>
            </a:r>
            <a:r>
              <a:rPr lang="ja-JP" altLang="en-US" sz="1000" dirty="0">
                <a:solidFill>
                  <a:schemeClr val="bg1"/>
                </a:solidFill>
                <a:latin typeface="メイリオ" panose="020B0604030504040204" pitchFamily="50" charset="-128"/>
                <a:ea typeface="メイリオ" panose="020B0604030504040204" pitchFamily="50" charset="-128"/>
              </a:rPr>
              <a:t>」図版を加工して掲載</a:t>
            </a:r>
            <a:endParaRPr kumimoji="1" lang="ja-JP" altLang="en-US" sz="1000" dirty="0">
              <a:solidFill>
                <a:schemeClr val="bg1"/>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29E874D1-085F-A8FC-3179-D7EA8BDDF67C}"/>
              </a:ext>
            </a:extLst>
          </p:cNvPr>
          <p:cNvSpPr/>
          <p:nvPr/>
        </p:nvSpPr>
        <p:spPr>
          <a:xfrm>
            <a:off x="1763688" y="5596246"/>
            <a:ext cx="2808312" cy="648072"/>
          </a:xfrm>
          <a:prstGeom prst="rect">
            <a:avLst/>
          </a:prstGeom>
          <a:solidFill>
            <a:srgbClr val="16354D"/>
          </a:solidFill>
          <a:ln>
            <a:solidFill>
              <a:srgbClr val="163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F4560"/>
              </a:solidFill>
            </a:endParaRPr>
          </a:p>
        </p:txBody>
      </p:sp>
      <p:grpSp>
        <p:nvGrpSpPr>
          <p:cNvPr id="4" name="グループ化 3"/>
          <p:cNvGrpSpPr/>
          <p:nvPr/>
        </p:nvGrpSpPr>
        <p:grpSpPr>
          <a:xfrm>
            <a:off x="657672" y="2907934"/>
            <a:ext cx="7555598" cy="1032744"/>
            <a:chOff x="529225" y="2963076"/>
            <a:chExt cx="7555598" cy="1032744"/>
          </a:xfrm>
        </p:grpSpPr>
        <p:sp>
          <p:nvSpPr>
            <p:cNvPr id="7" name="正方形/長方形 6"/>
            <p:cNvSpPr/>
            <p:nvPr/>
          </p:nvSpPr>
          <p:spPr>
            <a:xfrm>
              <a:off x="529225" y="2972463"/>
              <a:ext cx="7555598" cy="1023357"/>
            </a:xfrm>
            <a:prstGeom prst="rect">
              <a:avLst/>
            </a:prstGeom>
            <a:effectLst>
              <a:glow rad="127000">
                <a:schemeClr val="accent1"/>
              </a:glow>
            </a:effectLst>
          </p:spPr>
          <p:txBody>
            <a:bodyPr wrap="square">
              <a:spAutoFit/>
            </a:bodyPr>
            <a:lstStyle/>
            <a:p>
              <a:pPr algn="ctr">
                <a:lnSpc>
                  <a:spcPct val="150000"/>
                </a:lnSpc>
              </a:pPr>
              <a:r>
                <a:rPr lang="ja-JP" altLang="en-US" sz="4400" b="1" dirty="0">
                  <a:ln w="190500">
                    <a:solidFill>
                      <a:schemeClr val="tx1"/>
                    </a:solidFill>
                  </a:ln>
                  <a:solidFill>
                    <a:srgbClr val="E9460A"/>
                  </a:solidFill>
                  <a:effectLst/>
                  <a:latin typeface="メイリオ" panose="020B0604030504040204" pitchFamily="50" charset="-128"/>
                  <a:ea typeface="メイリオ" panose="020B0604030504040204" pitchFamily="50" charset="-128"/>
                </a:rPr>
                <a:t>いつ起こってもおかしくない</a:t>
              </a:r>
              <a:endParaRPr lang="en-US" altLang="ja-JP" sz="4400" b="1" dirty="0">
                <a:ln w="190500">
                  <a:solidFill>
                    <a:schemeClr val="tx1"/>
                  </a:solidFill>
                </a:ln>
                <a:solidFill>
                  <a:srgbClr val="E9460A"/>
                </a:solidFill>
                <a:effectLst/>
                <a:latin typeface="メイリオ" panose="020B0604030504040204" pitchFamily="50" charset="-128"/>
                <a:ea typeface="メイリオ" panose="020B0604030504040204" pitchFamily="50" charset="-128"/>
              </a:endParaRPr>
            </a:p>
          </p:txBody>
        </p:sp>
        <p:sp>
          <p:nvSpPr>
            <p:cNvPr id="14" name="正方形/長方形 13"/>
            <p:cNvSpPr/>
            <p:nvPr/>
          </p:nvSpPr>
          <p:spPr>
            <a:xfrm>
              <a:off x="529225" y="2970902"/>
              <a:ext cx="7555598" cy="1023357"/>
            </a:xfrm>
            <a:prstGeom prst="rect">
              <a:avLst/>
            </a:prstGeom>
            <a:effectLst>
              <a:glow rad="127000">
                <a:schemeClr val="accent1"/>
              </a:glow>
            </a:effectLst>
          </p:spPr>
          <p:txBody>
            <a:bodyPr wrap="square">
              <a:spAutoFit/>
            </a:bodyPr>
            <a:lstStyle/>
            <a:p>
              <a:pPr algn="ctr">
                <a:lnSpc>
                  <a:spcPct val="150000"/>
                </a:lnSpc>
              </a:pPr>
              <a:r>
                <a:rPr lang="ja-JP" altLang="en-US" sz="4400" b="1" dirty="0">
                  <a:ln w="127000">
                    <a:solidFill>
                      <a:schemeClr val="bg1"/>
                    </a:solidFill>
                  </a:ln>
                  <a:solidFill>
                    <a:srgbClr val="E9460A"/>
                  </a:solidFill>
                  <a:effectLst/>
                  <a:latin typeface="メイリオ" panose="020B0604030504040204" pitchFamily="50" charset="-128"/>
                  <a:ea typeface="メイリオ" panose="020B0604030504040204" pitchFamily="50" charset="-128"/>
                </a:rPr>
                <a:t>いつ起こってもおかしくない</a:t>
              </a:r>
              <a:endParaRPr lang="en-US" altLang="ja-JP" sz="4400" b="1" dirty="0">
                <a:ln w="127000">
                  <a:solidFill>
                    <a:schemeClr val="bg1"/>
                  </a:solidFill>
                </a:ln>
                <a:solidFill>
                  <a:srgbClr val="E9460A"/>
                </a:solidFill>
                <a:effectLst/>
                <a:latin typeface="メイリオ" panose="020B0604030504040204" pitchFamily="50" charset="-128"/>
                <a:ea typeface="メイリオ" panose="020B0604030504040204" pitchFamily="50" charset="-128"/>
              </a:endParaRPr>
            </a:p>
          </p:txBody>
        </p:sp>
        <p:sp>
          <p:nvSpPr>
            <p:cNvPr id="10" name="正方形/長方形 9"/>
            <p:cNvSpPr/>
            <p:nvPr/>
          </p:nvSpPr>
          <p:spPr>
            <a:xfrm>
              <a:off x="542173" y="2963076"/>
              <a:ext cx="7529702" cy="1023357"/>
            </a:xfrm>
            <a:prstGeom prst="rect">
              <a:avLst/>
            </a:prstGeom>
            <a:effectLst>
              <a:glow rad="127000">
                <a:schemeClr val="accent1"/>
              </a:glow>
            </a:effectLst>
          </p:spPr>
          <p:txBody>
            <a:bodyPr wrap="square">
              <a:spAutoFit/>
            </a:bodyPr>
            <a:lstStyle/>
            <a:p>
              <a:pPr algn="ctr">
                <a:lnSpc>
                  <a:spcPct val="150000"/>
                </a:lnSpc>
              </a:pPr>
              <a:r>
                <a:rPr lang="ja-JP" altLang="en-US" sz="4400" b="1" dirty="0">
                  <a:solidFill>
                    <a:srgbClr val="E9460A"/>
                  </a:solidFill>
                  <a:effectLst/>
                  <a:latin typeface="メイリオ" panose="020B0604030504040204" pitchFamily="50" charset="-128"/>
                  <a:ea typeface="メイリオ" panose="020B0604030504040204" pitchFamily="50" charset="-128"/>
                </a:rPr>
                <a:t>いつ起こってもおかしくない</a:t>
              </a:r>
              <a:endParaRPr lang="en-US" altLang="ja-JP" sz="4400" b="1" dirty="0">
                <a:solidFill>
                  <a:srgbClr val="E9460A"/>
                </a:solidFill>
                <a:effectLst/>
                <a:latin typeface="メイリオ" panose="020B0604030504040204" pitchFamily="50" charset="-128"/>
                <a:ea typeface="メイリオ" panose="020B0604030504040204" pitchFamily="50" charset="-128"/>
              </a:endParaRPr>
            </a:p>
          </p:txBody>
        </p:sp>
      </p:grpSp>
      <p:grpSp>
        <p:nvGrpSpPr>
          <p:cNvPr id="6" name="グループ化 5">
            <a:extLst>
              <a:ext uri="{FF2B5EF4-FFF2-40B4-BE49-F238E27FC236}">
                <a16:creationId xmlns:a16="http://schemas.microsoft.com/office/drawing/2014/main" id="{A447CC87-912D-3ADF-94DD-68FC7E5D8E7B}"/>
              </a:ext>
            </a:extLst>
          </p:cNvPr>
          <p:cNvGrpSpPr/>
          <p:nvPr/>
        </p:nvGrpSpPr>
        <p:grpSpPr>
          <a:xfrm>
            <a:off x="5652120" y="968551"/>
            <a:ext cx="689978" cy="253916"/>
            <a:chOff x="5652120" y="968551"/>
            <a:chExt cx="689978" cy="253916"/>
          </a:xfrm>
        </p:grpSpPr>
        <p:sp>
          <p:nvSpPr>
            <p:cNvPr id="23" name="テキスト ボックス 22">
              <a:extLst>
                <a:ext uri="{FF2B5EF4-FFF2-40B4-BE49-F238E27FC236}">
                  <a16:creationId xmlns:a16="http://schemas.microsoft.com/office/drawing/2014/main" id="{3EA2B26B-80A1-E48E-D8FC-74E20002972B}"/>
                </a:ext>
              </a:extLst>
            </p:cNvPr>
            <p:cNvSpPr txBox="1"/>
            <p:nvPr/>
          </p:nvSpPr>
          <p:spPr>
            <a:xfrm>
              <a:off x="5652120" y="968551"/>
              <a:ext cx="689978" cy="253916"/>
            </a:xfrm>
            <a:prstGeom prst="rect">
              <a:avLst/>
            </a:prstGeom>
            <a:noFill/>
          </p:spPr>
          <p:txBody>
            <a:bodyPr wrap="square" rtlCol="0">
              <a:spAutoFit/>
            </a:bodyPr>
            <a:lstStyle/>
            <a:p>
              <a:pPr algn="dist"/>
              <a:r>
                <a:rPr lang="ja-JP" altLang="en-US" sz="1050" b="1" dirty="0">
                  <a:ln w="38100">
                    <a:solidFill>
                      <a:schemeClr val="tx1"/>
                    </a:solidFill>
                  </a:ln>
                  <a:solidFill>
                    <a:schemeClr val="bg1"/>
                  </a:solidFill>
                  <a:latin typeface="メイリオ" panose="020B0604030504040204" pitchFamily="50" charset="-128"/>
                  <a:ea typeface="メイリオ" panose="020B0604030504040204" pitchFamily="50" charset="-128"/>
                </a:rPr>
                <a:t>じしん</a:t>
              </a:r>
              <a:endParaRPr kumimoji="1" lang="ja-JP" altLang="en-US" sz="1050" b="1" dirty="0">
                <a:ln w="38100">
                  <a:solidFill>
                    <a:schemeClr val="tx1"/>
                  </a:solidFill>
                </a:ln>
                <a:solidFill>
                  <a:schemeClr val="bg1"/>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069F2032-F95D-1C53-2FBA-73724BFAEAAC}"/>
                </a:ext>
              </a:extLst>
            </p:cNvPr>
            <p:cNvSpPr txBox="1"/>
            <p:nvPr/>
          </p:nvSpPr>
          <p:spPr>
            <a:xfrm>
              <a:off x="5652120" y="968551"/>
              <a:ext cx="689978" cy="253916"/>
            </a:xfrm>
            <a:prstGeom prst="rect">
              <a:avLst/>
            </a:prstGeom>
            <a:noFill/>
          </p:spPr>
          <p:txBody>
            <a:bodyPr wrap="square" rtlCol="0">
              <a:spAutoFit/>
            </a:bodyPr>
            <a:lstStyle/>
            <a:p>
              <a:pPr algn="dist"/>
              <a:r>
                <a:rPr lang="ja-JP" altLang="en-US" sz="1050" b="1" dirty="0">
                  <a:solidFill>
                    <a:schemeClr val="bg1"/>
                  </a:solidFill>
                  <a:latin typeface="メイリオ" panose="020B0604030504040204" pitchFamily="50" charset="-128"/>
                  <a:ea typeface="メイリオ" panose="020B0604030504040204" pitchFamily="50" charset="-128"/>
                </a:rPr>
                <a:t>じしん</a:t>
              </a:r>
              <a:endParaRPr kumimoji="1" lang="ja-JP" altLang="en-US" sz="1050" b="1" dirty="0">
                <a:solidFill>
                  <a:schemeClr val="bg1"/>
                </a:solidFill>
                <a:latin typeface="メイリオ" panose="020B0604030504040204" pitchFamily="50" charset="-128"/>
                <a:ea typeface="メイリオ" panose="020B0604030504040204" pitchFamily="50" charset="-128"/>
              </a:endParaRPr>
            </a:p>
          </p:txBody>
        </p:sp>
      </p:grpSp>
      <p:grpSp>
        <p:nvGrpSpPr>
          <p:cNvPr id="25" name="グループ化 24">
            <a:extLst>
              <a:ext uri="{FF2B5EF4-FFF2-40B4-BE49-F238E27FC236}">
                <a16:creationId xmlns:a16="http://schemas.microsoft.com/office/drawing/2014/main" id="{94C3E90C-E929-0883-2961-4D54B4AD638A}"/>
              </a:ext>
            </a:extLst>
          </p:cNvPr>
          <p:cNvGrpSpPr/>
          <p:nvPr/>
        </p:nvGrpSpPr>
        <p:grpSpPr>
          <a:xfrm>
            <a:off x="3831978" y="1646031"/>
            <a:ext cx="689978" cy="253916"/>
            <a:chOff x="3831978" y="1646031"/>
            <a:chExt cx="689978" cy="253916"/>
          </a:xfrm>
        </p:grpSpPr>
        <p:sp>
          <p:nvSpPr>
            <p:cNvPr id="26" name="テキスト ボックス 25">
              <a:extLst>
                <a:ext uri="{FF2B5EF4-FFF2-40B4-BE49-F238E27FC236}">
                  <a16:creationId xmlns:a16="http://schemas.microsoft.com/office/drawing/2014/main" id="{DD6F1A92-0209-31A9-4749-E59EC4504F18}"/>
                </a:ext>
              </a:extLst>
            </p:cNvPr>
            <p:cNvSpPr txBox="1"/>
            <p:nvPr/>
          </p:nvSpPr>
          <p:spPr>
            <a:xfrm>
              <a:off x="3831978" y="1646031"/>
              <a:ext cx="689978" cy="253916"/>
            </a:xfrm>
            <a:prstGeom prst="rect">
              <a:avLst/>
            </a:prstGeom>
            <a:noFill/>
          </p:spPr>
          <p:txBody>
            <a:bodyPr wrap="square" rtlCol="0">
              <a:spAutoFit/>
            </a:bodyPr>
            <a:lstStyle/>
            <a:p>
              <a:pPr algn="dist"/>
              <a:r>
                <a:rPr lang="ja-JP" altLang="en-US" sz="1050" b="1" dirty="0">
                  <a:ln w="38100">
                    <a:solidFill>
                      <a:schemeClr val="tx1"/>
                    </a:solidFill>
                  </a:ln>
                  <a:solidFill>
                    <a:srgbClr val="FFE34E"/>
                  </a:solidFill>
                  <a:latin typeface="メイリオ" panose="020B0604030504040204" pitchFamily="50" charset="-128"/>
                  <a:ea typeface="メイリオ" panose="020B0604030504040204" pitchFamily="50" charset="-128"/>
                </a:rPr>
                <a:t>つなみ</a:t>
              </a:r>
              <a:endParaRPr kumimoji="1" lang="ja-JP" altLang="en-US" sz="1050" b="1" dirty="0">
                <a:ln w="38100">
                  <a:solidFill>
                    <a:schemeClr val="tx1"/>
                  </a:solidFill>
                </a:ln>
                <a:solidFill>
                  <a:srgbClr val="FFE34E"/>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2DF0879E-BC4F-DA62-2087-25D7B3AA137F}"/>
                </a:ext>
              </a:extLst>
            </p:cNvPr>
            <p:cNvSpPr txBox="1"/>
            <p:nvPr/>
          </p:nvSpPr>
          <p:spPr>
            <a:xfrm>
              <a:off x="3831978" y="1646031"/>
              <a:ext cx="689978" cy="253916"/>
            </a:xfrm>
            <a:prstGeom prst="rect">
              <a:avLst/>
            </a:prstGeom>
            <a:noFill/>
          </p:spPr>
          <p:txBody>
            <a:bodyPr wrap="square" rtlCol="0">
              <a:spAutoFit/>
            </a:bodyPr>
            <a:lstStyle/>
            <a:p>
              <a:pPr algn="dist"/>
              <a:r>
                <a:rPr lang="ja-JP" altLang="en-US" sz="1050" b="1" dirty="0">
                  <a:solidFill>
                    <a:srgbClr val="FFE34E"/>
                  </a:solidFill>
                  <a:latin typeface="メイリオ" panose="020B0604030504040204" pitchFamily="50" charset="-128"/>
                  <a:ea typeface="メイリオ" panose="020B0604030504040204" pitchFamily="50" charset="-128"/>
                </a:rPr>
                <a:t>つなみ</a:t>
              </a:r>
              <a:endParaRPr kumimoji="1" lang="ja-JP" altLang="en-US" sz="1050" b="1" dirty="0">
                <a:solidFill>
                  <a:srgbClr val="FFE34E"/>
                </a:solidFill>
                <a:latin typeface="メイリオ" panose="020B0604030504040204" pitchFamily="50" charset="-128"/>
                <a:ea typeface="メイリオ" panose="020B0604030504040204" pitchFamily="50" charset="-128"/>
              </a:endParaRPr>
            </a:p>
          </p:txBody>
        </p:sp>
      </p:grpSp>
      <p:sp>
        <p:nvSpPr>
          <p:cNvPr id="31" name="テキスト ボックス 30">
            <a:extLst>
              <a:ext uri="{FF2B5EF4-FFF2-40B4-BE49-F238E27FC236}">
                <a16:creationId xmlns:a16="http://schemas.microsoft.com/office/drawing/2014/main" id="{027AD297-E7F1-C164-0FE3-3C8D48400DC9}"/>
              </a:ext>
            </a:extLst>
          </p:cNvPr>
          <p:cNvSpPr txBox="1"/>
          <p:nvPr/>
        </p:nvSpPr>
        <p:spPr>
          <a:xfrm>
            <a:off x="1460087" y="5517232"/>
            <a:ext cx="3240360" cy="907941"/>
          </a:xfrm>
          <a:prstGeom prst="rect">
            <a:avLst/>
          </a:prstGeom>
          <a:noFill/>
        </p:spPr>
        <p:txBody>
          <a:bodyPr wrap="square" rtlCol="0">
            <a:spAutoFit/>
          </a:bodyPr>
          <a:lstStyle/>
          <a:p>
            <a:pPr algn="ctr"/>
            <a:r>
              <a:rPr kumimoji="1" lang="ja-JP" altLang="en-US" sz="2400" b="1" dirty="0">
                <a:solidFill>
                  <a:schemeClr val="bg1"/>
                </a:solidFill>
                <a:latin typeface="メイリオ" panose="020B0604030504040204" pitchFamily="50" charset="-128"/>
                <a:ea typeface="メイリオ" panose="020B0604030504040204" pitchFamily="50" charset="-128"/>
              </a:rPr>
              <a:t>ここが動いて</a:t>
            </a:r>
            <a:endParaRPr kumimoji="1" lang="en-US" altLang="ja-JP" sz="2400" b="1" dirty="0">
              <a:solidFill>
                <a:schemeClr val="bg1"/>
              </a:solidFill>
              <a:latin typeface="メイリオ" panose="020B0604030504040204" pitchFamily="50" charset="-128"/>
              <a:ea typeface="メイリオ" panose="020B0604030504040204" pitchFamily="50" charset="-128"/>
            </a:endParaRPr>
          </a:p>
          <a:p>
            <a:pPr algn="ctr"/>
            <a:endParaRPr kumimoji="1" lang="en-US" altLang="ja-JP" sz="400" b="1" dirty="0">
              <a:solidFill>
                <a:schemeClr val="bg1"/>
              </a:solidFill>
              <a:latin typeface="メイリオ" panose="020B0604030504040204" pitchFamily="50" charset="-128"/>
              <a:ea typeface="メイリオ" panose="020B0604030504040204" pitchFamily="50" charset="-128"/>
            </a:endParaRPr>
          </a:p>
          <a:p>
            <a:pPr algn="ctr"/>
            <a:r>
              <a:rPr lang="ja-JP" altLang="en-US" sz="2400" b="1" dirty="0">
                <a:solidFill>
                  <a:schemeClr val="bg1"/>
                </a:solidFill>
                <a:latin typeface="メイリオ" panose="020B0604030504040204" pitchFamily="50" charset="-128"/>
                <a:ea typeface="メイリオ" panose="020B0604030504040204" pitchFamily="50" charset="-128"/>
              </a:rPr>
              <a:t>巨大地震が起こる</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D765AD74-7098-5B09-D6AE-F56ADE824F7B}"/>
              </a:ext>
            </a:extLst>
          </p:cNvPr>
          <p:cNvSpPr txBox="1"/>
          <p:nvPr/>
        </p:nvSpPr>
        <p:spPr>
          <a:xfrm>
            <a:off x="1844937" y="5818842"/>
            <a:ext cx="1584176" cy="230832"/>
          </a:xfrm>
          <a:prstGeom prst="rect">
            <a:avLst/>
          </a:prstGeom>
          <a:noFill/>
        </p:spPr>
        <p:txBody>
          <a:bodyPr wrap="square" rtlCol="0">
            <a:spAutoFit/>
          </a:bodyPr>
          <a:lstStyle/>
          <a:p>
            <a:r>
              <a:rPr kumimoji="1" lang="ja-JP" altLang="en-US" sz="900" dirty="0">
                <a:solidFill>
                  <a:schemeClr val="bg1"/>
                </a:solidFill>
                <a:latin typeface="メイリオ" panose="020B0604030504040204" pitchFamily="50" charset="-128"/>
                <a:ea typeface="メイリオ" panose="020B0604030504040204" pitchFamily="50" charset="-128"/>
              </a:rPr>
              <a:t>きょだい　　じしん</a:t>
            </a:r>
          </a:p>
        </p:txBody>
      </p:sp>
    </p:spTree>
    <p:extLst>
      <p:ext uri="{BB962C8B-B14F-4D97-AF65-F5344CB8AC3E}">
        <p14:creationId xmlns:p14="http://schemas.microsoft.com/office/powerpoint/2010/main" val="326853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グループ化 47">
            <a:extLst>
              <a:ext uri="{FF2B5EF4-FFF2-40B4-BE49-F238E27FC236}">
                <a16:creationId xmlns:a16="http://schemas.microsoft.com/office/drawing/2014/main" id="{E080F1A6-DDAC-5A18-59CD-2FC559C1DBBF}"/>
              </a:ext>
            </a:extLst>
          </p:cNvPr>
          <p:cNvGrpSpPr/>
          <p:nvPr/>
        </p:nvGrpSpPr>
        <p:grpSpPr>
          <a:xfrm>
            <a:off x="35496" y="1361446"/>
            <a:ext cx="9073008" cy="4887887"/>
            <a:chOff x="70992" y="1434756"/>
            <a:chExt cx="9073008" cy="4887887"/>
          </a:xfrm>
        </p:grpSpPr>
        <p:grpSp>
          <p:nvGrpSpPr>
            <p:cNvPr id="47" name="グループ化 46">
              <a:extLst>
                <a:ext uri="{FF2B5EF4-FFF2-40B4-BE49-F238E27FC236}">
                  <a16:creationId xmlns:a16="http://schemas.microsoft.com/office/drawing/2014/main" id="{3679ECA8-B060-12CF-2E6B-7E60732157A5}"/>
                </a:ext>
              </a:extLst>
            </p:cNvPr>
            <p:cNvGrpSpPr/>
            <p:nvPr/>
          </p:nvGrpSpPr>
          <p:grpSpPr>
            <a:xfrm>
              <a:off x="70992" y="1434756"/>
              <a:ext cx="9073008" cy="4887887"/>
              <a:chOff x="70992" y="1434756"/>
              <a:chExt cx="9073008" cy="4887887"/>
            </a:xfrm>
          </p:grpSpPr>
          <p:pic>
            <p:nvPicPr>
              <p:cNvPr id="32" name="図 31">
                <a:extLst>
                  <a:ext uri="{FF2B5EF4-FFF2-40B4-BE49-F238E27FC236}">
                    <a16:creationId xmlns:a16="http://schemas.microsoft.com/office/drawing/2014/main" id="{62DA9F25-7355-003A-BDC6-6672B186512B}"/>
                  </a:ext>
                </a:extLst>
              </p:cNvPr>
              <p:cNvPicPr>
                <a:picLocks noChangeAspect="1"/>
              </p:cNvPicPr>
              <p:nvPr/>
            </p:nvPicPr>
            <p:blipFill>
              <a:blip r:embed="rId5"/>
              <a:stretch>
                <a:fillRect/>
              </a:stretch>
            </p:blipFill>
            <p:spPr>
              <a:xfrm>
                <a:off x="70992" y="1434756"/>
                <a:ext cx="9073008" cy="4887887"/>
              </a:xfrm>
              <a:prstGeom prst="rect">
                <a:avLst/>
              </a:prstGeom>
            </p:spPr>
          </p:pic>
          <p:sp>
            <p:nvSpPr>
              <p:cNvPr id="35" name="テキスト ボックス 34">
                <a:extLst>
                  <a:ext uri="{FF2B5EF4-FFF2-40B4-BE49-F238E27FC236}">
                    <a16:creationId xmlns:a16="http://schemas.microsoft.com/office/drawing/2014/main" id="{9DED8C3C-B51E-618E-FE00-983DA706F1DE}"/>
                  </a:ext>
                </a:extLst>
              </p:cNvPr>
              <p:cNvSpPr txBox="1"/>
              <p:nvPr/>
            </p:nvSpPr>
            <p:spPr>
              <a:xfrm>
                <a:off x="8266837" y="6078488"/>
                <a:ext cx="877163" cy="230832"/>
              </a:xfrm>
              <a:prstGeom prst="rect">
                <a:avLst/>
              </a:prstGeom>
              <a:noFill/>
            </p:spPr>
            <p:txBody>
              <a:bodyPr wrap="none" rtlCol="0">
                <a:spAutoFit/>
              </a:bodyPr>
              <a:lstStyle/>
              <a:p>
                <a:pPr fontAlgn="auto">
                  <a:spcBef>
                    <a:spcPts val="0"/>
                  </a:spcBef>
                  <a:spcAft>
                    <a:spcPts val="0"/>
                  </a:spcAft>
                </a:pPr>
                <a:r>
                  <a:rPr lang="ja-JP" altLang="en-US" sz="900" dirty="0">
                    <a:solidFill>
                      <a:schemeClr val="bg1"/>
                    </a:solidFill>
                    <a:latin typeface="メイリオ" panose="020B0604030504040204" pitchFamily="50" charset="-128"/>
                    <a:ea typeface="メイリオ" panose="020B0604030504040204" pitchFamily="50" charset="-128"/>
                  </a:rPr>
                  <a:t>気象庁　提供</a:t>
                </a:r>
              </a:p>
            </p:txBody>
          </p:sp>
        </p:grpSp>
        <p:sp>
          <p:nvSpPr>
            <p:cNvPr id="7" name="テキスト ボックス 6">
              <a:extLst>
                <a:ext uri="{FF2B5EF4-FFF2-40B4-BE49-F238E27FC236}">
                  <a16:creationId xmlns:a16="http://schemas.microsoft.com/office/drawing/2014/main" id="{692CB9BA-01F5-F29C-AF1F-78C712B35CF4}"/>
                </a:ext>
              </a:extLst>
            </p:cNvPr>
            <p:cNvSpPr txBox="1"/>
            <p:nvPr/>
          </p:nvSpPr>
          <p:spPr>
            <a:xfrm>
              <a:off x="7182030" y="3562140"/>
              <a:ext cx="1723549" cy="830997"/>
            </a:xfrm>
            <a:prstGeom prst="rect">
              <a:avLst/>
            </a:prstGeom>
            <a:noFill/>
          </p:spPr>
          <p:txBody>
            <a:bodyPr wrap="none" rtlCol="0">
              <a:spAutoFit/>
            </a:bodyPr>
            <a:lstStyle/>
            <a:p>
              <a:pPr algn="ctr"/>
              <a:r>
                <a:rPr kumimoji="1" lang="ja-JP" altLang="en-US" sz="2400" b="1" dirty="0">
                  <a:solidFill>
                    <a:schemeClr val="bg1"/>
                  </a:solidFill>
                  <a:latin typeface="メイリオ" panose="020B0604030504040204" pitchFamily="50" charset="-128"/>
                  <a:ea typeface="メイリオ" panose="020B0604030504040204" pitchFamily="50" charset="-128"/>
                </a:rPr>
                <a:t>プレート</a:t>
              </a:r>
              <a:endParaRPr kumimoji="1" lang="en-US" altLang="ja-JP" sz="2400" b="1" dirty="0">
                <a:solidFill>
                  <a:schemeClr val="bg1"/>
                </a:solidFill>
                <a:latin typeface="メイリオ" panose="020B0604030504040204" pitchFamily="50" charset="-128"/>
                <a:ea typeface="メイリオ" panose="020B0604030504040204" pitchFamily="50" charset="-128"/>
              </a:endParaRPr>
            </a:p>
            <a:p>
              <a:pPr algn="ctr"/>
              <a:r>
                <a:rPr lang="ja-JP" altLang="en-US" sz="2400" b="1" dirty="0">
                  <a:solidFill>
                    <a:schemeClr val="bg1"/>
                  </a:solidFill>
                  <a:latin typeface="メイリオ" panose="020B0604030504040204" pitchFamily="50" charset="-128"/>
                  <a:ea typeface="メイリオ" panose="020B0604030504040204" pitchFamily="50" charset="-128"/>
                </a:rPr>
                <a:t>（</a:t>
              </a:r>
              <a:r>
                <a:rPr kumimoji="1" lang="ja-JP" altLang="en-US" sz="2400" b="1" dirty="0">
                  <a:solidFill>
                    <a:schemeClr val="bg1"/>
                  </a:solidFill>
                  <a:latin typeface="メイリオ" panose="020B0604030504040204" pitchFamily="50" charset="-128"/>
                  <a:ea typeface="メイリオ" panose="020B0604030504040204" pitchFamily="50" charset="-128"/>
                </a:rPr>
                <a:t>岩の板）</a:t>
              </a:r>
              <a:endParaRPr kumimoji="1" lang="en-US" altLang="ja-JP" sz="2400" b="1" dirty="0">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A471D86B-F17A-417C-9F5F-ACD41312D77C}"/>
                </a:ext>
              </a:extLst>
            </p:cNvPr>
            <p:cNvSpPr txBox="1"/>
            <p:nvPr/>
          </p:nvSpPr>
          <p:spPr>
            <a:xfrm>
              <a:off x="292675" y="3762376"/>
              <a:ext cx="1723549" cy="830997"/>
            </a:xfrm>
            <a:prstGeom prst="rect">
              <a:avLst/>
            </a:prstGeom>
            <a:noFill/>
          </p:spPr>
          <p:txBody>
            <a:bodyPr wrap="none" rtlCol="0">
              <a:spAutoFit/>
            </a:bodyPr>
            <a:lstStyle/>
            <a:p>
              <a:pPr algn="ctr"/>
              <a:r>
                <a:rPr kumimoji="1" lang="ja-JP" altLang="en-US" sz="2400" b="1" dirty="0">
                  <a:solidFill>
                    <a:schemeClr val="bg1"/>
                  </a:solidFill>
                  <a:latin typeface="メイリオ" panose="020B0604030504040204" pitchFamily="50" charset="-128"/>
                  <a:ea typeface="メイリオ" panose="020B0604030504040204" pitchFamily="50" charset="-128"/>
                </a:rPr>
                <a:t>プレート</a:t>
              </a:r>
              <a:endParaRPr kumimoji="1" lang="en-US" altLang="ja-JP" sz="2400" b="1" dirty="0">
                <a:solidFill>
                  <a:schemeClr val="bg1"/>
                </a:solidFill>
                <a:latin typeface="メイリオ" panose="020B0604030504040204" pitchFamily="50" charset="-128"/>
                <a:ea typeface="メイリオ" panose="020B0604030504040204" pitchFamily="50" charset="-128"/>
              </a:endParaRPr>
            </a:p>
            <a:p>
              <a:pPr algn="ctr"/>
              <a:r>
                <a:rPr lang="ja-JP" altLang="en-US" sz="2400" b="1" dirty="0">
                  <a:solidFill>
                    <a:schemeClr val="bg1"/>
                  </a:solidFill>
                  <a:latin typeface="メイリオ" panose="020B0604030504040204" pitchFamily="50" charset="-128"/>
                  <a:ea typeface="メイリオ" panose="020B0604030504040204" pitchFamily="50" charset="-128"/>
                </a:rPr>
                <a:t>（</a:t>
              </a:r>
              <a:r>
                <a:rPr kumimoji="1" lang="ja-JP" altLang="en-US" sz="2400" b="1" dirty="0">
                  <a:solidFill>
                    <a:schemeClr val="bg1"/>
                  </a:solidFill>
                  <a:latin typeface="メイリオ" panose="020B0604030504040204" pitchFamily="50" charset="-128"/>
                  <a:ea typeface="メイリオ" panose="020B0604030504040204" pitchFamily="50" charset="-128"/>
                </a:rPr>
                <a:t>岩の板）</a:t>
              </a:r>
              <a:endParaRPr kumimoji="1" lang="en-US" altLang="ja-JP" sz="2400" b="1" dirty="0">
                <a:solidFill>
                  <a:schemeClr val="bg1"/>
                </a:solidFill>
                <a:latin typeface="メイリオ" panose="020B0604030504040204" pitchFamily="50" charset="-128"/>
                <a:ea typeface="メイリオ" panose="020B0604030504040204" pitchFamily="50" charset="-128"/>
              </a:endParaRPr>
            </a:p>
          </p:txBody>
        </p:sp>
      </p:grpSp>
      <p:sp>
        <p:nvSpPr>
          <p:cNvPr id="42" name="テキスト ボックス 41">
            <a:extLst>
              <a:ext uri="{FF2B5EF4-FFF2-40B4-BE49-F238E27FC236}">
                <a16:creationId xmlns:a16="http://schemas.microsoft.com/office/drawing/2014/main" id="{804FFF42-F5C2-767E-8527-1138ADFD991C}"/>
              </a:ext>
            </a:extLst>
          </p:cNvPr>
          <p:cNvSpPr txBox="1"/>
          <p:nvPr/>
        </p:nvSpPr>
        <p:spPr>
          <a:xfrm>
            <a:off x="6653970" y="5488792"/>
            <a:ext cx="2454534" cy="523220"/>
          </a:xfrm>
          <a:prstGeom prst="rect">
            <a:avLst/>
          </a:prstGeom>
          <a:noFill/>
        </p:spPr>
        <p:txBody>
          <a:bodyPr wrap="square" rtlCol="0">
            <a:spAutoFit/>
          </a:bodyPr>
          <a:lstStyle/>
          <a:p>
            <a:r>
              <a:rPr lang="ja-JP" altLang="en-US" sz="2800" b="1" dirty="0">
                <a:solidFill>
                  <a:schemeClr val="bg1"/>
                </a:solidFill>
                <a:latin typeface="メイリオ" panose="020B0604030504040204" pitchFamily="50" charset="-128"/>
                <a:ea typeface="メイリオ" panose="020B0604030504040204" pitchFamily="50" charset="-128"/>
              </a:rPr>
              <a:t>⇒ 溝</a:t>
            </a:r>
            <a:r>
              <a:rPr lang="en-US" altLang="ja-JP" sz="2800" b="1" dirty="0">
                <a:solidFill>
                  <a:schemeClr val="bg1"/>
                </a:solidFill>
                <a:latin typeface="メイリオ" panose="020B0604030504040204" pitchFamily="50" charset="-128"/>
                <a:ea typeface="メイリオ" panose="020B0604030504040204" pitchFamily="50" charset="-128"/>
              </a:rPr>
              <a:t>(</a:t>
            </a:r>
            <a:r>
              <a:rPr lang="ja-JP" altLang="en-US" sz="2800" b="1" dirty="0">
                <a:solidFill>
                  <a:schemeClr val="bg1"/>
                </a:solidFill>
                <a:latin typeface="メイリオ" panose="020B0604030504040204" pitchFamily="50" charset="-128"/>
                <a:ea typeface="メイリオ" panose="020B0604030504040204" pitchFamily="50" charset="-128"/>
              </a:rPr>
              <a:t>トラフ</a:t>
            </a:r>
            <a:r>
              <a:rPr lang="en-US" altLang="ja-JP" sz="2800" b="1" dirty="0">
                <a:solidFill>
                  <a:schemeClr val="bg1"/>
                </a:solidFill>
                <a:latin typeface="メイリオ" panose="020B0604030504040204" pitchFamily="50" charset="-128"/>
                <a:ea typeface="メイリオ" panose="020B0604030504040204" pitchFamily="50" charset="-128"/>
              </a:rPr>
              <a:t>)</a:t>
            </a:r>
            <a:endParaRPr kumimoji="1" lang="en-US" altLang="ja-JP" sz="2800" b="1" dirty="0">
              <a:solidFill>
                <a:schemeClr val="bg1"/>
              </a:solidFill>
              <a:latin typeface="メイリオ" panose="020B0604030504040204" pitchFamily="50" charset="-128"/>
              <a:ea typeface="メイリオ" panose="020B0604030504040204" pitchFamily="50" charset="-128"/>
            </a:endParaRPr>
          </a:p>
        </p:txBody>
      </p:sp>
      <p:grpSp>
        <p:nvGrpSpPr>
          <p:cNvPr id="49" name="グループ化 48">
            <a:extLst>
              <a:ext uri="{FF2B5EF4-FFF2-40B4-BE49-F238E27FC236}">
                <a16:creationId xmlns:a16="http://schemas.microsoft.com/office/drawing/2014/main" id="{C5AE6F0E-263D-EDF2-91B3-6D7DB096975B}"/>
              </a:ext>
            </a:extLst>
          </p:cNvPr>
          <p:cNvGrpSpPr/>
          <p:nvPr/>
        </p:nvGrpSpPr>
        <p:grpSpPr>
          <a:xfrm>
            <a:off x="4968906" y="1622790"/>
            <a:ext cx="2941881" cy="3985614"/>
            <a:chOff x="4968906" y="1622790"/>
            <a:chExt cx="2941881" cy="3985614"/>
          </a:xfrm>
        </p:grpSpPr>
        <p:cxnSp>
          <p:nvCxnSpPr>
            <p:cNvPr id="38" name="直線矢印コネクタ 37">
              <a:extLst>
                <a:ext uri="{FF2B5EF4-FFF2-40B4-BE49-F238E27FC236}">
                  <a16:creationId xmlns:a16="http://schemas.microsoft.com/office/drawing/2014/main" id="{6B076040-3D4F-7263-328A-498ECBA4D847}"/>
                </a:ext>
              </a:extLst>
            </p:cNvPr>
            <p:cNvCxnSpPr>
              <a:cxnSpLocks/>
            </p:cNvCxnSpPr>
            <p:nvPr/>
          </p:nvCxnSpPr>
          <p:spPr>
            <a:xfrm flipH="1" flipV="1">
              <a:off x="6307029" y="4271552"/>
              <a:ext cx="636580" cy="78680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4B4B6F78-EE5D-081F-C043-F776CC3384C4}"/>
                </a:ext>
              </a:extLst>
            </p:cNvPr>
            <p:cNvSpPr txBox="1"/>
            <p:nvPr/>
          </p:nvSpPr>
          <p:spPr>
            <a:xfrm>
              <a:off x="6289830" y="5085184"/>
              <a:ext cx="1620957" cy="523220"/>
            </a:xfrm>
            <a:prstGeom prst="rect">
              <a:avLst/>
            </a:prstGeom>
            <a:noFill/>
          </p:spPr>
          <p:txBody>
            <a:bodyPr wrap="none" rtlCol="0">
              <a:spAutoFit/>
            </a:bodyPr>
            <a:lstStyle/>
            <a:p>
              <a:r>
                <a:rPr kumimoji="1" lang="ja-JP" altLang="en-US" sz="2800" b="1" dirty="0">
                  <a:solidFill>
                    <a:schemeClr val="bg1"/>
                  </a:solidFill>
                  <a:latin typeface="メイリオ" panose="020B0604030504040204" pitchFamily="50" charset="-128"/>
                  <a:ea typeface="メイリオ" panose="020B0604030504040204" pitchFamily="50" charset="-128"/>
                </a:rPr>
                <a:t>さかい目</a:t>
              </a:r>
              <a:endParaRPr kumimoji="1" lang="en-US" altLang="ja-JP" sz="2800" b="1" dirty="0">
                <a:solidFill>
                  <a:schemeClr val="bg1"/>
                </a:solidFill>
                <a:latin typeface="メイリオ" panose="020B0604030504040204" pitchFamily="50" charset="-128"/>
                <a:ea typeface="メイリオ" panose="020B0604030504040204" pitchFamily="50" charset="-128"/>
              </a:endParaRPr>
            </a:p>
          </p:txBody>
        </p:sp>
        <p:cxnSp>
          <p:nvCxnSpPr>
            <p:cNvPr id="37" name="直線コネクタ 36">
              <a:extLst>
                <a:ext uri="{FF2B5EF4-FFF2-40B4-BE49-F238E27FC236}">
                  <a16:creationId xmlns:a16="http://schemas.microsoft.com/office/drawing/2014/main" id="{6AE72232-D1C4-8B9B-965F-BEB109CFD681}"/>
                </a:ext>
              </a:extLst>
            </p:cNvPr>
            <p:cNvCxnSpPr/>
            <p:nvPr/>
          </p:nvCxnSpPr>
          <p:spPr>
            <a:xfrm>
              <a:off x="4968906" y="1622790"/>
              <a:ext cx="1296144" cy="2520280"/>
            </a:xfrm>
            <a:prstGeom prst="line">
              <a:avLst/>
            </a:prstGeom>
            <a:ln w="76200" cap="flat" cmpd="sng" algn="ctr">
              <a:solidFill>
                <a:srgbClr val="0000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 name="Rectangle 9">
            <a:extLst>
              <a:ext uri="{FF2B5EF4-FFF2-40B4-BE49-F238E27FC236}">
                <a16:creationId xmlns:a16="http://schemas.microsoft.com/office/drawing/2014/main" id="{A0059750-9952-6FB2-DC7D-D3BC56CB6C00}"/>
              </a:ext>
            </a:extLst>
          </p:cNvPr>
          <p:cNvSpPr txBox="1">
            <a:spLocks noChangeArrowheads="1"/>
          </p:cNvSpPr>
          <p:nvPr/>
        </p:nvSpPr>
        <p:spPr bwMode="auto">
          <a:xfrm>
            <a:off x="0" y="-471"/>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a:solidFill>
                  <a:prstClr val="black"/>
                </a:solidFill>
                <a:latin typeface="メイリオ" panose="020B0604030504040204" pitchFamily="50" charset="-128"/>
                <a:ea typeface="メイリオ" panose="020B0604030504040204" pitchFamily="50" charset="-128"/>
              </a:rPr>
              <a:t>地震や津波はどこで起こる？</a:t>
            </a:r>
          </a:p>
        </p:txBody>
      </p:sp>
      <p:sp>
        <p:nvSpPr>
          <p:cNvPr id="5" name="テキスト ボックス 4">
            <a:extLst>
              <a:ext uri="{FF2B5EF4-FFF2-40B4-BE49-F238E27FC236}">
                <a16:creationId xmlns:a16="http://schemas.microsoft.com/office/drawing/2014/main" id="{919313EE-C0BE-E5BA-19C3-A440797F2E45}"/>
              </a:ext>
            </a:extLst>
          </p:cNvPr>
          <p:cNvSpPr txBox="1"/>
          <p:nvPr/>
        </p:nvSpPr>
        <p:spPr>
          <a:xfrm>
            <a:off x="1630898" y="-471"/>
            <a:ext cx="880707" cy="246221"/>
          </a:xfrm>
          <a:prstGeom prst="rect">
            <a:avLst/>
          </a:prstGeom>
          <a:noFill/>
        </p:spPr>
        <p:txBody>
          <a:bodyPr wrap="square" rtlCol="0">
            <a:spAutoFit/>
          </a:bodyPr>
          <a:lstStyle/>
          <a:p>
            <a:pPr algn="dist"/>
            <a:r>
              <a:rPr kumimoji="1" lang="ja-JP" altLang="en-US" sz="1000" dirty="0">
                <a:latin typeface="メイリオ" panose="020B0604030504040204" pitchFamily="50" charset="-128"/>
                <a:ea typeface="メイリオ" panose="020B0604030504040204" pitchFamily="50" charset="-128"/>
              </a:rPr>
              <a:t>じ　しん</a:t>
            </a:r>
          </a:p>
        </p:txBody>
      </p:sp>
      <p:sp>
        <p:nvSpPr>
          <p:cNvPr id="6" name="テキスト ボックス 5">
            <a:extLst>
              <a:ext uri="{FF2B5EF4-FFF2-40B4-BE49-F238E27FC236}">
                <a16:creationId xmlns:a16="http://schemas.microsoft.com/office/drawing/2014/main" id="{68456785-6AED-3994-9C52-DCBF3FC6A920}"/>
              </a:ext>
            </a:extLst>
          </p:cNvPr>
          <p:cNvSpPr txBox="1"/>
          <p:nvPr/>
        </p:nvSpPr>
        <p:spPr>
          <a:xfrm>
            <a:off x="3027159" y="0"/>
            <a:ext cx="921946" cy="246221"/>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つ　　なみ</a:t>
            </a:r>
          </a:p>
        </p:txBody>
      </p:sp>
      <p:sp>
        <p:nvSpPr>
          <p:cNvPr id="53" name="テキスト ボックス 52">
            <a:extLst>
              <a:ext uri="{FF2B5EF4-FFF2-40B4-BE49-F238E27FC236}">
                <a16:creationId xmlns:a16="http://schemas.microsoft.com/office/drawing/2014/main" id="{584268C1-B596-4E83-467B-51C6BED5176F}"/>
              </a:ext>
            </a:extLst>
          </p:cNvPr>
          <p:cNvSpPr txBox="1"/>
          <p:nvPr/>
        </p:nvSpPr>
        <p:spPr>
          <a:xfrm>
            <a:off x="7146534" y="2460638"/>
            <a:ext cx="1723549" cy="461665"/>
          </a:xfrm>
          <a:prstGeom prst="rect">
            <a:avLst/>
          </a:prstGeom>
          <a:noFill/>
        </p:spPr>
        <p:txBody>
          <a:bodyPr wrap="none" rtlCol="0">
            <a:spAutoFit/>
          </a:bodyPr>
          <a:lstStyle/>
          <a:p>
            <a:r>
              <a:rPr kumimoji="1" lang="ja-JP" altLang="en-US" sz="2400" b="1" dirty="0">
                <a:solidFill>
                  <a:schemeClr val="bg1"/>
                </a:solidFill>
                <a:latin typeface="メイリオ" panose="020B0604030504040204" pitchFamily="50" charset="-128"/>
                <a:ea typeface="メイリオ" panose="020B0604030504040204" pitchFamily="50" charset="-128"/>
              </a:rPr>
              <a:t>海</a:t>
            </a:r>
            <a:r>
              <a:rPr lang="ja-JP" altLang="en-US" sz="2400" b="1" dirty="0">
                <a:solidFill>
                  <a:schemeClr val="bg1"/>
                </a:solidFill>
                <a:latin typeface="メイリオ" panose="020B0604030504040204" pitchFamily="50" charset="-128"/>
                <a:ea typeface="メイリオ" panose="020B0604030504040204" pitchFamily="50" charset="-128"/>
              </a:rPr>
              <a:t>がある方</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grpSp>
        <p:nvGrpSpPr>
          <p:cNvPr id="54" name="グループ化 53">
            <a:extLst>
              <a:ext uri="{FF2B5EF4-FFF2-40B4-BE49-F238E27FC236}">
                <a16:creationId xmlns:a16="http://schemas.microsoft.com/office/drawing/2014/main" id="{291AC697-E148-4B11-92B2-0BB5A93844B8}"/>
              </a:ext>
            </a:extLst>
          </p:cNvPr>
          <p:cNvGrpSpPr/>
          <p:nvPr/>
        </p:nvGrpSpPr>
        <p:grpSpPr>
          <a:xfrm>
            <a:off x="0" y="1178871"/>
            <a:ext cx="9144000" cy="5169908"/>
            <a:chOff x="0" y="1178871"/>
            <a:chExt cx="9144000" cy="5169908"/>
          </a:xfrm>
        </p:grpSpPr>
        <p:pic>
          <p:nvPicPr>
            <p:cNvPr id="2" name="本庁_120411_津波発生のしくみ">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178871"/>
              <a:ext cx="9144000" cy="5143500"/>
            </a:xfrm>
            <a:prstGeom prst="rect">
              <a:avLst/>
            </a:prstGeom>
          </p:spPr>
        </p:pic>
        <p:sp>
          <p:nvSpPr>
            <p:cNvPr id="11" name="テキスト ボックス 10"/>
            <p:cNvSpPr txBox="1"/>
            <p:nvPr/>
          </p:nvSpPr>
          <p:spPr>
            <a:xfrm>
              <a:off x="8195845" y="6117947"/>
              <a:ext cx="877163" cy="230832"/>
            </a:xfrm>
            <a:prstGeom prst="rect">
              <a:avLst/>
            </a:prstGeom>
            <a:noFill/>
          </p:spPr>
          <p:txBody>
            <a:bodyPr wrap="none" rtlCol="0">
              <a:spAutoFit/>
            </a:bodyPr>
            <a:lstStyle/>
            <a:p>
              <a:pPr fontAlgn="auto">
                <a:spcBef>
                  <a:spcPts val="0"/>
                </a:spcBef>
                <a:spcAft>
                  <a:spcPts val="0"/>
                </a:spcAft>
              </a:pPr>
              <a:r>
                <a:rPr lang="ja-JP" altLang="en-US" sz="900" dirty="0">
                  <a:solidFill>
                    <a:schemeClr val="bg1"/>
                  </a:solidFill>
                  <a:latin typeface="メイリオ" panose="020B0604030504040204" pitchFamily="50" charset="-128"/>
                  <a:ea typeface="メイリオ" panose="020B0604030504040204" pitchFamily="50" charset="-128"/>
                </a:rPr>
                <a:t>気象庁　提供</a:t>
              </a:r>
            </a:p>
          </p:txBody>
        </p:sp>
      </p:grpSp>
      <p:sp>
        <p:nvSpPr>
          <p:cNvPr id="50" name="テキスト ボックス 49">
            <a:extLst>
              <a:ext uri="{FF2B5EF4-FFF2-40B4-BE49-F238E27FC236}">
                <a16:creationId xmlns:a16="http://schemas.microsoft.com/office/drawing/2014/main" id="{DB1BFF37-715E-E6A1-BBF8-56F101746485}"/>
              </a:ext>
            </a:extLst>
          </p:cNvPr>
          <p:cNvSpPr txBox="1"/>
          <p:nvPr/>
        </p:nvSpPr>
        <p:spPr>
          <a:xfrm>
            <a:off x="7115450" y="4620459"/>
            <a:ext cx="1467068" cy="707886"/>
          </a:xfrm>
          <a:prstGeom prst="rect">
            <a:avLst/>
          </a:prstGeom>
          <a:noFill/>
        </p:spPr>
        <p:txBody>
          <a:bodyPr wrap="non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↑プレート</a:t>
            </a:r>
          </a:p>
          <a:p>
            <a:r>
              <a:rPr lang="ja-JP" altLang="en-US" sz="2000" b="1" dirty="0">
                <a:solidFill>
                  <a:schemeClr val="bg1"/>
                </a:solidFill>
                <a:latin typeface="メイリオ" panose="020B0604030504040204" pitchFamily="50" charset="-128"/>
                <a:ea typeface="メイリオ" panose="020B0604030504040204" pitchFamily="50" charset="-128"/>
              </a:rPr>
              <a:t>（</a:t>
            </a:r>
            <a:r>
              <a:rPr kumimoji="1" lang="ja-JP" altLang="en-US" sz="2000" b="1" dirty="0">
                <a:solidFill>
                  <a:schemeClr val="bg1"/>
                </a:solidFill>
                <a:latin typeface="メイリオ" panose="020B0604030504040204" pitchFamily="50" charset="-128"/>
                <a:ea typeface="メイリオ" panose="020B0604030504040204" pitchFamily="50" charset="-128"/>
              </a:rPr>
              <a:t>岩の板）</a:t>
            </a:r>
            <a:endParaRPr kumimoji="1"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12" name="下矢印 11"/>
          <p:cNvSpPr/>
          <p:nvPr/>
        </p:nvSpPr>
        <p:spPr>
          <a:xfrm rot="5552552">
            <a:off x="6324236" y="3638759"/>
            <a:ext cx="316798" cy="90878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rot="3675337">
            <a:off x="4260425" y="4065669"/>
            <a:ext cx="316798" cy="90878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2B3DFB2-EAD8-4231-22FC-6A1E3C7AF9F2}"/>
              </a:ext>
            </a:extLst>
          </p:cNvPr>
          <p:cNvSpPr txBox="1"/>
          <p:nvPr/>
        </p:nvSpPr>
        <p:spPr>
          <a:xfrm>
            <a:off x="163830" y="3750621"/>
            <a:ext cx="1467068" cy="707886"/>
          </a:xfrm>
          <a:prstGeom prst="rect">
            <a:avLst/>
          </a:prstGeom>
          <a:noFill/>
        </p:spPr>
        <p:txBody>
          <a:bodyPr wrap="non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プレート↑</a:t>
            </a:r>
          </a:p>
          <a:p>
            <a:r>
              <a:rPr lang="ja-JP" altLang="en-US" sz="2000" b="1" dirty="0">
                <a:solidFill>
                  <a:schemeClr val="bg1"/>
                </a:solidFill>
                <a:latin typeface="メイリオ" panose="020B0604030504040204" pitchFamily="50" charset="-128"/>
                <a:ea typeface="メイリオ" panose="020B0604030504040204" pitchFamily="50" charset="-128"/>
              </a:rPr>
              <a:t>（</a:t>
            </a:r>
            <a:r>
              <a:rPr kumimoji="1" lang="ja-JP" altLang="en-US" sz="2000" b="1" dirty="0">
                <a:solidFill>
                  <a:schemeClr val="bg1"/>
                </a:solidFill>
                <a:latin typeface="メイリオ" panose="020B0604030504040204" pitchFamily="50" charset="-128"/>
                <a:ea typeface="メイリオ" panose="020B0604030504040204" pitchFamily="50" charset="-128"/>
              </a:rPr>
              <a:t>岩の板）</a:t>
            </a:r>
            <a:endParaRPr kumimoji="1"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323528" y="2538309"/>
            <a:ext cx="2339102" cy="830997"/>
          </a:xfrm>
          <a:prstGeom prst="rect">
            <a:avLst/>
          </a:prstGeom>
          <a:noFill/>
        </p:spPr>
        <p:txBody>
          <a:bodyPr wrap="none" rtlCol="0">
            <a:spAutoFit/>
          </a:bodyPr>
          <a:lstStyle/>
          <a:p>
            <a:r>
              <a:rPr kumimoji="1" lang="ja-JP" altLang="en-US" sz="2400" b="1" dirty="0">
                <a:solidFill>
                  <a:schemeClr val="bg1"/>
                </a:solidFill>
                <a:latin typeface="メイリオ" panose="020B0604030504040204" pitchFamily="50" charset="-128"/>
                <a:ea typeface="メイリオ" panose="020B0604030504040204" pitchFamily="50" charset="-128"/>
              </a:rPr>
              <a:t>みんなが</a:t>
            </a:r>
            <a:endParaRPr kumimoji="1" lang="en-US" altLang="ja-JP" sz="2400" b="1" dirty="0">
              <a:solidFill>
                <a:schemeClr val="bg1"/>
              </a:solidFill>
              <a:latin typeface="メイリオ" panose="020B0604030504040204" pitchFamily="50" charset="-128"/>
              <a:ea typeface="メイリオ" panose="020B0604030504040204" pitchFamily="50" charset="-128"/>
            </a:endParaRPr>
          </a:p>
          <a:p>
            <a:r>
              <a:rPr lang="ja-JP" altLang="en-US" sz="2400" b="1" dirty="0">
                <a:solidFill>
                  <a:schemeClr val="bg1"/>
                </a:solidFill>
                <a:latin typeface="メイリオ" panose="020B0604030504040204" pitchFamily="50" charset="-128"/>
                <a:ea typeface="メイリオ" panose="020B0604030504040204" pitchFamily="50" charset="-128"/>
              </a:rPr>
              <a:t>く</a:t>
            </a:r>
            <a:r>
              <a:rPr kumimoji="1" lang="ja-JP" altLang="en-US" sz="2400" b="1" dirty="0">
                <a:solidFill>
                  <a:schemeClr val="bg1"/>
                </a:solidFill>
                <a:latin typeface="メイリオ" panose="020B0604030504040204" pitchFamily="50" charset="-128"/>
                <a:ea typeface="メイリオ" panose="020B0604030504040204" pitchFamily="50" charset="-128"/>
              </a:rPr>
              <a:t>らしている方</a:t>
            </a:r>
            <a:endParaRPr kumimoji="1" lang="en-US" altLang="ja-JP" sz="2400" b="1" dirty="0">
              <a:solidFill>
                <a:schemeClr val="bg1"/>
              </a:solidFill>
              <a:latin typeface="メイリオ" panose="020B0604030504040204" pitchFamily="50" charset="-128"/>
              <a:ea typeface="メイリオ" panose="020B0604030504040204" pitchFamily="50" charset="-128"/>
            </a:endParaRPr>
          </a:p>
        </p:txBody>
      </p:sp>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60" y="1485315"/>
            <a:ext cx="875322" cy="1052994"/>
          </a:xfrm>
          <a:prstGeom prst="rect">
            <a:avLst/>
          </a:prstGeom>
        </p:spPr>
      </p:pic>
    </p:spTree>
    <p:extLst>
      <p:ext uri="{BB962C8B-B14F-4D97-AF65-F5344CB8AC3E}">
        <p14:creationId xmlns:p14="http://schemas.microsoft.com/office/powerpoint/2010/main" val="333958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1000"/>
                                        <p:tgtEl>
                                          <p:spTgt spid="1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2"/>
                </p:tgtEl>
              </p:cMediaNode>
            </p:video>
          </p:childTnLst>
        </p:cTn>
      </p:par>
    </p:tnLst>
    <p:bldLst>
      <p:bldP spid="42" grpId="0"/>
      <p:bldP spid="53" grpId="0"/>
      <p:bldP spid="50" grpId="0"/>
      <p:bldP spid="12" grpId="0" animBg="1"/>
      <p:bldP spid="13" grpId="0" animBg="1"/>
      <p:bldP spid="51"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b="4828"/>
          <a:stretch/>
        </p:blipFill>
        <p:spPr>
          <a:xfrm>
            <a:off x="251520" y="1906778"/>
            <a:ext cx="8666702" cy="4258526"/>
          </a:xfrm>
          <a:prstGeom prst="rect">
            <a:avLst/>
          </a:prstGeom>
        </p:spPr>
      </p:pic>
      <p:sp>
        <p:nvSpPr>
          <p:cNvPr id="56" name="テキスト ボックス 55"/>
          <p:cNvSpPr txBox="1"/>
          <p:nvPr/>
        </p:nvSpPr>
        <p:spPr>
          <a:xfrm>
            <a:off x="1795349" y="2042902"/>
            <a:ext cx="2698175" cy="954107"/>
          </a:xfrm>
          <a:prstGeom prst="rect">
            <a:avLst/>
          </a:prstGeom>
          <a:noFill/>
        </p:spPr>
        <p:txBody>
          <a:bodyPr wrap="none" rtlCol="0">
            <a:spAutoFit/>
          </a:bodyPr>
          <a:lstStyle/>
          <a:p>
            <a:r>
              <a:rPr kumimoji="1" lang="ja-JP" altLang="en-US" sz="2800" dirty="0">
                <a:solidFill>
                  <a:schemeClr val="bg1"/>
                </a:solidFill>
                <a:latin typeface="メイリオ" panose="020B0604030504040204" pitchFamily="50" charset="-128"/>
                <a:ea typeface="メイリオ" panose="020B0604030504040204" pitchFamily="50" charset="-128"/>
              </a:rPr>
              <a:t>みんなが</a:t>
            </a:r>
            <a:endParaRPr kumimoji="1" lang="en-US" altLang="ja-JP" sz="2800" dirty="0">
              <a:solidFill>
                <a:schemeClr val="bg1"/>
              </a:solidFill>
              <a:latin typeface="メイリオ" panose="020B0604030504040204" pitchFamily="50" charset="-128"/>
              <a:ea typeface="メイリオ" panose="020B0604030504040204" pitchFamily="50" charset="-128"/>
            </a:endParaRPr>
          </a:p>
          <a:p>
            <a:r>
              <a:rPr lang="ja-JP" altLang="en-US" sz="2800" dirty="0">
                <a:solidFill>
                  <a:schemeClr val="bg1"/>
                </a:solidFill>
                <a:latin typeface="メイリオ" panose="020B0604030504040204" pitchFamily="50" charset="-128"/>
                <a:ea typeface="メイリオ" panose="020B0604030504040204" pitchFamily="50" charset="-128"/>
              </a:rPr>
              <a:t>く</a:t>
            </a:r>
            <a:r>
              <a:rPr kumimoji="1" lang="ja-JP" altLang="en-US" sz="2800" dirty="0">
                <a:solidFill>
                  <a:schemeClr val="bg1"/>
                </a:solidFill>
                <a:latin typeface="メイリオ" panose="020B0604030504040204" pitchFamily="50" charset="-128"/>
                <a:ea typeface="メイリオ" panose="020B0604030504040204" pitchFamily="50" charset="-128"/>
              </a:rPr>
              <a:t>らしている方</a:t>
            </a:r>
            <a:endParaRPr kumimoji="1" lang="en-US" altLang="ja-JP" sz="2800" dirty="0">
              <a:solidFill>
                <a:schemeClr val="bg1"/>
              </a:solidFill>
              <a:latin typeface="メイリオ" panose="020B0604030504040204" pitchFamily="50" charset="-128"/>
              <a:ea typeface="メイリオ" panose="020B0604030504040204" pitchFamily="50" charset="-128"/>
            </a:endParaRPr>
          </a:p>
        </p:txBody>
      </p:sp>
      <p:sp>
        <p:nvSpPr>
          <p:cNvPr id="59" name="爆発 2 58"/>
          <p:cNvSpPr/>
          <p:nvPr/>
        </p:nvSpPr>
        <p:spPr>
          <a:xfrm>
            <a:off x="3395283" y="3005313"/>
            <a:ext cx="1135552" cy="1255581"/>
          </a:xfrm>
          <a:prstGeom prst="irregularSeal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爆発 2 61"/>
          <p:cNvSpPr/>
          <p:nvPr/>
        </p:nvSpPr>
        <p:spPr>
          <a:xfrm>
            <a:off x="6291163" y="3466060"/>
            <a:ext cx="1135552" cy="1255581"/>
          </a:xfrm>
          <a:prstGeom prst="irregularSeal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下矢印 57"/>
          <p:cNvSpPr/>
          <p:nvPr/>
        </p:nvSpPr>
        <p:spPr>
          <a:xfrm>
            <a:off x="4797899" y="1628799"/>
            <a:ext cx="819479" cy="167126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3059832" y="1012376"/>
            <a:ext cx="5115093" cy="584775"/>
          </a:xfrm>
          <a:prstGeom prst="rect">
            <a:avLst/>
          </a:prstGeom>
          <a:noFill/>
        </p:spPr>
        <p:txBody>
          <a:bodyPr wrap="square" rtlCol="0">
            <a:spAutoFit/>
          </a:bodyPr>
          <a:lstStyle/>
          <a:p>
            <a:r>
              <a:rPr lang="en-US" altLang="ja-JP" sz="3200" dirty="0">
                <a:latin typeface="メイリオ" panose="020B0604030504040204" pitchFamily="50" charset="-128"/>
                <a:ea typeface="メイリオ" panose="020B0604030504040204" pitchFamily="50" charset="-128"/>
              </a:rPr>
              <a:t>1</a:t>
            </a:r>
            <a:r>
              <a:rPr lang="ja-JP" altLang="en-US" sz="3200" dirty="0">
                <a:latin typeface="メイリオ" panose="020B0604030504040204" pitchFamily="50" charset="-128"/>
                <a:ea typeface="メイリオ" panose="020B0604030504040204" pitchFamily="50" charset="-128"/>
              </a:rPr>
              <a:t>つ目　ここがはね返る</a:t>
            </a:r>
            <a:endParaRPr kumimoji="1" lang="ja-JP" altLang="en-US" sz="3200" dirty="0">
              <a:latin typeface="メイリオ" panose="020B0604030504040204" pitchFamily="50" charset="-128"/>
              <a:ea typeface="メイリオ" panose="020B0604030504040204" pitchFamily="50" charset="-128"/>
            </a:endParaRPr>
          </a:p>
        </p:txBody>
      </p:sp>
      <p:sp>
        <p:nvSpPr>
          <p:cNvPr id="63" name="テキスト ボックス 62"/>
          <p:cNvSpPr txBox="1"/>
          <p:nvPr/>
        </p:nvSpPr>
        <p:spPr>
          <a:xfrm>
            <a:off x="755576" y="6199068"/>
            <a:ext cx="7956376" cy="584775"/>
          </a:xfrm>
          <a:prstGeom prst="rect">
            <a:avLst/>
          </a:prstGeom>
          <a:noFill/>
        </p:spPr>
        <p:txBody>
          <a:bodyPr wrap="square" rtlCol="0">
            <a:spAutoFit/>
          </a:bodyPr>
          <a:lstStyle/>
          <a:p>
            <a:r>
              <a:rPr lang="en-US" altLang="ja-JP" sz="3200" dirty="0">
                <a:latin typeface="メイリオ" panose="020B0604030504040204" pitchFamily="50" charset="-128"/>
                <a:ea typeface="メイリオ" panose="020B0604030504040204" pitchFamily="50" charset="-128"/>
              </a:rPr>
              <a:t>2</a:t>
            </a:r>
            <a:r>
              <a:rPr lang="ja-JP" altLang="en-US" sz="3200" dirty="0">
                <a:latin typeface="メイリオ" panose="020B0604030504040204" pitchFamily="50" charset="-128"/>
                <a:ea typeface="メイリオ" panose="020B0604030504040204" pitchFamily="50" charset="-128"/>
              </a:rPr>
              <a:t>つ目　プレートのどこかがわれてずれる</a:t>
            </a:r>
            <a:endParaRPr kumimoji="1" lang="ja-JP" altLang="en-US" sz="3200" dirty="0">
              <a:latin typeface="メイリオ" panose="020B0604030504040204" pitchFamily="50" charset="-128"/>
              <a:ea typeface="メイリオ" panose="020B0604030504040204" pitchFamily="50" charset="-128"/>
            </a:endParaRPr>
          </a:p>
        </p:txBody>
      </p:sp>
      <p:sp>
        <p:nvSpPr>
          <p:cNvPr id="12" name="テキスト ボックス 8"/>
          <p:cNvSpPr txBox="1"/>
          <p:nvPr/>
        </p:nvSpPr>
        <p:spPr>
          <a:xfrm>
            <a:off x="8053789" y="5934472"/>
            <a:ext cx="877163" cy="2308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気象庁　提供</a:t>
            </a:r>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117" y="1952319"/>
            <a:ext cx="875322" cy="1052994"/>
          </a:xfrm>
          <a:prstGeom prst="rect">
            <a:avLst/>
          </a:prstGeom>
        </p:spPr>
      </p:pic>
      <p:sp>
        <p:nvSpPr>
          <p:cNvPr id="61" name="爆発 2 60"/>
          <p:cNvSpPr/>
          <p:nvPr/>
        </p:nvSpPr>
        <p:spPr>
          <a:xfrm>
            <a:off x="553344" y="2671618"/>
            <a:ext cx="1135552" cy="1255581"/>
          </a:xfrm>
          <a:prstGeom prst="irregularSeal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Rectangle 9">
            <a:extLst>
              <a:ext uri="{FF2B5EF4-FFF2-40B4-BE49-F238E27FC236}">
                <a16:creationId xmlns:a16="http://schemas.microsoft.com/office/drawing/2014/main" id="{58E06861-B911-6286-AFE8-5CE589BF2116}"/>
              </a:ext>
            </a:extLst>
          </p:cNvPr>
          <p:cNvSpPr txBox="1">
            <a:spLocks noChangeArrowheads="1"/>
          </p:cNvSpPr>
          <p:nvPr/>
        </p:nvSpPr>
        <p:spPr bwMode="auto">
          <a:xfrm>
            <a:off x="0" y="-471"/>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a:solidFill>
                  <a:prstClr val="black"/>
                </a:solidFill>
                <a:latin typeface="メイリオ" panose="020B0604030504040204" pitchFamily="50" charset="-128"/>
                <a:ea typeface="メイリオ" panose="020B0604030504040204" pitchFamily="50" charset="-128"/>
              </a:rPr>
              <a:t>地震や津波はどこで起こる？</a:t>
            </a:r>
          </a:p>
        </p:txBody>
      </p:sp>
      <p:sp>
        <p:nvSpPr>
          <p:cNvPr id="10" name="テキスト ボックス 9">
            <a:extLst>
              <a:ext uri="{FF2B5EF4-FFF2-40B4-BE49-F238E27FC236}">
                <a16:creationId xmlns:a16="http://schemas.microsoft.com/office/drawing/2014/main" id="{05FA438E-5D10-E7AB-F4BB-7C9BC337277E}"/>
              </a:ext>
            </a:extLst>
          </p:cNvPr>
          <p:cNvSpPr txBox="1"/>
          <p:nvPr/>
        </p:nvSpPr>
        <p:spPr>
          <a:xfrm>
            <a:off x="1630898" y="-16192"/>
            <a:ext cx="880707" cy="223837"/>
          </a:xfrm>
          <a:prstGeom prst="rect">
            <a:avLst/>
          </a:prstGeom>
          <a:noFill/>
        </p:spPr>
        <p:txBody>
          <a:bodyPr wrap="square" rtlCol="0">
            <a:spAutoFit/>
          </a:bodyPr>
          <a:lstStyle/>
          <a:p>
            <a:pPr algn="dist"/>
            <a:r>
              <a:rPr kumimoji="1" lang="ja-JP" altLang="en-US" sz="1000" dirty="0">
                <a:latin typeface="メイリオ" panose="020B0604030504040204" pitchFamily="50" charset="-128"/>
                <a:ea typeface="メイリオ" panose="020B0604030504040204" pitchFamily="50" charset="-128"/>
              </a:rPr>
              <a:t>じ　しん</a:t>
            </a:r>
          </a:p>
        </p:txBody>
      </p:sp>
      <p:sp>
        <p:nvSpPr>
          <p:cNvPr id="11" name="テキスト ボックス 10">
            <a:extLst>
              <a:ext uri="{FF2B5EF4-FFF2-40B4-BE49-F238E27FC236}">
                <a16:creationId xmlns:a16="http://schemas.microsoft.com/office/drawing/2014/main" id="{435F46C8-2524-7D7D-72F6-7BFA5FA31DCE}"/>
              </a:ext>
            </a:extLst>
          </p:cNvPr>
          <p:cNvSpPr txBox="1"/>
          <p:nvPr/>
        </p:nvSpPr>
        <p:spPr>
          <a:xfrm>
            <a:off x="3027159" y="0"/>
            <a:ext cx="921946" cy="246221"/>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つ　　なみ</a:t>
            </a:r>
          </a:p>
        </p:txBody>
      </p:sp>
    </p:spTree>
    <p:extLst>
      <p:ext uri="{BB962C8B-B14F-4D97-AF65-F5344CB8AC3E}">
        <p14:creationId xmlns:p14="http://schemas.microsoft.com/office/powerpoint/2010/main" val="196214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animBg="1"/>
      <p:bldP spid="63" grpId="0"/>
      <p:bldP spid="61"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32B60AB67756AB428AA2F3F6EAA9056D" ma:contentTypeVersion="19" ma:contentTypeDescription="新しいドキュメントを作成します。" ma:contentTypeScope="" ma:versionID="4bdad767a1c06c48b658eedeb02d3626">
  <xsd:schema xmlns:xsd="http://www.w3.org/2001/XMLSchema" xmlns:xs="http://www.w3.org/2001/XMLSchema" xmlns:p="http://schemas.microsoft.com/office/2006/metadata/properties" xmlns:ns2="90f8c1ac-7c17-4521-bcf7-bac9372d16af" xmlns:ns3="417c192f-3550-43bb-a9a3-e918eea89ecb" targetNamespace="http://schemas.microsoft.com/office/2006/metadata/properties" ma:root="true" ma:fieldsID="6ee47f2387f253dc009eb728689953bb" ns2:_="" ns3:_="">
    <xsd:import namespace="90f8c1ac-7c17-4521-bcf7-bac9372d16af"/>
    <xsd:import namespace="417c192f-3550-43bb-a9a3-e918eea89e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f8c1ac-7c17-4521-bcf7-bac9372d16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63c53a08-2524-4b2f-a5a2-c632f6aa4b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7c192f-3550-43bb-a9a3-e918eea89ecb" elementFormDefault="qualified">
    <xsd:import namespace="http://schemas.microsoft.com/office/2006/documentManagement/types"/>
    <xsd:import namespace="http://schemas.microsoft.com/office/infopath/2007/PartnerControls"/>
    <xsd:element name="SharedWithUsers" ma:index="1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6f0fd838-c6bb-4606-a3a7-f0087bfd0e15}" ma:internalName="TaxCatchAll" ma:showField="CatchAllData" ma:web="417c192f-3550-43bb-a9a3-e918eea89e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0f8c1ac-7c17-4521-bcf7-bac9372d16af">
      <Terms xmlns="http://schemas.microsoft.com/office/infopath/2007/PartnerControls"/>
    </lcf76f155ced4ddcb4097134ff3c332f>
    <TaxCatchAll xmlns="417c192f-3550-43bb-a9a3-e918eea89ecb" xsi:nil="true"/>
    <SharedWithUsers xmlns="417c192f-3550-43bb-a9a3-e918eea89ecb">
      <UserInfo>
        <DisplayName/>
        <AccountId xsi:nil="true"/>
        <AccountType/>
      </UserInfo>
    </SharedWithUsers>
  </documentManagement>
</p:properties>
</file>

<file path=customXml/itemProps1.xml><?xml version="1.0" encoding="utf-8"?>
<ds:datastoreItem xmlns:ds="http://schemas.openxmlformats.org/officeDocument/2006/customXml" ds:itemID="{BBEDB621-633A-4B22-A338-CCDE47A51089}"/>
</file>

<file path=customXml/itemProps2.xml><?xml version="1.0" encoding="utf-8"?>
<ds:datastoreItem xmlns:ds="http://schemas.openxmlformats.org/officeDocument/2006/customXml" ds:itemID="{38C1336C-4FEF-4E7C-9B39-1D52A1B557D6}"/>
</file>

<file path=customXml/itemProps3.xml><?xml version="1.0" encoding="utf-8"?>
<ds:datastoreItem xmlns:ds="http://schemas.openxmlformats.org/officeDocument/2006/customXml" ds:itemID="{0FB01DFC-BAB0-4479-9AEE-3E151E725195}"/>
</file>

<file path=docProps/app.xml><?xml version="1.0" encoding="utf-8"?>
<Properties xmlns="http://schemas.openxmlformats.org/officeDocument/2006/extended-properties" xmlns:vt="http://schemas.openxmlformats.org/officeDocument/2006/docPropsVTypes">
  <TotalTime>0</TotalTime>
  <Words>4362</Words>
  <Application>Microsoft Office PowerPoint</Application>
  <PresentationFormat>画面に合わせる (4:3)</PresentationFormat>
  <Paragraphs>451</Paragraphs>
  <Slides>20</Slides>
  <Notes>20</Notes>
  <HiddenSlides>0</HiddenSlides>
  <MMClips>2</MMClips>
  <ScaleCrop>false</ScaleCrop>
  <HeadingPairs>
    <vt:vector size="6" baseType="variant">
      <vt:variant>
        <vt:lpstr>使用されているフォント</vt:lpstr>
      </vt:variant>
      <vt:variant>
        <vt:i4>6</vt:i4>
      </vt:variant>
      <vt:variant>
        <vt:lpstr>テーマ</vt:lpstr>
      </vt:variant>
      <vt:variant>
        <vt:i4>2</vt:i4>
      </vt:variant>
      <vt:variant>
        <vt:lpstr>スライド タイトル</vt:lpstr>
      </vt:variant>
      <vt:variant>
        <vt:i4>20</vt:i4>
      </vt:variant>
    </vt:vector>
  </HeadingPairs>
  <TitlesOfParts>
    <vt:vector size="28" baseType="lpstr">
      <vt:lpstr>ＭＳ Ｐゴシック</vt:lpstr>
      <vt:lpstr>ＭＳ ゴシック</vt:lpstr>
      <vt:lpstr>Meiryo</vt:lpstr>
      <vt:lpstr>Meiryo</vt:lpstr>
      <vt:lpstr>Arial</vt:lpstr>
      <vt:lpstr>Calibri</vt:lpstr>
      <vt:lpstr>Office ​​テーマ</vt:lpstr>
      <vt:lpstr>2_Office ​​テーマ</vt:lpstr>
      <vt:lpstr>地震や津波から　 命を守るために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2025-03-19T02:44:31Z</dcterms:created>
  <dcterms:modified xsi:type="dcterms:W3CDTF">2025-03-19T02:44:54Z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0x01010032B60AB67756AB428AA2F3F6EAA9056D</vt:lpwstr>
  </property>
  <property fmtid="{D5CDD505-2E9C-101B-9397-08002B2CF9AE}" pid="4" name="Order">
    <vt:lpwstr>8945400.00000000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