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342" r:id="rId5"/>
    <p:sldId id="300" r:id="rId6"/>
    <p:sldId id="257" r:id="rId7"/>
    <p:sldId id="258" r:id="rId8"/>
    <p:sldId id="259" r:id="rId9"/>
    <p:sldId id="260" r:id="rId10"/>
    <p:sldId id="380" r:id="rId11"/>
    <p:sldId id="397" r:id="rId12"/>
    <p:sldId id="393" r:id="rId13"/>
    <p:sldId id="394" r:id="rId14"/>
    <p:sldId id="395" r:id="rId15"/>
    <p:sldId id="262" r:id="rId16"/>
    <p:sldId id="263" r:id="rId17"/>
    <p:sldId id="374" r:id="rId18"/>
    <p:sldId id="328" r:id="rId19"/>
    <p:sldId id="329" r:id="rId20"/>
    <p:sldId id="330" r:id="rId21"/>
    <p:sldId id="332" r:id="rId22"/>
    <p:sldId id="333" r:id="rId23"/>
    <p:sldId id="335" r:id="rId24"/>
    <p:sldId id="336" r:id="rId25"/>
    <p:sldId id="337" r:id="rId26"/>
    <p:sldId id="338" r:id="rId27"/>
    <p:sldId id="389" r:id="rId28"/>
    <p:sldId id="390" r:id="rId29"/>
    <p:sldId id="391" r:id="rId30"/>
    <p:sldId id="340" r:id="rId31"/>
    <p:sldId id="341" r:id="rId32"/>
    <p:sldId id="398" r:id="rId33"/>
    <p:sldId id="400" r:id="rId34"/>
    <p:sldId id="401" r:id="rId35"/>
    <p:sldId id="402" r:id="rId36"/>
    <p:sldId id="403" r:id="rId37"/>
    <p:sldId id="383" r:id="rId38"/>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66"/>
    <a:srgbClr val="0000FF"/>
    <a:srgbClr val="0066FF"/>
    <a:srgbClr val="FFDDFF"/>
    <a:srgbClr val="CCFFFF"/>
    <a:srgbClr val="00FFFF"/>
    <a:srgbClr val="00CCFF"/>
    <a:srgbClr val="FF66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D831A-D74E-4631-B4AA-CFC449B5CB25}" v="3" dt="2021-06-11T05:07:15.226"/>
    <p1510:client id="{F7844618-D061-47EA-BD6C-0656E674B432}" v="2" dt="2021-06-11T05:07:58.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65" autoAdjust="0"/>
  </p:normalViewPr>
  <p:slideViewPr>
    <p:cSldViewPr>
      <p:cViewPr varScale="1">
        <p:scale>
          <a:sx n="89" d="100"/>
          <a:sy n="89" d="100"/>
        </p:scale>
        <p:origin x="2244"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koyama-y97dm1b7zn3" userId="S::yokoyama-y97dm1b7zn3_outlook.com#ext#@terejma.onmicrosoft.com::749970c3-bba0-411d-b19b-09161b6020da" providerId="AD" clId="Web-{CCCA1A35-8DDD-4633-A6D8-5ABB1A146D99}"/>
    <pc:docChg chg="modSld">
      <pc:chgData name="yokoyama-y97dm1b7zn3" userId="S::yokoyama-y97dm1b7zn3_outlook.com#ext#@terejma.onmicrosoft.com::749970c3-bba0-411d-b19b-09161b6020da" providerId="AD" clId="Web-{CCCA1A35-8DDD-4633-A6D8-5ABB1A146D99}" dt="2021-04-30T05:30:02.864" v="5"/>
      <pc:docMkLst>
        <pc:docMk/>
      </pc:docMkLst>
      <pc:sldChg chg="modNotes">
        <pc:chgData name="yokoyama-y97dm1b7zn3" userId="S::yokoyama-y97dm1b7zn3_outlook.com#ext#@terejma.onmicrosoft.com::749970c3-bba0-411d-b19b-09161b6020da" providerId="AD" clId="Web-{CCCA1A35-8DDD-4633-A6D8-5ABB1A146D99}" dt="2021-04-30T05:28:59.160" v="1"/>
        <pc:sldMkLst>
          <pc:docMk/>
          <pc:sldMk cId="2386177842" sldId="260"/>
        </pc:sldMkLst>
      </pc:sldChg>
      <pc:sldChg chg="modNotes">
        <pc:chgData name="yokoyama-y97dm1b7zn3" userId="S::yokoyama-y97dm1b7zn3_outlook.com#ext#@terejma.onmicrosoft.com::749970c3-bba0-411d-b19b-09161b6020da" providerId="AD" clId="Web-{CCCA1A35-8DDD-4633-A6D8-5ABB1A146D99}" dt="2021-04-30T05:30:02.864" v="5"/>
        <pc:sldMkLst>
          <pc:docMk/>
          <pc:sldMk cId="539164206" sldId="380"/>
        </pc:sldMkLst>
      </pc:sldChg>
    </pc:docChg>
  </pc:docChgLst>
  <pc:docChgLst>
    <pc:chgData name="furukawa-svnbmfxmr39" userId="S::furukawa-svnbmfxmr39_outlook.com#ext#@terejma.onmicrosoft.com::25c39f1e-5f41-4e67-bc52-8c18d4587c0c" providerId="AD" clId="Web-{C99D831A-D74E-4631-B4AA-CFC449B5CB25}"/>
    <pc:docChg chg="modSld">
      <pc:chgData name="furukawa-svnbmfxmr39" userId="S::furukawa-svnbmfxmr39_outlook.com#ext#@terejma.onmicrosoft.com::25c39f1e-5f41-4e67-bc52-8c18d4587c0c" providerId="AD" clId="Web-{C99D831A-D74E-4631-B4AA-CFC449B5CB25}" dt="2021-06-11T05:07:15.226" v="2" actId="1076"/>
      <pc:docMkLst>
        <pc:docMk/>
      </pc:docMkLst>
      <pc:sldChg chg="modSp">
        <pc:chgData name="furukawa-svnbmfxmr39" userId="S::furukawa-svnbmfxmr39_outlook.com#ext#@terejma.onmicrosoft.com::25c39f1e-5f41-4e67-bc52-8c18d4587c0c" providerId="AD" clId="Web-{C99D831A-D74E-4631-B4AA-CFC449B5CB25}" dt="2021-06-11T05:07:15.226" v="2" actId="1076"/>
        <pc:sldMkLst>
          <pc:docMk/>
          <pc:sldMk cId="724329947" sldId="257"/>
        </pc:sldMkLst>
        <pc:picChg chg="mod">
          <ac:chgData name="furukawa-svnbmfxmr39" userId="S::furukawa-svnbmfxmr39_outlook.com#ext#@terejma.onmicrosoft.com::25c39f1e-5f41-4e67-bc52-8c18d4587c0c" providerId="AD" clId="Web-{C99D831A-D74E-4631-B4AA-CFC449B5CB25}" dt="2021-06-11T05:07:11.804" v="1" actId="1076"/>
          <ac:picMkLst>
            <pc:docMk/>
            <pc:sldMk cId="724329947" sldId="257"/>
            <ac:picMk id="2" creationId="{00000000-0000-0000-0000-000000000000}"/>
          </ac:picMkLst>
        </pc:picChg>
        <pc:picChg chg="mod">
          <ac:chgData name="furukawa-svnbmfxmr39" userId="S::furukawa-svnbmfxmr39_outlook.com#ext#@terejma.onmicrosoft.com::25c39f1e-5f41-4e67-bc52-8c18d4587c0c" providerId="AD" clId="Web-{C99D831A-D74E-4631-B4AA-CFC449B5CB25}" dt="2021-06-11T05:07:15.226" v="2" actId="1076"/>
          <ac:picMkLst>
            <pc:docMk/>
            <pc:sldMk cId="724329947" sldId="257"/>
            <ac:picMk id="1027" creationId="{00000000-0000-0000-0000-000000000000}"/>
          </ac:picMkLst>
        </pc:picChg>
      </pc:sldChg>
    </pc:docChg>
  </pc:docChgLst>
  <pc:docChgLst>
    <pc:chgData name="furukawa-svnbmfxmr39" userId="S::furukawa-svnbmfxmr39_outlook.com#ext#@terejma.onmicrosoft.com::25c39f1e-5f41-4e67-bc52-8c18d4587c0c" providerId="AD" clId="Web-{F7844618-D061-47EA-BD6C-0656E674B432}"/>
    <pc:docChg chg="modSld">
      <pc:chgData name="furukawa-svnbmfxmr39" userId="S::furukawa-svnbmfxmr39_outlook.com#ext#@terejma.onmicrosoft.com::25c39f1e-5f41-4e67-bc52-8c18d4587c0c" providerId="AD" clId="Web-{F7844618-D061-47EA-BD6C-0656E674B432}" dt="2021-06-11T05:07:58.235" v="1" actId="1076"/>
      <pc:docMkLst>
        <pc:docMk/>
      </pc:docMkLst>
      <pc:sldChg chg="modSp">
        <pc:chgData name="furukawa-svnbmfxmr39" userId="S::furukawa-svnbmfxmr39_outlook.com#ext#@terejma.onmicrosoft.com::25c39f1e-5f41-4e67-bc52-8c18d4587c0c" providerId="AD" clId="Web-{F7844618-D061-47EA-BD6C-0656E674B432}" dt="2021-06-11T05:07:58.235" v="1" actId="1076"/>
        <pc:sldMkLst>
          <pc:docMk/>
          <pc:sldMk cId="724329947" sldId="257"/>
        </pc:sldMkLst>
        <pc:picChg chg="mod">
          <ac:chgData name="furukawa-svnbmfxmr39" userId="S::furukawa-svnbmfxmr39_outlook.com#ext#@terejma.onmicrosoft.com::25c39f1e-5f41-4e67-bc52-8c18d4587c0c" providerId="AD" clId="Web-{F7844618-D061-47EA-BD6C-0656E674B432}" dt="2021-06-11T05:07:58.235" v="1" actId="1076"/>
          <ac:picMkLst>
            <pc:docMk/>
            <pc:sldMk cId="724329947" sldId="257"/>
            <ac:picMk id="1027"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870" cy="497044"/>
          </a:xfrm>
          <a:prstGeom prst="rect">
            <a:avLst/>
          </a:prstGeom>
        </p:spPr>
        <p:txBody>
          <a:bodyPr vert="horz" lIns="91166" tIns="45585" rIns="91166" bIns="4558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222" y="1"/>
            <a:ext cx="2945870" cy="497044"/>
          </a:xfrm>
          <a:prstGeom prst="rect">
            <a:avLst/>
          </a:prstGeom>
        </p:spPr>
        <p:txBody>
          <a:bodyPr vert="horz" lIns="91166" tIns="45585" rIns="91166" bIns="45585" rtlCol="0"/>
          <a:lstStyle>
            <a:lvl1pPr algn="r">
              <a:defRPr sz="1200"/>
            </a:lvl1pPr>
          </a:lstStyle>
          <a:p>
            <a:fld id="{7657D0C9-3A3E-4018-BBC3-0E01988376BF}" type="datetimeFigureOut">
              <a:rPr kumimoji="1" lang="ja-JP" altLang="en-US" smtClean="0"/>
              <a:t>2022/3/14</a:t>
            </a:fld>
            <a:endParaRPr kumimoji="1" lang="ja-JP" altLang="en-US"/>
          </a:p>
        </p:txBody>
      </p:sp>
      <p:sp>
        <p:nvSpPr>
          <p:cNvPr id="4" name="フッター プレースホルダー 3"/>
          <p:cNvSpPr>
            <a:spLocks noGrp="1"/>
          </p:cNvSpPr>
          <p:nvPr>
            <p:ph type="ftr" sz="quarter" idx="2"/>
          </p:nvPr>
        </p:nvSpPr>
        <p:spPr>
          <a:xfrm>
            <a:off x="0" y="9428011"/>
            <a:ext cx="2945870" cy="497044"/>
          </a:xfrm>
          <a:prstGeom prst="rect">
            <a:avLst/>
          </a:prstGeom>
        </p:spPr>
        <p:txBody>
          <a:bodyPr vert="horz" lIns="91166" tIns="45585" rIns="91166" bIns="4558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222" y="9428011"/>
            <a:ext cx="2945870" cy="497044"/>
          </a:xfrm>
          <a:prstGeom prst="rect">
            <a:avLst/>
          </a:prstGeom>
        </p:spPr>
        <p:txBody>
          <a:bodyPr vert="horz" lIns="91166" tIns="45585" rIns="91166" bIns="45585" rtlCol="0" anchor="b"/>
          <a:lstStyle>
            <a:lvl1pPr algn="r">
              <a:defRPr sz="1200"/>
            </a:lvl1pPr>
          </a:lstStyle>
          <a:p>
            <a:fld id="{6F59E34E-576F-4113-8C8F-CE817680151C}" type="slidenum">
              <a:rPr kumimoji="1" lang="ja-JP" altLang="en-US" smtClean="0"/>
              <a:t>‹#›</a:t>
            </a:fld>
            <a:endParaRPr kumimoji="1" lang="ja-JP" altLang="en-US"/>
          </a:p>
        </p:txBody>
      </p:sp>
    </p:spTree>
    <p:extLst>
      <p:ext uri="{BB962C8B-B14F-4D97-AF65-F5344CB8AC3E}">
        <p14:creationId xmlns:p14="http://schemas.microsoft.com/office/powerpoint/2010/main" val="521735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870" cy="497044"/>
          </a:xfrm>
          <a:prstGeom prst="rect">
            <a:avLst/>
          </a:prstGeom>
        </p:spPr>
        <p:txBody>
          <a:bodyPr vert="horz" lIns="91166" tIns="45585" rIns="91166" bIns="4558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222" y="1"/>
            <a:ext cx="2945870" cy="497044"/>
          </a:xfrm>
          <a:prstGeom prst="rect">
            <a:avLst/>
          </a:prstGeom>
        </p:spPr>
        <p:txBody>
          <a:bodyPr vert="horz" lIns="91166" tIns="45585" rIns="91166" bIns="45585" rtlCol="0"/>
          <a:lstStyle>
            <a:lvl1pPr algn="r">
              <a:defRPr sz="1200"/>
            </a:lvl1pPr>
          </a:lstStyle>
          <a:p>
            <a:fld id="{C00E3A95-C933-4D3F-8AA0-8123F222BE4C}" type="datetimeFigureOut">
              <a:rPr kumimoji="1" lang="ja-JP" altLang="en-US" smtClean="0"/>
              <a:t>2022/3/14</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166" tIns="45585" rIns="91166" bIns="45585" rtlCol="0" anchor="ctr"/>
          <a:lstStyle/>
          <a:p>
            <a:endParaRPr lang="ja-JP" altLang="en-US"/>
          </a:p>
        </p:txBody>
      </p:sp>
      <p:sp>
        <p:nvSpPr>
          <p:cNvPr id="5" name="ノート プレースホルダー 4"/>
          <p:cNvSpPr>
            <a:spLocks noGrp="1"/>
          </p:cNvSpPr>
          <p:nvPr>
            <p:ph type="body" sz="quarter" idx="3"/>
          </p:nvPr>
        </p:nvSpPr>
        <p:spPr>
          <a:xfrm>
            <a:off x="679454" y="4715589"/>
            <a:ext cx="5438774" cy="4467066"/>
          </a:xfrm>
          <a:prstGeom prst="rect">
            <a:avLst/>
          </a:prstGeom>
        </p:spPr>
        <p:txBody>
          <a:bodyPr vert="horz" lIns="91166" tIns="45585" rIns="91166" bIns="4558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011"/>
            <a:ext cx="2945870" cy="497044"/>
          </a:xfrm>
          <a:prstGeom prst="rect">
            <a:avLst/>
          </a:prstGeom>
        </p:spPr>
        <p:txBody>
          <a:bodyPr vert="horz" lIns="91166" tIns="45585" rIns="91166" bIns="4558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222" y="9428011"/>
            <a:ext cx="2945870" cy="497044"/>
          </a:xfrm>
          <a:prstGeom prst="rect">
            <a:avLst/>
          </a:prstGeom>
        </p:spPr>
        <p:txBody>
          <a:bodyPr vert="horz" lIns="91166" tIns="45585" rIns="91166" bIns="45585" rtlCol="0" anchor="b"/>
          <a:lstStyle>
            <a:lvl1pPr algn="r">
              <a:defRPr sz="1200"/>
            </a:lvl1pPr>
          </a:lstStyle>
          <a:p>
            <a:fld id="{3C51E4D4-7B2A-4D8C-A413-D94F78908527}" type="slidenum">
              <a:rPr kumimoji="1" lang="ja-JP" altLang="en-US" smtClean="0"/>
              <a:t>‹#›</a:t>
            </a:fld>
            <a:endParaRPr kumimoji="1" lang="ja-JP" altLang="en-US"/>
          </a:p>
        </p:txBody>
      </p:sp>
    </p:spTree>
    <p:extLst>
      <p:ext uri="{BB962C8B-B14F-4D97-AF65-F5344CB8AC3E}">
        <p14:creationId xmlns:p14="http://schemas.microsoft.com/office/powerpoint/2010/main" val="40616169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０分（累計時間）　　　</a:t>
            </a:r>
          </a:p>
          <a:p>
            <a:endParaRPr kumimoji="1" lang="ja-JP" altLang="en-US" dirty="0"/>
          </a:p>
          <a:p>
            <a:r>
              <a:rPr kumimoji="1" lang="ja-JP" altLang="en-US" dirty="0"/>
              <a:t>今日は、急な天気の変化、突然の大雨や雷、竜巻などの突風から、どうすれば自分の身を自分で守ることができるのかを勉強しましょう。</a:t>
            </a:r>
          </a:p>
          <a:p>
            <a:endParaRPr kumimoji="1" lang="ja-JP" altLang="en-US" dirty="0"/>
          </a:p>
        </p:txBody>
      </p:sp>
    </p:spTree>
    <p:extLst>
      <p:ext uri="{BB962C8B-B14F-4D97-AF65-F5344CB8AC3E}">
        <p14:creationId xmlns:p14="http://schemas.microsoft.com/office/powerpoint/2010/main" val="2804482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生徒からバックビルディング型の線状降水帯について質問があった時のための説明スライドで省略してもよい</a:t>
            </a:r>
            <a:r>
              <a:rPr kumimoji="1" lang="en-US" altLang="ja-JP" dirty="0"/>
              <a:t>)</a:t>
            </a:r>
          </a:p>
          <a:p>
            <a:endParaRPr kumimoji="1" lang="en-US" altLang="ja-JP" dirty="0"/>
          </a:p>
          <a:p>
            <a:r>
              <a:rPr kumimoji="1" lang="ja-JP" altLang="en-US" dirty="0"/>
              <a:t>福岡県や大分県に大雨をもたらした線状降水帯は脊振山地付近で積乱雲が繰り返し、猛烈に発達しながら東へ移動することで</a:t>
            </a:r>
            <a:endParaRPr kumimoji="1" lang="en-US" altLang="ja-JP" dirty="0"/>
          </a:p>
          <a:p>
            <a:r>
              <a:rPr kumimoji="1" lang="ja-JP" altLang="en-US" dirty="0"/>
              <a:t>形成・維持され、同じ場所で強い雨を継続して降らせた。線状降水帯のこのような形成過程を「バックビルディング型形成」と呼ぶ。</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10</a:t>
            </a:fld>
            <a:endParaRPr kumimoji="1" lang="ja-JP" altLang="en-US"/>
          </a:p>
        </p:txBody>
      </p:sp>
    </p:spTree>
    <p:extLst>
      <p:ext uri="{BB962C8B-B14F-4D97-AF65-F5344CB8AC3E}">
        <p14:creationId xmlns:p14="http://schemas.microsoft.com/office/powerpoint/2010/main" val="363716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１分（１２．５分）</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熱帯の海上で発生する低気圧を「熱帯低気圧」と呼び、このうち北西太平洋（赤道より北で東経</a:t>
            </a:r>
            <a:r>
              <a:rPr lang="en-US" altLang="ja-JP" dirty="0">
                <a:latin typeface="HGP創英ﾌﾟﾚｾﾞﾝｽEB" panose="02020800000000000000" pitchFamily="18" charset="-128"/>
                <a:ea typeface="HGP創英ﾌﾟﾚｾﾞﾝｽEB" panose="02020800000000000000" pitchFamily="18" charset="-128"/>
              </a:rPr>
              <a:t>180</a:t>
            </a:r>
            <a:r>
              <a:rPr lang="ja-JP" altLang="en-US" dirty="0">
                <a:latin typeface="HGP創英ﾌﾟﾚｾﾞﾝｽEB" panose="02020800000000000000" pitchFamily="18" charset="-128"/>
                <a:ea typeface="HGP創英ﾌﾟﾚｾﾞﾝｽEB" panose="02020800000000000000" pitchFamily="18" charset="-128"/>
              </a:rPr>
              <a:t>度より西の領域）または南シナ海に存在し、なおかつ低気圧域内の最大風速（</a:t>
            </a:r>
            <a:r>
              <a:rPr lang="en-US" altLang="ja-JP" dirty="0">
                <a:latin typeface="HGP創英ﾌﾟﾚｾﾞﾝｽEB" panose="02020800000000000000" pitchFamily="18" charset="-128"/>
                <a:ea typeface="HGP創英ﾌﾟﾚｾﾞﾝｽEB" panose="02020800000000000000" pitchFamily="18" charset="-128"/>
              </a:rPr>
              <a:t>10</a:t>
            </a:r>
            <a:r>
              <a:rPr lang="ja-JP" altLang="en-US" dirty="0">
                <a:latin typeface="HGP創英ﾌﾟﾚｾﾞﾝｽEB" panose="02020800000000000000" pitchFamily="18" charset="-128"/>
                <a:ea typeface="HGP創英ﾌﾟﾚｾﾞﾝｽEB" panose="02020800000000000000" pitchFamily="18" charset="-128"/>
              </a:rPr>
              <a:t>分間平均）がおよそ</a:t>
            </a:r>
            <a:r>
              <a:rPr lang="en-US" altLang="ja-JP" dirty="0">
                <a:latin typeface="HGP創英ﾌﾟﾚｾﾞﾝｽEB" panose="02020800000000000000" pitchFamily="18" charset="-128"/>
                <a:ea typeface="HGP創英ﾌﾟﾚｾﾞﾝｽEB" panose="02020800000000000000" pitchFamily="18" charset="-128"/>
              </a:rPr>
              <a:t>17m/s</a:t>
            </a:r>
            <a:r>
              <a:rPr lang="ja-JP" altLang="en-US" dirty="0">
                <a:latin typeface="HGP創英ﾌﾟﾚｾﾞﾝｽEB" panose="02020800000000000000" pitchFamily="18" charset="-128"/>
                <a:ea typeface="HGP創英ﾌﾟﾚｾﾞﾝｽEB" panose="02020800000000000000" pitchFamily="18" charset="-128"/>
              </a:rPr>
              <a:t>以上のものを「台風」と呼びます。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動画は、平成</a:t>
            </a:r>
            <a:r>
              <a:rPr lang="en-US" altLang="ja-JP" dirty="0">
                <a:latin typeface="HGP創英ﾌﾟﾚｾﾞﾝｽEB" panose="02020800000000000000" pitchFamily="18" charset="-128"/>
                <a:ea typeface="HGP創英ﾌﾟﾚｾﾞﾝｽEB" panose="02020800000000000000" pitchFamily="18" charset="-128"/>
              </a:rPr>
              <a:t>29</a:t>
            </a:r>
            <a:r>
              <a:rPr lang="ja-JP" altLang="en-US" dirty="0">
                <a:latin typeface="HGP創英ﾌﾟﾚｾﾞﾝｽEB" panose="02020800000000000000" pitchFamily="18" charset="-128"/>
                <a:ea typeface="HGP創英ﾌﾟﾚｾﾞﾝｽEB" panose="02020800000000000000" pitchFamily="18" charset="-128"/>
              </a:rPr>
              <a:t>年の台風第</a:t>
            </a:r>
            <a:r>
              <a:rPr lang="en-US" altLang="ja-JP" dirty="0">
                <a:latin typeface="HGP創英ﾌﾟﾚｾﾞﾝｽEB" panose="02020800000000000000" pitchFamily="18" charset="-128"/>
                <a:ea typeface="HGP創英ﾌﾟﾚｾﾞﾝｽEB" panose="02020800000000000000" pitchFamily="18" charset="-128"/>
              </a:rPr>
              <a:t>18</a:t>
            </a:r>
            <a:r>
              <a:rPr lang="ja-JP" altLang="en-US" dirty="0">
                <a:latin typeface="HGP創英ﾌﾟﾚｾﾞﾝｽEB" panose="02020800000000000000" pitchFamily="18" charset="-128"/>
                <a:ea typeface="HGP創英ﾌﾟﾚｾﾞﾝｽEB" panose="02020800000000000000" pitchFamily="18" charset="-128"/>
              </a:rPr>
              <a:t>号に伴う天気図と雲画像を</a:t>
            </a:r>
            <a:r>
              <a:rPr lang="en-US" altLang="ja-JP" dirty="0">
                <a:latin typeface="HGP創英ﾌﾟﾚｾﾞﾝｽEB" panose="02020800000000000000" pitchFamily="18" charset="-128"/>
                <a:ea typeface="HGP創英ﾌﾟﾚｾﾞﾝｽEB" panose="02020800000000000000" pitchFamily="18" charset="-128"/>
              </a:rPr>
              <a:t>6</a:t>
            </a:r>
            <a:r>
              <a:rPr lang="ja-JP" altLang="en-US" dirty="0">
                <a:latin typeface="HGP創英ﾌﾟﾚｾﾞﾝｽEB" panose="02020800000000000000" pitchFamily="18" charset="-128"/>
                <a:ea typeface="HGP創英ﾌﾟﾚｾﾞﾝｽEB" panose="02020800000000000000" pitchFamily="18" charset="-128"/>
              </a:rPr>
              <a:t>時間ごとに示したものです。台風第</a:t>
            </a:r>
            <a:r>
              <a:rPr lang="en-US" altLang="ja-JP" dirty="0">
                <a:latin typeface="HGP創英ﾌﾟﾚｾﾞﾝｽEB" panose="02020800000000000000" pitchFamily="18" charset="-128"/>
                <a:ea typeface="HGP創英ﾌﾟﾚｾﾞﾝｽEB" panose="02020800000000000000" pitchFamily="18" charset="-128"/>
              </a:rPr>
              <a:t>18</a:t>
            </a:r>
            <a:r>
              <a:rPr lang="ja-JP" altLang="en-US" dirty="0">
                <a:latin typeface="HGP創英ﾌﾟﾚｾﾞﾝｽEB" panose="02020800000000000000" pitchFamily="18" charset="-128"/>
                <a:ea typeface="HGP創英ﾌﾟﾚｾﾞﾝｽEB" panose="02020800000000000000" pitchFamily="18" charset="-128"/>
              </a:rPr>
              <a:t>号は、</a:t>
            </a:r>
            <a:r>
              <a:rPr lang="en-US" altLang="ja-JP" dirty="0"/>
              <a:t>17</a:t>
            </a:r>
            <a:r>
              <a:rPr lang="ja-JP" altLang="en-US" dirty="0"/>
              <a:t>日</a:t>
            </a:r>
            <a:r>
              <a:rPr lang="en-US" altLang="ja-JP" dirty="0"/>
              <a:t>11</a:t>
            </a:r>
            <a:r>
              <a:rPr lang="ja-JP" altLang="en-US" dirty="0"/>
              <a:t>時半頃に鹿児島県南九州市付近に上陸し、暴風域を伴ったまま日本列島に沿って北上し、高知県や兵庫県、北海道に再上陸して、</a:t>
            </a:r>
            <a:r>
              <a:rPr lang="en-US" altLang="ja-JP" dirty="0"/>
              <a:t>18</a:t>
            </a:r>
            <a:r>
              <a:rPr lang="ja-JP" altLang="en-US" dirty="0"/>
              <a:t>日</a:t>
            </a:r>
            <a:r>
              <a:rPr lang="en-US" altLang="ja-JP" dirty="0"/>
              <a:t>21</a:t>
            </a:r>
            <a:r>
              <a:rPr lang="ja-JP" altLang="en-US" dirty="0"/>
              <a:t>時にサハリンで温帯低気圧になりました。</a:t>
            </a:r>
            <a:endParaRPr lang="en-US" altLang="ja-JP" dirty="0"/>
          </a:p>
          <a:p>
            <a:pPr defTabSz="914034">
              <a:defRPr/>
            </a:pPr>
            <a:endParaRPr lang="en-US" altLang="ja-JP" dirty="0"/>
          </a:p>
          <a:p>
            <a:pPr defTabSz="914034">
              <a:defRPr/>
            </a:pPr>
            <a:endParaRPr lang="ja-JP" altLang="en-US" dirty="0">
              <a:latin typeface="HGP創英ﾌﾟﾚｾﾞﾝｽEB" panose="02020800000000000000" pitchFamily="18" charset="-128"/>
              <a:ea typeface="HGP創英ﾌﾟﾚｾﾞﾝｽEB" panose="02020800000000000000"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11</a:t>
            </a:fld>
            <a:endParaRPr kumimoji="1" lang="ja-JP" altLang="en-US"/>
          </a:p>
        </p:txBody>
      </p:sp>
    </p:spTree>
    <p:extLst>
      <p:ext uri="{BB962C8B-B14F-4D97-AF65-F5344CB8AC3E}">
        <p14:creationId xmlns:p14="http://schemas.microsoft.com/office/powerpoint/2010/main" val="342594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１分（１３．５分）</a:t>
            </a:r>
            <a:endParaRPr kumimoji="1" lang="en-US" altLang="ja-JP" dirty="0"/>
          </a:p>
          <a:p>
            <a:endParaRPr kumimoji="1" lang="en-US" altLang="ja-JP" dirty="0"/>
          </a:p>
          <a:p>
            <a:r>
              <a:rPr kumimoji="1" lang="ja-JP" altLang="en-US" dirty="0"/>
              <a:t>自分の身の安全を守るためにということで、ここまで学んできたことを整理します。</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積乱雲に伴う激しい現象は、短い時間で局地的に大きな被害をもたらすことが特徴です。</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pPr defTabSz="914034">
              <a:defRPr/>
            </a:pPr>
            <a:r>
              <a:rPr kumimoji="1" lang="ja-JP" altLang="en-US" dirty="0"/>
              <a:t>ただ、</a:t>
            </a:r>
            <a:r>
              <a:rPr lang="ja-JP" altLang="en-US" dirty="0">
                <a:latin typeface="HGP創英ﾌﾟﾚｾﾞﾝｽEB" panose="02020800000000000000" pitchFamily="18" charset="-128"/>
                <a:ea typeface="HGP創英ﾌﾟﾚｾﾞﾝｽEB" panose="02020800000000000000" pitchFamily="18" charset="-128"/>
              </a:rPr>
              <a:t>現在の予測技術では、発生場所や時刻を特定して予測することは困難です。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そのため、落雷や竜巻などの突風、急な大雨の危険性を認識し、安全性を第一に考えた対応が必要となります。</a:t>
            </a: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12</a:t>
            </a:fld>
            <a:endParaRPr kumimoji="1" lang="ja-JP" altLang="en-US" dirty="0"/>
          </a:p>
        </p:txBody>
      </p:sp>
    </p:spTree>
    <p:extLst>
      <p:ext uri="{BB962C8B-B14F-4D97-AF65-F5344CB8AC3E}">
        <p14:creationId xmlns:p14="http://schemas.microsoft.com/office/powerpoint/2010/main" val="43201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１分（１４．５分）</a:t>
            </a:r>
            <a:endParaRPr kumimoji="1" lang="en-US" altLang="ja-JP" dirty="0"/>
          </a:p>
          <a:p>
            <a:endParaRPr kumimoji="1" lang="en-US" altLang="ja-JP" dirty="0"/>
          </a:p>
          <a:p>
            <a:pPr defTabSz="914034">
              <a:defRPr/>
            </a:pPr>
            <a:r>
              <a:rPr kumimoji="1" lang="ja-JP" altLang="en-US" dirty="0"/>
              <a:t>まず第一にテレビやラジオ、インターネットで天気予報と雷注意報をチェックして下さい。</a:t>
            </a:r>
            <a:endParaRPr kumimoji="1" lang="en-US" altLang="ja-JP" dirty="0"/>
          </a:p>
          <a:p>
            <a:pPr defTabSz="914034">
              <a:defRPr/>
            </a:pPr>
            <a:endParaRPr kumimoji="1" lang="en-US" altLang="ja-JP" dirty="0"/>
          </a:p>
          <a:p>
            <a:pPr defTabSz="914034">
              <a:defRPr/>
            </a:pPr>
            <a:r>
              <a:rPr kumimoji="1" lang="ja-JP" altLang="en-US" dirty="0"/>
              <a:t>気象庁は、</a:t>
            </a:r>
            <a:r>
              <a:rPr lang="ja-JP" altLang="en-US" dirty="0">
                <a:latin typeface="HGP創英ﾌﾟﾚｾﾞﾝｽEB" panose="02020800000000000000" pitchFamily="18" charset="-128"/>
                <a:ea typeface="HGP創英ﾌﾟﾚｾﾞﾝｽEB" panose="02020800000000000000" pitchFamily="18" charset="-128"/>
              </a:rPr>
              <a:t>毎日</a:t>
            </a:r>
            <a:r>
              <a:rPr lang="en-US" altLang="ja-JP" dirty="0">
                <a:latin typeface="HGP創英ﾌﾟﾚｾﾞﾝｽEB" panose="02020800000000000000" pitchFamily="18" charset="-128"/>
                <a:ea typeface="HGP創英ﾌﾟﾚｾﾞﾝｽEB" panose="02020800000000000000" pitchFamily="18" charset="-128"/>
              </a:rPr>
              <a:t>5</a:t>
            </a:r>
            <a:r>
              <a:rPr lang="ja-JP" altLang="en-US" dirty="0">
                <a:latin typeface="HGP創英ﾌﾟﾚｾﾞﾝｽEB" panose="02020800000000000000" pitchFamily="18" charset="-128"/>
                <a:ea typeface="HGP創英ﾌﾟﾚｾﾞﾝｽEB" panose="02020800000000000000" pitchFamily="18" charset="-128"/>
              </a:rPr>
              <a:t>時、</a:t>
            </a:r>
            <a:r>
              <a:rPr lang="en-US" altLang="ja-JP" dirty="0">
                <a:latin typeface="HGP創英ﾌﾟﾚｾﾞﾝｽEB" panose="02020800000000000000" pitchFamily="18" charset="-128"/>
                <a:ea typeface="HGP創英ﾌﾟﾚｾﾞﾝｽEB" panose="02020800000000000000" pitchFamily="18" charset="-128"/>
              </a:rPr>
              <a:t>11</a:t>
            </a:r>
            <a:r>
              <a:rPr lang="ja-JP" altLang="en-US" dirty="0">
                <a:latin typeface="HGP創英ﾌﾟﾚｾﾞﾝｽEB" panose="02020800000000000000" pitchFamily="18" charset="-128"/>
                <a:ea typeface="HGP創英ﾌﾟﾚｾﾞﾝｽEB" panose="02020800000000000000" pitchFamily="18" charset="-128"/>
              </a:rPr>
              <a:t>時、</a:t>
            </a:r>
            <a:r>
              <a:rPr lang="en-US" altLang="ja-JP" dirty="0">
                <a:latin typeface="HGP創英ﾌﾟﾚｾﾞﾝｽEB" panose="02020800000000000000" pitchFamily="18" charset="-128"/>
                <a:ea typeface="HGP創英ﾌﾟﾚｾﾞﾝｽEB" panose="02020800000000000000" pitchFamily="18" charset="-128"/>
              </a:rPr>
              <a:t>17</a:t>
            </a:r>
            <a:r>
              <a:rPr lang="ja-JP" altLang="en-US" dirty="0">
                <a:latin typeface="HGP創英ﾌﾟﾚｾﾞﾝｽEB" panose="02020800000000000000" pitchFamily="18" charset="-128"/>
                <a:ea typeface="HGP創英ﾌﾟﾚｾﾞﾝｽEB" panose="02020800000000000000" pitchFamily="18" charset="-128"/>
              </a:rPr>
              <a:t>時に天気予報を発表しています。</a:t>
            </a:r>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また、落雷のおそれがある場合は、雷注意報を随時発表</a:t>
            </a:r>
            <a:r>
              <a:rPr lang="ja-JP" altLang="en-US" dirty="0"/>
              <a:t>しています。</a:t>
            </a:r>
            <a:endParaRPr lang="en-US" altLang="ja-JP" dirty="0"/>
          </a:p>
          <a:p>
            <a:pPr defTabSz="914034">
              <a:defRPr/>
            </a:pPr>
            <a:endParaRPr kumimoji="1"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latin typeface="HGP創英ﾌﾟﾚｾﾞﾝｽEB" panose="02020800000000000000" pitchFamily="18" charset="-128"/>
                <a:ea typeface="HGP創英ﾌﾟﾚｾﾞﾝｽEB" panose="02020800000000000000" pitchFamily="18" charset="-128"/>
              </a:rPr>
              <a:t>普段から、テレビ、ラジオ、インターネット</a:t>
            </a:r>
            <a:r>
              <a:rPr lang="ja-JP" altLang="en-US" dirty="0">
                <a:latin typeface="HGP創英ﾌﾟﾚｾﾞﾝｽEB" panose="02020800000000000000" pitchFamily="18" charset="-128"/>
                <a:ea typeface="HGP創英ﾌﾟﾚｾﾞﾝｽEB" panose="02020800000000000000" pitchFamily="18" charset="-128"/>
              </a:rPr>
              <a:t>等で天気予報と雷注意報を確認して下さい。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latin typeface="HGP創英ﾌﾟﾚｾﾞﾝｽEB" panose="02020800000000000000" pitchFamily="18" charset="-128"/>
                <a:ea typeface="HGP創英ﾌﾟﾚｾﾞﾝｽEB" panose="02020800000000000000" pitchFamily="18" charset="-128"/>
              </a:rPr>
              <a:t>その際に、「雷を伴う」「大気の状態が不安定」「竜巻などの激しい突風」などの表現が使わ</a:t>
            </a:r>
            <a:r>
              <a:rPr lang="ja-JP" altLang="en-US" dirty="0">
                <a:latin typeface="HGP創英ﾌﾟﾚｾﾞﾝｽEB" panose="02020800000000000000" pitchFamily="18" charset="-128"/>
                <a:ea typeface="HGP創英ﾌﾟﾚｾﾞﾝｽEB" panose="02020800000000000000" pitchFamily="18" charset="-128"/>
              </a:rPr>
              <a:t>れていたら、</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積乱雲が発達しやすい気象状況なので天気の急変に備える必要があります。</a:t>
            </a:r>
            <a:endParaRPr kumimoji="1" lang="ja-JP" altLang="en-US"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ja-JP" altLang="en-US"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13</a:t>
            </a:fld>
            <a:endParaRPr kumimoji="1" lang="ja-JP" altLang="en-US" dirty="0"/>
          </a:p>
        </p:txBody>
      </p:sp>
    </p:spTree>
    <p:extLst>
      <p:ext uri="{BB962C8B-B14F-4D97-AF65-F5344CB8AC3E}">
        <p14:creationId xmlns:p14="http://schemas.microsoft.com/office/powerpoint/2010/main" val="2542228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０．５分（１５分）</a:t>
            </a:r>
            <a:endParaRPr kumimoji="1" lang="en-US" altLang="ja-JP" dirty="0"/>
          </a:p>
          <a:p>
            <a:endParaRPr kumimoji="1" lang="en-US" altLang="ja-JP" dirty="0"/>
          </a:p>
          <a:p>
            <a:r>
              <a:rPr kumimoji="1" lang="ja-JP" altLang="en-US" dirty="0"/>
              <a:t>これは、気象庁ホームページで公開されている雷注意報の発表例です。</a:t>
            </a:r>
            <a:endParaRPr kumimoji="1" lang="en-US" altLang="ja-JP" dirty="0"/>
          </a:p>
          <a:p>
            <a:endParaRPr kumimoji="1" lang="en-US" altLang="ja-JP" dirty="0"/>
          </a:p>
          <a:p>
            <a:r>
              <a:rPr kumimoji="1" lang="ja-JP" altLang="en-US" dirty="0"/>
              <a:t>雷注意報は、落雷のほか、急な強い雨、竜巻等の突風、</a:t>
            </a:r>
            <a:r>
              <a:rPr kumimoji="1" lang="ja-JP" altLang="en-US" dirty="0" err="1"/>
              <a:t>降ひょう</a:t>
            </a:r>
            <a:r>
              <a:rPr kumimoji="1" lang="ja-JP" altLang="en-US" dirty="0"/>
              <a:t>といった積乱雲の発達に伴い発生する激しい気象現象により</a:t>
            </a:r>
            <a:endParaRPr kumimoji="1" lang="en-US" altLang="ja-JP" dirty="0"/>
          </a:p>
          <a:p>
            <a:r>
              <a:rPr kumimoji="1" lang="ja-JP" altLang="en-US" dirty="0"/>
              <a:t>人や建物への被害が発生するおそれがあると予想したときに発表します。</a:t>
            </a:r>
            <a:endParaRPr kumimoji="1" lang="en-US" altLang="ja-JP" dirty="0"/>
          </a:p>
          <a:p>
            <a:endParaRPr kumimoji="1" lang="en-US" altLang="ja-JP" dirty="0"/>
          </a:p>
          <a:p>
            <a:r>
              <a:rPr kumimoji="1" lang="ja-JP" altLang="en-US" dirty="0"/>
              <a:t>注意報級の現象が予想される時間帯が黄色で示されています。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14</a:t>
            </a:fld>
            <a:endParaRPr kumimoji="1" lang="ja-JP" altLang="en-US"/>
          </a:p>
        </p:txBody>
      </p:sp>
    </p:spTree>
    <p:extLst>
      <p:ext uri="{BB962C8B-B14F-4D97-AF65-F5344CB8AC3E}">
        <p14:creationId xmlns:p14="http://schemas.microsoft.com/office/powerpoint/2010/main" val="264883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１分（１６分）</a:t>
            </a:r>
            <a:endParaRPr kumimoji="1" lang="en-US" altLang="ja-JP" dirty="0"/>
          </a:p>
          <a:p>
            <a:endParaRPr lang="en-US" altLang="ja-JP" dirty="0">
              <a:latin typeface="HGP教科書体" panose="02020600000000000000" pitchFamily="18" charset="-128"/>
              <a:ea typeface="HGP教科書体" panose="020206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降水ナウキャストは降水の強さの分布を１時間先まで </a:t>
            </a:r>
            <a:r>
              <a:rPr lang="en-US" altLang="ja-JP" dirty="0">
                <a:latin typeface="HGP創英ﾌﾟﾚｾﾞﾝｽEB" panose="02020800000000000000" pitchFamily="18" charset="-128"/>
                <a:ea typeface="HGP創英ﾌﾟﾚｾﾞﾝｽEB" panose="02020800000000000000" pitchFamily="18" charset="-128"/>
              </a:rPr>
              <a:t>5 </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気象庁ホームページの場合、積乱雲がもたらす激しい雨は、降水ナウキャストでは赤や紫色で表示されます。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自分の周囲や川の上流に積乱雲が発生していないか、自分のいる場所に近づいていないかチェックして下さい。 </a:t>
            </a:r>
          </a:p>
          <a:p>
            <a:endParaRPr lang="en-US" altLang="ja-JP" dirty="0">
              <a:latin typeface="HGP教科書体" panose="02020600000000000000" pitchFamily="18" charset="-128"/>
              <a:ea typeface="HGP教科書体" panose="02020600000000000000" pitchFamily="18" charset="-128"/>
            </a:endParaRPr>
          </a:p>
          <a:p>
            <a:r>
              <a:rPr lang="en-US" altLang="ja-JP" dirty="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補足</a:t>
            </a:r>
            <a:r>
              <a:rPr lang="en-US" altLang="ja-JP" dirty="0">
                <a:latin typeface="HGP教科書体" panose="02020600000000000000" pitchFamily="18" charset="-128"/>
                <a:ea typeface="HGP教科書体" panose="02020600000000000000" pitchFamily="18" charset="-128"/>
              </a:rPr>
              <a:t>)</a:t>
            </a:r>
          </a:p>
          <a:p>
            <a:r>
              <a:rPr lang="ja-JP" altLang="en-US" dirty="0">
                <a:latin typeface="HGP教科書体" panose="02020600000000000000" pitchFamily="18" charset="-128"/>
                <a:ea typeface="HGP教科書体" panose="02020600000000000000" pitchFamily="18" charset="-128"/>
              </a:rPr>
              <a:t>「高解像度降水ナウキャスト」は、「降水ナウキャスト」と比べメモリをたくさん使うため、特にスマートフォンでの動画等は動きが悪くなることがあります。</a:t>
            </a:r>
            <a:endParaRPr lang="en-US" altLang="ja-JP" dirty="0">
              <a:latin typeface="HGP教科書体" panose="02020600000000000000" pitchFamily="18" charset="-128"/>
              <a:ea typeface="HGP教科書体" panose="02020600000000000000" pitchFamily="18" charset="-128"/>
            </a:endParaRPr>
          </a:p>
          <a:p>
            <a:r>
              <a:rPr lang="ja-JP" altLang="en-US" dirty="0">
                <a:latin typeface="HGP教科書体" panose="02020600000000000000" pitchFamily="18" charset="-128"/>
                <a:ea typeface="HGP教科書体" panose="02020600000000000000" pitchFamily="18" charset="-128"/>
              </a:rPr>
              <a:t>「高解像度降水ナウキャスト」で動きが悪いときには、「降水ナウキャスト」を代替的に使用するなど願います。</a:t>
            </a:r>
            <a:endParaRPr lang="en-US" altLang="ja-JP" dirty="0">
              <a:latin typeface="HGP教科書体" panose="02020600000000000000" pitchFamily="18" charset="-128"/>
              <a:ea typeface="HGP教科書体" panose="020206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15</a:t>
            </a:fld>
            <a:endParaRPr kumimoji="1" lang="ja-JP" altLang="en-US"/>
          </a:p>
        </p:txBody>
      </p:sp>
    </p:spTree>
    <p:extLst>
      <p:ext uri="{BB962C8B-B14F-4D97-AF65-F5344CB8AC3E}">
        <p14:creationId xmlns:p14="http://schemas.microsoft.com/office/powerpoint/2010/main" val="350896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１分（１７分）</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雷ナウキャストは雷の可能性や激しさ（活動度）を１時間先まで </a:t>
            </a:r>
            <a:r>
              <a:rPr lang="en-US" altLang="ja-JP" dirty="0">
                <a:latin typeface="HGP創英ﾌﾟﾚｾﾞﾝｽEB" panose="02020800000000000000" pitchFamily="18" charset="-128"/>
                <a:ea typeface="HGP創英ﾌﾟﾚｾﾞﾝｽEB" panose="02020800000000000000" pitchFamily="18" charset="-128"/>
              </a:rPr>
              <a:t>10 </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活動度２～４が予測された場合は、落雷の危険が高くなっているので、しっかりした建物や自動車の中など安全な場所へ速やかに避難して下さい。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また、避難に時間がかかる場合は、雷注意報や活動度１が予測された段階から早めの対応をとることが必要です。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16</a:t>
            </a:fld>
            <a:endParaRPr kumimoji="1" lang="ja-JP" altLang="en-US"/>
          </a:p>
        </p:txBody>
      </p:sp>
    </p:spTree>
    <p:extLst>
      <p:ext uri="{BB962C8B-B14F-4D97-AF65-F5344CB8AC3E}">
        <p14:creationId xmlns:p14="http://schemas.microsoft.com/office/powerpoint/2010/main" val="1627659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１分（１８分）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kumimoji="1" lang="ja-JP" altLang="en-US" dirty="0"/>
              <a:t>この表は、雷の活動度とそれに対応する雷の状況、屋外において想定される対応を表しています。</a:t>
            </a:r>
            <a:endParaRPr kumimoji="1" lang="en-US" altLang="ja-JP" dirty="0"/>
          </a:p>
          <a:p>
            <a:endParaRPr kumimoji="1" lang="en-US" altLang="ja-JP" dirty="0"/>
          </a:p>
          <a:p>
            <a:r>
              <a:rPr kumimoji="1" lang="ja-JP" altLang="en-US" dirty="0"/>
              <a:t>活動度１では、雷は発生していませんが、今後落雷の可能性があるので、今後の状況に注意が必要です。</a:t>
            </a:r>
            <a:endParaRPr kumimoji="1" lang="en-US" altLang="ja-JP" dirty="0"/>
          </a:p>
          <a:p>
            <a:endParaRPr kumimoji="1" lang="en-US" altLang="ja-JP" dirty="0"/>
          </a:p>
          <a:p>
            <a:r>
              <a:rPr kumimoji="1" lang="ja-JP" altLang="en-US" dirty="0"/>
              <a:t>活動度</a:t>
            </a:r>
            <a:r>
              <a:rPr kumimoji="1" lang="en-US" altLang="ja-JP" dirty="0"/>
              <a:t>2</a:t>
            </a:r>
            <a:r>
              <a:rPr kumimoji="1" lang="ja-JP" altLang="en-US" dirty="0"/>
              <a:t>では、電光が見えたり雷鳴が聞こえ、落雷の可能性が高くなっています。</a:t>
            </a:r>
            <a:endParaRPr kumimoji="1" lang="en-US" altLang="ja-JP" dirty="0"/>
          </a:p>
          <a:p>
            <a:endParaRPr kumimoji="1" lang="en-US" altLang="ja-JP" dirty="0"/>
          </a:p>
          <a:p>
            <a:r>
              <a:rPr kumimoji="1" lang="ja-JP" altLang="en-US" dirty="0"/>
              <a:t>活動度</a:t>
            </a:r>
            <a:r>
              <a:rPr kumimoji="1" lang="en-US" altLang="ja-JP" dirty="0"/>
              <a:t>3</a:t>
            </a:r>
            <a:r>
              <a:rPr kumimoji="1" lang="ja-JP" altLang="en-US" dirty="0"/>
              <a:t>では、落雷があります。　活動度</a:t>
            </a:r>
            <a:r>
              <a:rPr kumimoji="1" lang="en-US" altLang="ja-JP" dirty="0"/>
              <a:t>4</a:t>
            </a:r>
            <a:r>
              <a:rPr kumimoji="1" lang="ja-JP" altLang="en-US" dirty="0"/>
              <a:t>は落雷が多数発生している状況です。</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活動度２～４が予測された場合は、落雷の危険が高くなっているので、しっかりした建物や自動車の中など安全な場所へ速やかに避難して下さい。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17</a:t>
            </a:fld>
            <a:endParaRPr kumimoji="1" lang="ja-JP" altLang="en-US"/>
          </a:p>
        </p:txBody>
      </p:sp>
    </p:spTree>
    <p:extLst>
      <p:ext uri="{BB962C8B-B14F-4D97-AF65-F5344CB8AC3E}">
        <p14:creationId xmlns:p14="http://schemas.microsoft.com/office/powerpoint/2010/main" val="2926547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１分（１９分）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竜巻発生確度ナウキャストは、竜巻などの激しい突風が発生する確度を１時間先まで</a:t>
            </a:r>
            <a:r>
              <a:rPr lang="en-US" altLang="ja-JP" dirty="0">
                <a:latin typeface="HGP創英ﾌﾟﾚｾﾞﾝｽEB" panose="02020800000000000000" pitchFamily="18" charset="-128"/>
                <a:ea typeface="HGP創英ﾌﾟﾚｾﾞﾝｽEB" panose="02020800000000000000" pitchFamily="18" charset="-128"/>
              </a:rPr>
              <a:t>10</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竜巻などの激しい突風は、実際に今発生しているかどうかを直接観測することはできません。</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このため、その前兆現象を捉えることで突風が発生する可能性がどれぐらい高いかを推定しており、これを「竜巻発生確度」と呼びます。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sz="900"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発生確度２となった地域で竜巻などの激しい突風が実際に発生する可能性（予測の適中率）は </a:t>
            </a:r>
            <a:r>
              <a:rPr lang="en-US" altLang="ja-JP" dirty="0">
                <a:latin typeface="HGP創英ﾌﾟﾚｾﾞﾝｽEB" panose="02020800000000000000" pitchFamily="18" charset="-128"/>
                <a:ea typeface="HGP創英ﾌﾟﾚｾﾞﾝｽEB" panose="02020800000000000000" pitchFamily="18" charset="-128"/>
              </a:rPr>
              <a:t>5</a:t>
            </a:r>
            <a:r>
              <a:rPr lang="ja-JP" altLang="en-US" dirty="0">
                <a:latin typeface="HGP創英ﾌﾟﾚｾﾞﾝｽEB" panose="02020800000000000000" pitchFamily="18" charset="-128"/>
                <a:ea typeface="HGP創英ﾌﾟﾚｾﾞﾝｽEB" panose="02020800000000000000" pitchFamily="18" charset="-128"/>
              </a:rPr>
              <a:t>～</a:t>
            </a:r>
            <a:r>
              <a:rPr lang="en-US" altLang="ja-JP" dirty="0">
                <a:latin typeface="HGP創英ﾌﾟﾚｾﾞﾝｽEB" panose="02020800000000000000" pitchFamily="18" charset="-128"/>
                <a:ea typeface="HGP創英ﾌﾟﾚｾﾞﾝｽEB" panose="02020800000000000000" pitchFamily="18" charset="-128"/>
              </a:rPr>
              <a:t>10</a:t>
            </a:r>
            <a:r>
              <a:rPr lang="ja-JP" altLang="en-US" dirty="0">
                <a:latin typeface="HGP創英ﾌﾟﾚｾﾞﾝｽEB" panose="02020800000000000000" pitchFamily="18" charset="-128"/>
                <a:ea typeface="HGP創英ﾌﾟﾚｾﾞﾝｽEB" panose="02020800000000000000" pitchFamily="18" charset="-128"/>
              </a:rPr>
              <a:t>％、発生確度１の地域で１～５％と低いです。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しかし、竜巻などの激しい突風は、人の一生のうち、ほとんど経験しない極めて稀な現象です。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発生確度１や２の場合でも、普段に比べると竜巻などの激しい突風に遭遇する可能性が格段に高い状況なので、発達した積乱雲が近づく兆しがある場合は、頑丈な建物内に入るなど安全確保に努めて下さい。</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sz="900" dirty="0">
              <a:latin typeface="HGP創英ﾌﾟﾚｾﾞﾝｽEB" panose="02020800000000000000" pitchFamily="18" charset="-128"/>
              <a:ea typeface="HGP創英ﾌﾟﾚｾﾞﾝｽEB" panose="02020800000000000000"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18</a:t>
            </a:fld>
            <a:endParaRPr kumimoji="1" lang="ja-JP" altLang="en-US"/>
          </a:p>
        </p:txBody>
      </p:sp>
    </p:spTree>
    <p:extLst>
      <p:ext uri="{BB962C8B-B14F-4D97-AF65-F5344CB8AC3E}">
        <p14:creationId xmlns:p14="http://schemas.microsoft.com/office/powerpoint/2010/main" val="952306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１分（２０分）</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竜巻発生確度ナウキャストで発生確度２が現れている都道府県等には、竜巻注意情報を発表します。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 </a:t>
            </a:r>
          </a:p>
          <a:p>
            <a:r>
              <a:rPr lang="ja-JP" altLang="en-US" dirty="0">
                <a:latin typeface="HGP創英ﾌﾟﾚｾﾞﾝｽEB" panose="02020800000000000000" pitchFamily="18" charset="-128"/>
                <a:ea typeface="HGP創英ﾌﾟﾚｾﾞﾝｽEB" panose="02020800000000000000" pitchFamily="18" charset="-128"/>
              </a:rPr>
              <a:t>これは、積乱雲の下で発生する竜巻、ダウンバースト等の激しい突風が起きやすい気象状況であることを呼びかける情報で、各地の気象台等から、担当地域（概ね一つの県）を対象に発表されます。有効期間は発表から </a:t>
            </a:r>
            <a:r>
              <a:rPr lang="en-US" altLang="ja-JP" dirty="0">
                <a:latin typeface="HGP創英ﾌﾟﾚｾﾞﾝｽEB" panose="02020800000000000000" pitchFamily="18" charset="-128"/>
                <a:ea typeface="HGP創英ﾌﾟﾚｾﾞﾝｽEB" panose="02020800000000000000" pitchFamily="18" charset="-128"/>
              </a:rPr>
              <a:t>1 </a:t>
            </a:r>
            <a:r>
              <a:rPr lang="ja-JP" altLang="en-US" dirty="0">
                <a:latin typeface="HGP創英ﾌﾟﾚｾﾞﾝｽEB" panose="02020800000000000000" pitchFamily="18" charset="-128"/>
                <a:ea typeface="HGP創英ﾌﾟﾚｾﾞﾝｽEB" panose="02020800000000000000" pitchFamily="18" charset="-128"/>
              </a:rPr>
              <a:t>時間ですが、注意すべき状況が続く場合には、竜巻注意情報が再度発表されます。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注意情報が発表された場合には、まずは空の様子に注意を払って下さい。そして、「空が急に真っ暗になる」「大粒の雨が降り出す」「冷たい風が吹く」「雷が鳴る」など、発達した積乱雲が近づく兆しが確認された場合には、頑丈な建物に避難するなどの身の安全を確保する行動をとって下さい。 </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竜巻注意情報が発表された場合、竜巻発生確度ナウキャストを見れば危険な地域の詳細や、刻々と変化する状況を把握することができます。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竜巻注意情報と竜巻発生確度ナウキャストとを組み合わせて利用することが効果的です。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19</a:t>
            </a:fld>
            <a:endParaRPr kumimoji="1" lang="ja-JP" altLang="en-US"/>
          </a:p>
        </p:txBody>
      </p:sp>
    </p:spTree>
    <p:extLst>
      <p:ext uri="{BB962C8B-B14F-4D97-AF65-F5344CB8AC3E}">
        <p14:creationId xmlns:p14="http://schemas.microsoft.com/office/powerpoint/2010/main" val="196064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１分（１分）</a:t>
            </a:r>
          </a:p>
          <a:p>
            <a:endParaRPr kumimoji="1" lang="ja-JP" altLang="en-US" b="0" dirty="0"/>
          </a:p>
          <a:p>
            <a:r>
              <a:rPr kumimoji="1" lang="ja-JP" altLang="en-US" b="0" dirty="0"/>
              <a:t>＜概要説明＞</a:t>
            </a:r>
          </a:p>
          <a:p>
            <a:endParaRPr kumimoji="1" lang="en-US" altLang="ja-JP" b="0" dirty="0"/>
          </a:p>
          <a:p>
            <a:r>
              <a:rPr kumimoji="1" lang="ja-JP" altLang="en-US" b="0" dirty="0"/>
              <a:t>本日お話する内容です。</a:t>
            </a:r>
            <a:endParaRPr kumimoji="1" lang="en-US" altLang="ja-JP" b="0" dirty="0"/>
          </a:p>
          <a:p>
            <a:endParaRPr kumimoji="1" lang="en-US" altLang="ja-JP" b="0" dirty="0"/>
          </a:p>
          <a:p>
            <a:r>
              <a:rPr kumimoji="1" lang="ja-JP" altLang="en-US" b="0" dirty="0"/>
              <a:t>①と②では、積乱雲に伴う</a:t>
            </a:r>
            <a:r>
              <a:rPr lang="ja-JP" altLang="en-US" dirty="0">
                <a:latin typeface="HGP創英ﾌﾟﾚｾﾞﾝｽEB" panose="02020800000000000000" pitchFamily="18" charset="-128"/>
                <a:ea typeface="HGP創英ﾌﾟﾚｾﾞﾝｽEB" panose="02020800000000000000" pitchFamily="18" charset="-128"/>
              </a:rPr>
              <a:t>激しい現象とそれにより引き起こされる災害について動画を用いながら勉強します。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積乱雲により引き起こされる災害から、自分の身を守るためには天気予報や気象レーダー画像等の気象情報を日頃からチェックすることが</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必要です。③では、気象庁から発表される気象情報について勉強します。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p>
          <a:p>
            <a:r>
              <a:rPr lang="ja-JP" altLang="en-US" dirty="0">
                <a:latin typeface="HGP創英ﾌﾟﾚｾﾞﾝｽEB" panose="02020800000000000000" pitchFamily="18" charset="-128"/>
                <a:ea typeface="HGP創英ﾌﾟﾚｾﾞﾝｽEB" panose="02020800000000000000" pitchFamily="18" charset="-128"/>
              </a:rPr>
              <a:t>最後に高解像度降水ナウキャストという気象情報の見方を説明します。皆さんにはスマートフォンを実際に操作して、</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高解像度降水ナウキャストの見方を覚えてもらいたいと思います。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では、説明を始めます。</a:t>
            </a:r>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a:t>
            </a:fld>
            <a:endParaRPr kumimoji="1" lang="ja-JP" altLang="en-US" dirty="0"/>
          </a:p>
        </p:txBody>
      </p:sp>
    </p:spTree>
    <p:extLst>
      <p:ext uri="{BB962C8B-B14F-4D97-AF65-F5344CB8AC3E}">
        <p14:creationId xmlns:p14="http://schemas.microsoft.com/office/powerpoint/2010/main" val="322296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２分（２２分）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lang="ja-JP" altLang="en-US" dirty="0">
                <a:latin typeface="HGP創英ﾌﾟﾚｾﾞﾝｽEB" panose="02020800000000000000" pitchFamily="18" charset="-128"/>
                <a:ea typeface="HGP創英ﾌﾟﾚｾﾞﾝｽEB" panose="02020800000000000000" pitchFamily="18" charset="-128"/>
              </a:rPr>
              <a:t>急な大雨・雷・竜巻から自分の身を守るためには、気象情報をこまめに確認することに加えて、</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積乱雲が近づく兆しを見逃さないことが大切です。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そのためには、積乱雲の特徴について知る必要があります。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左の写真は、発生したばかりの雲で、積雲と呼ばれます。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右の写真は、強い上昇気流によって積雲が鉛直方向に発達している途中の写真です。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成長しつつある積乱雲は、雲のてっぺんがもくもくと沸き立ち、カリフラワーのような形をしています。</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20</a:t>
            </a:fld>
            <a:endParaRPr kumimoji="1" lang="ja-JP" altLang="en-US"/>
          </a:p>
        </p:txBody>
      </p:sp>
    </p:spTree>
    <p:extLst>
      <p:ext uri="{BB962C8B-B14F-4D97-AF65-F5344CB8AC3E}">
        <p14:creationId xmlns:p14="http://schemas.microsoft.com/office/powerpoint/2010/main" val="1694488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１分（２３分）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lang="ja-JP" altLang="en-US" dirty="0">
                <a:latin typeface="HGP創英ﾌﾟﾚｾﾞﾝｽEB" panose="02020800000000000000" pitchFamily="18" charset="-128"/>
                <a:ea typeface="HGP創英ﾌﾟﾚｾﾞﾝｽEB" panose="02020800000000000000" pitchFamily="18" charset="-128"/>
              </a:rPr>
              <a:t>積乱雲がさらに発達すると、雲のてっぺんが周りに開き、キノコの傘のような形になります。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高さは十数ｋｍ、横の広がりは数ｋｍから十数ｋｍになります。</a:t>
            </a:r>
            <a:endParaRPr lang="en-US" altLang="ja-JP" dirty="0">
              <a:latin typeface="HGP創英ﾌﾟﾚｾﾞﾝｽEB" panose="02020800000000000000" pitchFamily="18" charset="-128"/>
              <a:ea typeface="HGP創英ﾌﾟﾚｾﾞﾝｽEB" panose="02020800000000000000" pitchFamily="18" charset="-128"/>
            </a:endParaRPr>
          </a:p>
          <a:p>
            <a:pPr marL="285636" indent="-285636">
              <a:buFont typeface="Wingdings" panose="05000000000000000000" pitchFamily="2" charset="2"/>
              <a:buChar char="Ø"/>
            </a:pP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遠くにある積乱雲は、太陽に照らされると白く輝いて見えます。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21</a:t>
            </a:fld>
            <a:endParaRPr kumimoji="1" lang="ja-JP" altLang="en-US"/>
          </a:p>
        </p:txBody>
      </p:sp>
    </p:spTree>
    <p:extLst>
      <p:ext uri="{BB962C8B-B14F-4D97-AF65-F5344CB8AC3E}">
        <p14:creationId xmlns:p14="http://schemas.microsoft.com/office/powerpoint/2010/main" val="3337679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１分（２４分）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積乱雲が近づいてくると、真っ黒い雲で空が暗くなったり、雷の音が聞こえてきたり、急に冷たい風が吹いてきたりします。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それは積乱雲が近づいているサインです。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このような変化を感じたら、まもなく、激しい雨と雷が発生するおそれがあります。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また、竜巻などの激しい突風が起きる恐れもあります。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22</a:t>
            </a:fld>
            <a:endParaRPr kumimoji="1" lang="ja-JP" altLang="en-US"/>
          </a:p>
        </p:txBody>
      </p:sp>
    </p:spTree>
    <p:extLst>
      <p:ext uri="{BB962C8B-B14F-4D97-AF65-F5344CB8AC3E}">
        <p14:creationId xmlns:p14="http://schemas.microsoft.com/office/powerpoint/2010/main" val="2249078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１分（２５分）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これは、積乱雲の底に入りつつあるときの空の写真です。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黒い雲で空が暗くなり始めています。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積乱雲は背が高く分厚いため、太陽の光をさえぎります。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このため積乱雲の底は、真っ黒で不気味な様相を呈します。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23</a:t>
            </a:fld>
            <a:endParaRPr kumimoji="1" lang="ja-JP" altLang="en-US"/>
          </a:p>
        </p:txBody>
      </p:sp>
    </p:spTree>
    <p:extLst>
      <p:ext uri="{BB962C8B-B14F-4D97-AF65-F5344CB8AC3E}">
        <p14:creationId xmlns:p14="http://schemas.microsoft.com/office/powerpoint/2010/main" val="236858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１分（２６分）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グラウンドや公園等の周囲の開けた場所にいる時に、積乱雲が近づいてきたら、落雷や突風の危険があります。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積乱雲が近づく兆しを察知したら、できるだけ速やかに丈夫な建物に避難して下さい。</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24</a:t>
            </a:fld>
            <a:endParaRPr kumimoji="1" lang="ja-JP" altLang="en-US"/>
          </a:p>
        </p:txBody>
      </p:sp>
    </p:spTree>
    <p:extLst>
      <p:ext uri="{BB962C8B-B14F-4D97-AF65-F5344CB8AC3E}">
        <p14:creationId xmlns:p14="http://schemas.microsoft.com/office/powerpoint/2010/main" val="1494760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１分（２７分）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河川敷や親水公園など川の側にいるときは、河川の急激な増水や落雷、突風の危険があります。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積乱雲が近づく兆しを察知したら、できるだけ速やかに中洲や川原などの水辺から離れて、川の外の頑丈な建物の中に入り、身を守って下さい。</a:t>
            </a:r>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25</a:t>
            </a:fld>
            <a:endParaRPr kumimoji="1" lang="ja-JP" altLang="en-US"/>
          </a:p>
        </p:txBody>
      </p:sp>
    </p:spTree>
    <p:extLst>
      <p:ext uri="{BB962C8B-B14F-4D97-AF65-F5344CB8AC3E}">
        <p14:creationId xmlns:p14="http://schemas.microsoft.com/office/powerpoint/2010/main" val="1494760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１分（２８分）</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地下にいる場合には、浸水の危険があります。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ナウキャストで積乱雲が近づいているとき等は、地下から出て家の</a:t>
            </a:r>
            <a:r>
              <a:rPr lang="en-US" altLang="ja-JP" dirty="0">
                <a:latin typeface="HGP創英ﾌﾟﾚｾﾞﾝｽEB" panose="02020800000000000000" pitchFamily="18" charset="-128"/>
                <a:ea typeface="HGP創英ﾌﾟﾚｾﾞﾝｽEB" panose="02020800000000000000" pitchFamily="18" charset="-128"/>
              </a:rPr>
              <a:t>1</a:t>
            </a:r>
            <a:r>
              <a:rPr lang="ja-JP" altLang="en-US" dirty="0">
                <a:latin typeface="HGP創英ﾌﾟﾚｾﾞﾝｽEB" panose="02020800000000000000" pitchFamily="18" charset="-128"/>
                <a:ea typeface="HGP創英ﾌﾟﾚｾﾞﾝｽEB" panose="02020800000000000000" pitchFamily="18" charset="-128"/>
              </a:rPr>
              <a:t>階以上に退避してください。</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 また、アンダーパス等の低い場所の通行には注意が必要です。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発達した積乱雲による激しい現象は、短時間（</a:t>
            </a:r>
            <a:r>
              <a:rPr lang="en-US" altLang="ja-JP" dirty="0">
                <a:latin typeface="HGP創英ﾌﾟﾚｾﾞﾝｽEB" panose="02020800000000000000" pitchFamily="18" charset="-128"/>
                <a:ea typeface="HGP創英ﾌﾟﾚｾﾞﾝｽEB" panose="02020800000000000000" pitchFamily="18" charset="-128"/>
              </a:rPr>
              <a:t>30 </a:t>
            </a:r>
            <a:r>
              <a:rPr lang="ja-JP" altLang="en-US" dirty="0">
                <a:latin typeface="HGP創英ﾌﾟﾚｾﾞﾝｽEB" panose="02020800000000000000" pitchFamily="18" charset="-128"/>
                <a:ea typeface="HGP創英ﾌﾟﾚｾﾞﾝｽEB" panose="02020800000000000000" pitchFamily="18" charset="-128"/>
              </a:rPr>
              <a:t>分～</a:t>
            </a:r>
            <a:r>
              <a:rPr lang="en-US" altLang="ja-JP" dirty="0">
                <a:latin typeface="HGP創英ﾌﾟﾚｾﾞﾝｽEB" panose="02020800000000000000" pitchFamily="18" charset="-128"/>
                <a:ea typeface="HGP創英ﾌﾟﾚｾﾞﾝｽEB" panose="02020800000000000000" pitchFamily="18" charset="-128"/>
              </a:rPr>
              <a:t>1 </a:t>
            </a:r>
            <a:r>
              <a:rPr lang="ja-JP" altLang="en-US" dirty="0">
                <a:latin typeface="HGP創英ﾌﾟﾚｾﾞﾝｽEB" panose="02020800000000000000" pitchFamily="18" charset="-128"/>
                <a:ea typeface="HGP創英ﾌﾟﾚｾﾞﾝｽEB" panose="02020800000000000000" pitchFamily="18" charset="-128"/>
              </a:rPr>
              <a:t>時間程度）で弱まる場合が多いため、</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ナウキャストで現象の状況を確認しながら安全な場所で積乱雲が過ぎ去るのを待って下さい。 </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26</a:t>
            </a:fld>
            <a:endParaRPr kumimoji="1" lang="ja-JP" altLang="en-US"/>
          </a:p>
        </p:txBody>
      </p:sp>
    </p:spTree>
    <p:extLst>
      <p:ext uri="{BB962C8B-B14F-4D97-AF65-F5344CB8AC3E}">
        <p14:creationId xmlns:p14="http://schemas.microsoft.com/office/powerpoint/2010/main" val="1494760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１分（２９分）</a:t>
            </a:r>
            <a:endParaRPr lang="en-US" altLang="ja-JP" dirty="0">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kumimoji="1" lang="ja-JP" altLang="en-US" dirty="0"/>
              <a:t>竜巻が近づいてくると、雲の底から地上に伸びるろうと状の雲が見られたり、飛散物が筒状に舞い上がったりします。</a:t>
            </a:r>
            <a:endParaRPr kumimoji="1" lang="en-US" altLang="ja-JP" dirty="0"/>
          </a:p>
          <a:p>
            <a:r>
              <a:rPr kumimoji="1" lang="ja-JP" altLang="en-US" dirty="0"/>
              <a:t>また、ゴーとうジェット機のような</a:t>
            </a:r>
            <a:r>
              <a:rPr kumimoji="1" lang="ja-JP" altLang="en-US" dirty="0" err="1"/>
              <a:t>ごう</a:t>
            </a:r>
            <a:r>
              <a:rPr kumimoji="1" lang="ja-JP" altLang="en-US" dirty="0"/>
              <a:t>音が聞こえたり、気圧の変化で耳に異常を感じます。</a:t>
            </a:r>
            <a:endParaRPr kumimoji="1" lang="en-US" altLang="ja-JP" dirty="0"/>
          </a:p>
          <a:p>
            <a:endParaRPr kumimoji="1" lang="en-US" altLang="ja-JP" dirty="0"/>
          </a:p>
          <a:p>
            <a:r>
              <a:rPr kumimoji="1" lang="ja-JP" altLang="en-US" dirty="0"/>
              <a:t>このような変化を感じたときは、竜巻を見続けずに、直ちに避難をし、近くの頑丈な建物に移動してください。</a:t>
            </a:r>
            <a:endParaRPr kumimoji="1" lang="en-US" altLang="ja-JP" dirty="0"/>
          </a:p>
          <a:p>
            <a:r>
              <a:rPr kumimoji="1" lang="ja-JP" altLang="en-US" dirty="0"/>
              <a:t>頑丈な建物が無いときは、飛散物から身を守れるような物陰に隠れて、頭を抱えてうずくまってください。</a:t>
            </a:r>
            <a:endParaRPr kumimoji="1" lang="en-US" altLang="ja-JP" dirty="0"/>
          </a:p>
          <a:p>
            <a:r>
              <a:rPr kumimoji="1" lang="ja-JP" altLang="en-US" dirty="0"/>
              <a:t>強い竜巻の場合は、自動車も飛ばされるおそれがあるので、自動車の中でも頭を抱えてうずくまってください。</a:t>
            </a:r>
            <a:endParaRPr kumimoji="1" lang="en-US" altLang="ja-JP" dirty="0"/>
          </a:p>
          <a:p>
            <a:endParaRPr kumimoji="1" lang="en-US" altLang="ja-JP" dirty="0"/>
          </a:p>
          <a:p>
            <a:r>
              <a:rPr kumimoji="1" lang="ja-JP" altLang="en-US" dirty="0"/>
              <a:t>屋内にいる場合は、飛散物で窓が割れる可能性があるので、窓から離れ、頑丈な机の下に入り、両腕で頭と首を守って下さい。</a:t>
            </a:r>
            <a:endParaRPr kumimoji="1" lang="en-US" altLang="ja-JP" dirty="0"/>
          </a:p>
          <a:p>
            <a:r>
              <a:rPr kumimoji="1" lang="ja-JP" altLang="en-US" dirty="0"/>
              <a:t>また、部屋の隅・ドア・外壁からは離れてください。地下室か、最下階へ移動して下さい。</a:t>
            </a:r>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27</a:t>
            </a:fld>
            <a:endParaRPr kumimoji="1" lang="ja-JP" altLang="en-US"/>
          </a:p>
        </p:txBody>
      </p:sp>
    </p:spTree>
    <p:extLst>
      <p:ext uri="{BB962C8B-B14F-4D97-AF65-F5344CB8AC3E}">
        <p14:creationId xmlns:p14="http://schemas.microsoft.com/office/powerpoint/2010/main" val="3788356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１分（３０分）</a:t>
            </a:r>
            <a:endParaRPr lang="en-US" altLang="ja-JP" dirty="0">
              <a:latin typeface="HGP創英ﾌﾟﾚｾﾞﾝｽEB" panose="02020800000000000000" pitchFamily="18" charset="-128"/>
              <a:ea typeface="HGP創英ﾌﾟﾚｾﾞﾝｽEB" panose="02020800000000000000" pitchFamily="18" charset="-128"/>
            </a:endParaRPr>
          </a:p>
          <a:p>
            <a:pPr marL="285636" indent="-285636">
              <a:buFont typeface="Wingdings" panose="05000000000000000000" pitchFamily="2" charset="2"/>
              <a:buChar char="Ø"/>
            </a:pP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積乱雲が近づく兆しを感じたら、危険な場所から離れる、丈夫な建物にしばらく避難するなど、「自分の身は自分で守る」ことが基本です。 </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発達した積乱雲が引き起こす「急な大雨」「雷」「竜巻」などの各現象は、それぞれが組み合わさって同時に発生することが多いため、積乱雲が近づいてきたら、これらすべて現象の発生を想定する必要があります。また、各現象によって、どこがどのように危険になるのかイメージすることも大切です。</a:t>
            </a:r>
            <a:endParaRPr lang="en-US" altLang="ja-JP" dirty="0">
              <a:latin typeface="HGP創英ﾌﾟﾚｾﾞﾝｽEB" panose="02020800000000000000" pitchFamily="18" charset="-128"/>
              <a:ea typeface="HGP創英ﾌﾟﾚｾﾞﾝｽEB" panose="02020800000000000000" pitchFamily="18" charset="-128"/>
            </a:endParaRPr>
          </a:p>
          <a:p>
            <a:pPr marL="285636" indent="-285636">
              <a:buFont typeface="Wingdings" panose="05000000000000000000" pitchFamily="2" charset="2"/>
              <a:buChar char="Ø"/>
            </a:pP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災害は「まさか」ではなく「いつかは」起きるものであり油断してはなりません。</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人には、「たぶん大丈夫」「自分は大丈夫」と自分に都合良く考えてしまう傾向（正常化の偏見）があります。 </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いざという時はこのような考えは捨てて、安全第一の対応をお願いします。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28</a:t>
            </a:fld>
            <a:endParaRPr kumimoji="1" lang="ja-JP" altLang="en-US"/>
          </a:p>
        </p:txBody>
      </p:sp>
    </p:spTree>
    <p:extLst>
      <p:ext uri="{BB962C8B-B14F-4D97-AF65-F5344CB8AC3E}">
        <p14:creationId xmlns:p14="http://schemas.microsoft.com/office/powerpoint/2010/main" val="595097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２分（３２分）</a:t>
            </a:r>
            <a:endParaRPr kumimoji="1" lang="en-US" altLang="ja-JP" dirty="0"/>
          </a:p>
          <a:p>
            <a:endParaRPr kumimoji="1" lang="en-US" altLang="ja-JP" dirty="0"/>
          </a:p>
          <a:p>
            <a:r>
              <a:rPr lang="ja-JP" altLang="en-US" dirty="0">
                <a:latin typeface="HGP創英ﾌﾟﾚｾﾞﾝｽEB" panose="02020800000000000000" pitchFamily="18" charset="-128"/>
                <a:ea typeface="HGP創英ﾌﾟﾚｾﾞﾝｽEB" panose="02020800000000000000" pitchFamily="18" charset="-128"/>
              </a:rPr>
              <a:t>最後にナウキャスト（雨雲の動き・雷・竜巻）の見方について説明します。</a:t>
            </a:r>
            <a:endParaRPr lang="en-US" altLang="ja-JP" dirty="0">
              <a:latin typeface="HGP創英ﾌﾟﾚｾﾞﾝｽEB" panose="02020800000000000000" pitchFamily="18" charset="-128"/>
              <a:ea typeface="HGP創英ﾌﾟﾚｾﾞﾝｽEB" panose="02020800000000000000" pitchFamily="18" charset="-128"/>
            </a:endParaRPr>
          </a:p>
          <a:p>
            <a:r>
              <a:rPr kumimoji="1" lang="ja-JP" altLang="en-US" dirty="0"/>
              <a:t>積乱雲による激しい現象から自分の身を守るためには、今自分のいる場所に積乱雲が近づいてきているのか、遠ざかっているのか、あるいは、</a:t>
            </a:r>
            <a:endParaRPr kumimoji="1" lang="en-US" altLang="ja-JP" dirty="0"/>
          </a:p>
          <a:p>
            <a:r>
              <a:rPr kumimoji="1" lang="ja-JP" altLang="en-US" dirty="0"/>
              <a:t>周辺の積乱雲が発達しているのか、衰弱しているのか、ということを知ることが大切になります。</a:t>
            </a:r>
            <a:endParaRPr kumimoji="1" lang="en-US" altLang="ja-JP" dirty="0"/>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ナウキャスト（雨雲の動き・雷・竜巻）は、降水の強さの分布を１時間先まで </a:t>
            </a:r>
            <a:r>
              <a:rPr lang="en-US" altLang="ja-JP" dirty="0">
                <a:latin typeface="HGP創英ﾌﾟﾚｾﾞﾝｽEB" panose="02020800000000000000" pitchFamily="18" charset="-128"/>
                <a:ea typeface="HGP創英ﾌﾟﾚｾﾞﾝｽEB" panose="02020800000000000000" pitchFamily="18" charset="-128"/>
              </a:rPr>
              <a:t>5 </a:t>
            </a:r>
            <a:r>
              <a:rPr lang="ja-JP" altLang="en-US" dirty="0">
                <a:latin typeface="HGP創英ﾌﾟﾚｾﾞﾝｽEB" panose="02020800000000000000" pitchFamily="18" charset="-128"/>
                <a:ea typeface="HGP創英ﾌﾟﾚｾﾞﾝｽEB" panose="02020800000000000000" pitchFamily="18" charset="-128"/>
              </a:rPr>
              <a:t>分単位で予想します。</a:t>
            </a:r>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積乱雲は激しい雨をもたらすため、ナウキャスト（雨雲の動き・雷・竜巻）では赤や紫色で表示されます。</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周囲や川の上流に積乱雲が発生していないか、自分のいる場所に近づいていないかチェックして下さい。</a:t>
            </a:r>
            <a:endParaRPr lang="en-US" altLang="ja-JP" dirty="0">
              <a:latin typeface="HGP創英ﾌﾟﾚｾﾞﾝｽEB" panose="02020800000000000000" pitchFamily="18" charset="-128"/>
              <a:ea typeface="HGP創英ﾌﾟﾚｾﾞﾝｽEB" panose="02020800000000000000" pitchFamily="18" charset="-128"/>
            </a:endParaRPr>
          </a:p>
          <a:p>
            <a:endParaRPr lang="en-US" altLang="ja-JP" dirty="0">
              <a:latin typeface="HGP創英ﾌﾟﾚｾﾞﾝｽEB" panose="02020800000000000000" pitchFamily="18" charset="-128"/>
              <a:ea typeface="HGP創英ﾌﾟﾚｾﾞﾝｽEB" panose="02020800000000000000" pitchFamily="18" charset="-128"/>
            </a:endParaRPr>
          </a:p>
          <a:p>
            <a:r>
              <a:rPr lang="ja-JP" altLang="en-US" dirty="0">
                <a:latin typeface="HGP創英ﾌﾟﾚｾﾞﾝｽEB" panose="02020800000000000000" pitchFamily="18" charset="-128"/>
                <a:ea typeface="HGP創英ﾌﾟﾚｾﾞﾝｽEB" panose="02020800000000000000" pitchFamily="18" charset="-128"/>
              </a:rPr>
              <a:t>ナウキャスト（雨雲の動き・雷・竜巻）では、見たい所を任意に拡大・縮小させたり、雨雲の動きを動画で再生させたりすることができるので、この機能を活用して下さい。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29</a:t>
            </a:fld>
            <a:endParaRPr kumimoji="1" lang="ja-JP" altLang="en-US"/>
          </a:p>
        </p:txBody>
      </p:sp>
    </p:spTree>
    <p:extLst>
      <p:ext uri="{BB962C8B-B14F-4D97-AF65-F5344CB8AC3E}">
        <p14:creationId xmlns:p14="http://schemas.microsoft.com/office/powerpoint/2010/main" val="244735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２分（３分）</a:t>
            </a:r>
            <a:endParaRPr kumimoji="1" lang="en-US" altLang="ja-JP" dirty="0"/>
          </a:p>
          <a:p>
            <a:endParaRPr kumimoji="1" lang="en-US" altLang="ja-JP" dirty="0"/>
          </a:p>
          <a:p>
            <a:endParaRPr kumimoji="1" lang="en-US" altLang="ja-JP" dirty="0"/>
          </a:p>
          <a:p>
            <a:pPr defTabSz="914034">
              <a:defRPr/>
            </a:pPr>
            <a:r>
              <a:rPr kumimoji="1" lang="ja-JP" altLang="en-US" dirty="0"/>
              <a:t>積乱雲は、</a:t>
            </a:r>
            <a:r>
              <a:rPr lang="ja-JP" altLang="en-US" dirty="0">
                <a:latin typeface="HGP創英ﾌﾟﾚｾﾞﾝｽEB" panose="02020800000000000000" pitchFamily="18" charset="-128"/>
                <a:ea typeface="HGP創英ﾌﾟﾚｾﾞﾝｽEB" panose="02020800000000000000" pitchFamily="18" charset="-128"/>
              </a:rPr>
              <a:t>強い上昇気流によって鉛直方向に著しく発達した雲</a:t>
            </a:r>
            <a:r>
              <a:rPr kumimoji="1" lang="ja-JP" altLang="en-US" dirty="0">
                <a:latin typeface="HGP創英ﾌﾟﾚｾﾞﾝｽEB" panose="02020800000000000000" pitchFamily="18" charset="-128"/>
                <a:ea typeface="HGP創英ﾌﾟﾚｾﾞﾝｽEB" panose="02020800000000000000" pitchFamily="18" charset="-128"/>
              </a:rPr>
              <a:t>で、高さは約１万メートルを超えることもあります。</a:t>
            </a:r>
            <a:endParaRPr kumimoji="1"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latin typeface="HGP創英ﾌﾟﾚｾﾞﾝｽEB" panose="02020800000000000000" pitchFamily="18" charset="-128"/>
                <a:ea typeface="HGP創英ﾌﾟﾚｾﾞﾝｽEB" panose="02020800000000000000" pitchFamily="18" charset="-128"/>
              </a:rPr>
              <a:t>水平方向の広がりは数</a:t>
            </a:r>
            <a:r>
              <a:rPr kumimoji="1" lang="en-US" altLang="ja-JP" dirty="0">
                <a:latin typeface="HGP創英ﾌﾟﾚｾﾞﾝｽEB" panose="02020800000000000000" pitchFamily="18" charset="-128"/>
                <a:ea typeface="HGP創英ﾌﾟﾚｾﾞﾝｽEB" panose="02020800000000000000" pitchFamily="18" charset="-128"/>
              </a:rPr>
              <a:t>km</a:t>
            </a:r>
            <a:r>
              <a:rPr kumimoji="1" lang="ja-JP" altLang="en-US" dirty="0">
                <a:latin typeface="HGP創英ﾌﾟﾚｾﾞﾝｽEB" panose="02020800000000000000" pitchFamily="18" charset="-128"/>
                <a:ea typeface="HGP創英ﾌﾟﾚｾﾞﾝｽEB" panose="02020800000000000000" pitchFamily="18" charset="-128"/>
              </a:rPr>
              <a:t>から十数</a:t>
            </a:r>
            <a:r>
              <a:rPr kumimoji="1" lang="en-US" altLang="ja-JP" dirty="0">
                <a:latin typeface="HGP創英ﾌﾟﾚｾﾞﾝｽEB" panose="02020800000000000000" pitchFamily="18" charset="-128"/>
                <a:ea typeface="HGP創英ﾌﾟﾚｾﾞﾝｽEB" panose="02020800000000000000" pitchFamily="18" charset="-128"/>
              </a:rPr>
              <a:t>km</a:t>
            </a:r>
            <a:r>
              <a:rPr kumimoji="1" lang="ja-JP" altLang="en-US" dirty="0">
                <a:latin typeface="HGP創英ﾌﾟﾚｾﾞﾝｽEB" panose="02020800000000000000" pitchFamily="18" charset="-128"/>
                <a:ea typeface="HGP創英ﾌﾟﾚｾﾞﾝｽEB" panose="02020800000000000000" pitchFamily="18" charset="-128"/>
              </a:rPr>
              <a:t>程度で、急な大雨や雷、竜巻等の激しい現象を引き起こします。</a:t>
            </a:r>
            <a:endParaRPr kumimoji="1"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kumimoji="1" lang="en-US" altLang="ja-JP" dirty="0"/>
          </a:p>
          <a:p>
            <a:r>
              <a:rPr kumimoji="1" lang="ja-JP" altLang="en-US" dirty="0"/>
              <a:t>皆さんは、積乱雲がどのような時に発生しやすいか知っていますか？</a:t>
            </a:r>
            <a:endParaRPr kumimoji="1" lang="en-US" altLang="ja-JP" dirty="0"/>
          </a:p>
          <a:p>
            <a:r>
              <a:rPr kumimoji="1" lang="ja-JP" altLang="en-US" dirty="0"/>
              <a:t>積乱雲についての動画を見て勉強しましょう。</a:t>
            </a:r>
            <a:endParaRPr kumimoji="1" lang="en-US" altLang="ja-JP" dirty="0"/>
          </a:p>
          <a:p>
            <a:endParaRPr kumimoji="1" lang="en-US" altLang="ja-JP" dirty="0"/>
          </a:p>
          <a:p>
            <a:r>
              <a:rPr kumimoji="1" lang="ja-JP" altLang="en-US" b="1" dirty="0"/>
              <a:t>画像「発達した積乱雲」をクリックする。</a:t>
            </a:r>
            <a:r>
              <a:rPr kumimoji="1" lang="en-US" altLang="ja-JP" b="1" dirty="0"/>
              <a:t>&lt;</a:t>
            </a:r>
            <a:r>
              <a:rPr kumimoji="1" lang="ja-JP" altLang="en-US" b="1" dirty="0"/>
              <a:t>動画再生　１分１７秒</a:t>
            </a:r>
            <a:r>
              <a:rPr kumimoji="1" lang="en-US" altLang="ja-JP" b="1"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https://www.jma.go.jp/jma/kishou/books/cb_saigai_dvd/sub1.html</a:t>
            </a:r>
          </a:p>
          <a:p>
            <a:endParaRPr kumimoji="1" lang="en-US" altLang="ja-JP" dirty="0"/>
          </a:p>
          <a:p>
            <a:r>
              <a:rPr kumimoji="1" lang="ja-JP" altLang="en-US" dirty="0">
                <a:latin typeface="HGP創英ﾌﾟﾚｾﾞﾝｽEB" panose="02020800000000000000" pitchFamily="18" charset="-128"/>
                <a:ea typeface="HGP創英ﾌﾟﾚｾﾞﾝｽEB" panose="02020800000000000000" pitchFamily="18" charset="-128"/>
              </a:rPr>
              <a:t>このように、夏の日中の強い日差しで地表面付近の空気が暖められて、軽くなった空気が上昇し、</a:t>
            </a:r>
            <a:r>
              <a:rPr lang="ja-JP" altLang="en-US" dirty="0">
                <a:latin typeface="HGP創英ﾌﾟﾚｾﾞﾝｽEB" panose="02020800000000000000" pitchFamily="18" charset="-128"/>
                <a:ea typeface="HGP創英ﾌﾟﾚｾﾞﾝｽEB" panose="02020800000000000000" pitchFamily="18" charset="-128"/>
              </a:rPr>
              <a:t>積乱雲が発達しやすい気象状況となります。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a:t>
            </a:fld>
            <a:endParaRPr kumimoji="1" lang="ja-JP" altLang="en-US" dirty="0"/>
          </a:p>
        </p:txBody>
      </p:sp>
    </p:spTree>
    <p:extLst>
      <p:ext uri="{BB962C8B-B14F-4D97-AF65-F5344CB8AC3E}">
        <p14:creationId xmlns:p14="http://schemas.microsoft.com/office/powerpoint/2010/main" val="129647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２分（３６分）</a:t>
            </a:r>
            <a:endParaRPr kumimoji="1" lang="en-US" altLang="ja-JP" dirty="0"/>
          </a:p>
          <a:p>
            <a:endParaRPr kumimoji="1" lang="en-US" altLang="ja-JP" dirty="0"/>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スマホで気象庁ホームページの高解像度ナウキャストを表示して下さい。</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このスライドの二次元コードを読み込むか、あるいは、「ナウキャスト」で検索しても表示することができます。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b="1"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b="1" dirty="0">
                <a:latin typeface="HGP創英ﾌﾟﾚｾﾞﾝｽEB" panose="02020800000000000000" pitchFamily="18" charset="-128"/>
                <a:ea typeface="HGP創英ﾌﾟﾚｾﾞﾝｽEB" panose="02020800000000000000" pitchFamily="18" charset="-128"/>
              </a:rPr>
              <a:t>（</a:t>
            </a:r>
            <a:r>
              <a:rPr lang="en-US" altLang="ja-JP" b="1" dirty="0">
                <a:latin typeface="HGP創英ﾌﾟﾚｾﾞﾝｽEB" panose="02020800000000000000" pitchFamily="18" charset="-128"/>
                <a:ea typeface="HGP創英ﾌﾟﾚｾﾞﾝｽEB" panose="02020800000000000000" pitchFamily="18" charset="-128"/>
              </a:rPr>
              <a:t>1</a:t>
            </a:r>
            <a:r>
              <a:rPr lang="ja-JP" altLang="en-US" b="1" dirty="0">
                <a:latin typeface="HGP創英ﾌﾟﾚｾﾞﾝｽEB" panose="02020800000000000000" pitchFamily="18" charset="-128"/>
                <a:ea typeface="HGP創英ﾌﾟﾚｾﾞﾝｽEB" panose="02020800000000000000" pitchFamily="18" charset="-128"/>
              </a:rPr>
              <a:t>分ほど待つ）</a:t>
            </a:r>
            <a:endParaRPr lang="en-US" altLang="ja-JP" b="1"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lang="ja-JP" altLang="en-US" dirty="0">
                <a:latin typeface="HGP創英ﾌﾟﾚｾﾞﾝｽEB" panose="02020800000000000000" pitchFamily="18" charset="-128"/>
                <a:ea typeface="HGP創英ﾌﾟﾚｾﾞﾝｽEB" panose="02020800000000000000" pitchFamily="18" charset="-128"/>
              </a:rPr>
              <a:t>まだナウキャスト（雨雲の動き・雷・竜巻）を表示できてない人はいますか。</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endParaRPr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30</a:t>
            </a:fld>
            <a:endParaRPr kumimoji="1" lang="ja-JP" altLang="en-US" dirty="0"/>
          </a:p>
        </p:txBody>
      </p:sp>
    </p:spTree>
    <p:extLst>
      <p:ext uri="{BB962C8B-B14F-4D97-AF65-F5344CB8AC3E}">
        <p14:creationId xmlns:p14="http://schemas.microsoft.com/office/powerpoint/2010/main" val="2586613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２分（３８分）</a:t>
            </a:r>
            <a:endParaRPr kumimoji="1" lang="en-US" altLang="ja-JP" dirty="0"/>
          </a:p>
          <a:p>
            <a:endParaRPr kumimoji="1" lang="en-US" altLang="ja-JP" dirty="0"/>
          </a:p>
          <a:p>
            <a:r>
              <a:rPr kumimoji="1" lang="ja-JP" altLang="en-US" dirty="0"/>
              <a:t>地図の右側に＋と－の記号が書かれたボタンがあります。</a:t>
            </a:r>
            <a:endParaRPr kumimoji="1" lang="en-US" altLang="ja-JP" dirty="0"/>
          </a:p>
          <a:p>
            <a:endParaRPr kumimoji="1" lang="en-US" altLang="ja-JP" dirty="0"/>
          </a:p>
          <a:p>
            <a:r>
              <a:rPr kumimoji="1" lang="ja-JP" altLang="en-US" dirty="0"/>
              <a:t>＋ボタンを押すと地図が拡大し、－ボタンを押すと地図が縮小します。</a:t>
            </a:r>
            <a:endParaRPr kumimoji="1" lang="en-US" altLang="ja-JP" dirty="0"/>
          </a:p>
          <a:p>
            <a:endParaRPr kumimoji="1" lang="en-US" altLang="ja-JP" dirty="0"/>
          </a:p>
          <a:p>
            <a:r>
              <a:rPr kumimoji="1" lang="ja-JP" altLang="en-US" dirty="0"/>
              <a:t>降っている雨の強さを知りたいときには、－ボタンの下にあるマークをタップします。</a:t>
            </a:r>
            <a:endParaRPr kumimoji="1" lang="en-US" altLang="ja-JP" dirty="0"/>
          </a:p>
          <a:p>
            <a:r>
              <a:rPr kumimoji="1" lang="ja-JP" altLang="en-US" dirty="0"/>
              <a:t>すると、右下のように色と降水の強さの関係を表した凡例（カラーバー）が表示されます。</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31</a:t>
            </a:fld>
            <a:endParaRPr kumimoji="1" lang="ja-JP" altLang="en-US"/>
          </a:p>
        </p:txBody>
      </p:sp>
    </p:spTree>
    <p:extLst>
      <p:ext uri="{BB962C8B-B14F-4D97-AF65-F5344CB8AC3E}">
        <p14:creationId xmlns:p14="http://schemas.microsoft.com/office/powerpoint/2010/main" val="642114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２分（４０分）</a:t>
            </a:r>
            <a:endParaRPr kumimoji="1" lang="en-US" altLang="ja-JP" dirty="0"/>
          </a:p>
          <a:p>
            <a:endParaRPr kumimoji="1" lang="en-US" altLang="ja-JP" dirty="0"/>
          </a:p>
          <a:p>
            <a:r>
              <a:rPr kumimoji="1" lang="ja-JP" altLang="en-US" dirty="0"/>
              <a:t>地図の下に、矢印が書かれたマークがいくつかあります。</a:t>
            </a:r>
            <a:endParaRPr kumimoji="1" lang="en-US" altLang="ja-JP" dirty="0"/>
          </a:p>
          <a:p>
            <a:endParaRPr kumimoji="1" lang="en-US" altLang="ja-JP" dirty="0"/>
          </a:p>
          <a:p>
            <a:r>
              <a:rPr kumimoji="1" lang="ja-JP" altLang="en-US" dirty="0"/>
              <a:t>最も左側の矢印マークをタップすると、雨雲の動画を再生することができます。</a:t>
            </a:r>
            <a:endParaRPr kumimoji="1" lang="en-US" altLang="ja-JP" dirty="0"/>
          </a:p>
          <a:p>
            <a:endParaRPr kumimoji="1" lang="en-US" altLang="ja-JP" dirty="0"/>
          </a:p>
          <a:p>
            <a:r>
              <a:rPr kumimoji="1" lang="ja-JP" altLang="en-US" dirty="0"/>
              <a:t>中央にある、青色の囲みの部分で、見たい時刻の雨雲を確認することができます。</a:t>
            </a:r>
            <a:endParaRPr kumimoji="1" lang="en-US" altLang="ja-JP" dirty="0"/>
          </a:p>
          <a:p>
            <a:endParaRPr kumimoji="1" lang="en-US" altLang="ja-JP" dirty="0"/>
          </a:p>
          <a:p>
            <a:r>
              <a:rPr kumimoji="1" lang="ja-JP" altLang="en-US" dirty="0"/>
              <a:t>最も右側のボタンをタップすると、最新の時刻に更新されます。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32</a:t>
            </a:fld>
            <a:endParaRPr kumimoji="1" lang="ja-JP" altLang="en-US" dirty="0"/>
          </a:p>
        </p:txBody>
      </p:sp>
    </p:spTree>
    <p:extLst>
      <p:ext uri="{BB962C8B-B14F-4D97-AF65-F5344CB8AC3E}">
        <p14:creationId xmlns:p14="http://schemas.microsoft.com/office/powerpoint/2010/main" val="1701344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２分（４２分）</a:t>
            </a:r>
            <a:endParaRPr kumimoji="1" lang="en-US" altLang="ja-JP" dirty="0"/>
          </a:p>
          <a:p>
            <a:endParaRPr kumimoji="1" lang="en-US" altLang="ja-JP" dirty="0"/>
          </a:p>
          <a:p>
            <a:r>
              <a:rPr kumimoji="1" lang="ja-JP" altLang="en-US" dirty="0"/>
              <a:t>この画面では、雨雲の動きの他に、雷の活動度や竜巻発生確度が確認できます。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画面の一番下の段に、マークが５つ並んでいて、最も左側のマークで「雨雲の動き」にアクセスできます。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左から</a:t>
            </a:r>
            <a:r>
              <a:rPr kumimoji="1" lang="en-US" altLang="ja-JP" dirty="0"/>
              <a:t>2</a:t>
            </a:r>
            <a:r>
              <a:rPr kumimoji="1" lang="ja-JP" altLang="en-US" dirty="0"/>
              <a:t>番目では「雷活動度」、左から</a:t>
            </a:r>
            <a:r>
              <a:rPr kumimoji="1" lang="en-US" altLang="ja-JP" dirty="0"/>
              <a:t>3</a:t>
            </a:r>
            <a:r>
              <a:rPr kumimoji="1" lang="ja-JP" altLang="en-US" dirty="0"/>
              <a:t>番目（中央）では「竜巻発生確度」の状況が確認できます。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33</a:t>
            </a:fld>
            <a:endParaRPr kumimoji="1" lang="ja-JP" altLang="en-US" dirty="0"/>
          </a:p>
        </p:txBody>
      </p:sp>
    </p:spTree>
    <p:extLst>
      <p:ext uri="{BB962C8B-B14F-4D97-AF65-F5344CB8AC3E}">
        <p14:creationId xmlns:p14="http://schemas.microsoft.com/office/powerpoint/2010/main" val="1843722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34</a:t>
            </a:fld>
            <a:endParaRPr kumimoji="1" lang="ja-JP" altLang="en-US"/>
          </a:p>
        </p:txBody>
      </p:sp>
    </p:spTree>
    <p:extLst>
      <p:ext uri="{BB962C8B-B14F-4D97-AF65-F5344CB8AC3E}">
        <p14:creationId xmlns:p14="http://schemas.microsoft.com/office/powerpoint/2010/main" val="142430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２分（５分）</a:t>
            </a:r>
            <a:endParaRPr kumimoji="1" lang="en-US" altLang="ja-JP" dirty="0"/>
          </a:p>
          <a:p>
            <a:endParaRPr kumimoji="1" lang="en-US" altLang="ja-JP" dirty="0"/>
          </a:p>
          <a:p>
            <a:r>
              <a:rPr kumimoji="1" lang="ja-JP" altLang="en-US" dirty="0"/>
              <a:t>発達した積乱雲による大雨は、短時間に狭い範囲で激しく降り、</a:t>
            </a:r>
            <a:endParaRPr kumimoji="1" lang="en-US" altLang="ja-JP" dirty="0"/>
          </a:p>
          <a:p>
            <a:r>
              <a:rPr lang="ja-JP" altLang="en-US" dirty="0">
                <a:solidFill>
                  <a:srgbClr val="FF0000"/>
                </a:solidFill>
                <a:latin typeface="HGP創英ﾌﾟﾚｾﾞﾝｽEB" panose="02020800000000000000" pitchFamily="18" charset="-128"/>
                <a:ea typeface="HGP創英ﾌﾟﾚｾﾞﾝｽEB" panose="02020800000000000000" pitchFamily="18" charset="-128"/>
              </a:rPr>
              <a:t>中小河川の増水、低地の浸水、地下街への浸水、アンダーパスの冠水等を引き起こします。</a:t>
            </a:r>
            <a:endParaRPr lang="en-US" altLang="ja-JP" dirty="0">
              <a:solidFill>
                <a:srgbClr val="FF0000"/>
              </a:solidFill>
              <a:latin typeface="HGP創英ﾌﾟﾚｾﾞﾝｽEB" panose="02020800000000000000" pitchFamily="18" charset="-128"/>
              <a:ea typeface="HGP創英ﾌﾟﾚｾﾞﾝｽEB" panose="02020800000000000000" pitchFamily="18" charset="-128"/>
            </a:endParaRPr>
          </a:p>
          <a:p>
            <a:r>
              <a:rPr lang="ja-JP" altLang="en-US" dirty="0"/>
              <a:t>アンダーパスとは、交差する鉄道や道路などの下を通過するため、周辺の地面よりも低くなっている道路のことをいいます。</a:t>
            </a:r>
            <a:endParaRPr lang="en-US" altLang="ja-JP" dirty="0">
              <a:solidFill>
                <a:srgbClr val="FF0000"/>
              </a:solidFill>
              <a:latin typeface="HGP創英ﾌﾟﾚｾﾞﾝｽEB" panose="02020800000000000000" pitchFamily="18" charset="-128"/>
              <a:ea typeface="HGP創英ﾌﾟﾚｾﾞﾝｽEB" panose="02020800000000000000" pitchFamily="18" charset="-128"/>
            </a:endParaRPr>
          </a:p>
          <a:p>
            <a:endParaRPr kumimoji="1" lang="en-US" altLang="ja-JP" dirty="0"/>
          </a:p>
          <a:p>
            <a:r>
              <a:rPr kumimoji="1" lang="ja-JP" altLang="en-US" b="1" dirty="0"/>
              <a:t>画像「地下に流れ込む雨水」。</a:t>
            </a:r>
            <a:endParaRPr kumimoji="1" lang="en-US" altLang="ja-JP" b="1" dirty="0"/>
          </a:p>
          <a:p>
            <a:r>
              <a:rPr kumimoji="1" lang="ja-JP" altLang="en-US" dirty="0"/>
              <a:t>これは、１９９９年に福岡で起こった水害の映像です。</a:t>
            </a:r>
            <a:endParaRPr kumimoji="1" lang="en-US" altLang="ja-JP" dirty="0"/>
          </a:p>
          <a:p>
            <a:endParaRPr kumimoji="1" lang="en-US" altLang="ja-JP" dirty="0"/>
          </a:p>
          <a:p>
            <a:r>
              <a:rPr kumimoji="1" lang="ja-JP" altLang="en-US" dirty="0"/>
              <a:t>また、</a:t>
            </a:r>
            <a:r>
              <a:rPr lang="ja-JP" altLang="en-US" dirty="0">
                <a:solidFill>
                  <a:srgbClr val="FF0000"/>
                </a:solidFill>
                <a:latin typeface="HGP創英ﾌﾟﾚｾﾞﾝｽEB" panose="02020800000000000000" pitchFamily="18" charset="-128"/>
                <a:ea typeface="HGP創英ﾌﾟﾚｾﾞﾝｽEB" panose="02020800000000000000" pitchFamily="18" charset="-128"/>
              </a:rPr>
              <a:t>川の上流で大雨が降って、雨の降っていない下流域での急激に増水して人が亡くなる事故も発生しています。</a:t>
            </a:r>
            <a:endParaRPr lang="en-US" altLang="ja-JP" dirty="0">
              <a:solidFill>
                <a:srgbClr val="FF0000"/>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b="1" dirty="0"/>
              <a:t>画像「都賀川の水難事故」。</a:t>
            </a:r>
            <a:endParaRPr kumimoji="1" lang="en-US" altLang="ja-JP" b="1" dirty="0"/>
          </a:p>
          <a:p>
            <a:pPr defTabSz="914034">
              <a:defRPr/>
            </a:pPr>
            <a:r>
              <a:rPr kumimoji="1" lang="ja-JP" altLang="en-US" dirty="0"/>
              <a:t>これは、神戸市都賀川での水難事故の映像です。</a:t>
            </a:r>
            <a:r>
              <a:rPr kumimoji="1" lang="en-US" altLang="ja-JP" dirty="0"/>
              <a:t>2</a:t>
            </a:r>
            <a:r>
              <a:rPr kumimoji="1" lang="ja-JP" altLang="en-US" dirty="0"/>
              <a:t>分おきの静止画像を連続してお見せします。</a:t>
            </a:r>
            <a:endParaRPr kumimoji="1" lang="en-US" altLang="ja-JP" dirty="0"/>
          </a:p>
          <a:p>
            <a:pPr defTabSz="914034">
              <a:defRPr/>
            </a:pPr>
            <a:r>
              <a:rPr kumimoji="1" lang="ja-JP" altLang="en-US" dirty="0"/>
              <a:t>上流で先に雨が降っていたため、下流で雨が降り始めてからわずか</a:t>
            </a:r>
            <a:r>
              <a:rPr kumimoji="1" lang="en-US" altLang="ja-JP" dirty="0"/>
              <a:t>10</a:t>
            </a:r>
            <a:r>
              <a:rPr kumimoji="1" lang="ja-JP" altLang="en-US" dirty="0"/>
              <a:t>分で急激に増水している様子が分かります。</a:t>
            </a:r>
            <a:endParaRPr kumimoji="1" lang="en-US" altLang="ja-JP" dirty="0"/>
          </a:p>
          <a:p>
            <a:pPr defTabSz="914034">
              <a:defRPr/>
            </a:pPr>
            <a:r>
              <a:rPr kumimoji="1" lang="ja-JP" altLang="en-US" dirty="0"/>
              <a:t>この事故で小学生</a:t>
            </a:r>
            <a:r>
              <a:rPr kumimoji="1" lang="en-US" altLang="ja-JP" dirty="0"/>
              <a:t>2</a:t>
            </a:r>
            <a:r>
              <a:rPr kumimoji="1" lang="ja-JP" altLang="en-US" dirty="0"/>
              <a:t>名、幼稚園児</a:t>
            </a:r>
            <a:r>
              <a:rPr kumimoji="1" lang="en-US" altLang="ja-JP" dirty="0"/>
              <a:t>1</a:t>
            </a:r>
            <a:r>
              <a:rPr kumimoji="1" lang="ja-JP" altLang="en-US" dirty="0"/>
              <a:t>名を含む</a:t>
            </a:r>
            <a:r>
              <a:rPr kumimoji="1" lang="en-US" altLang="ja-JP" dirty="0"/>
              <a:t>5</a:t>
            </a:r>
            <a:r>
              <a:rPr kumimoji="1" lang="ja-JP" altLang="en-US" dirty="0"/>
              <a:t>名が亡くなりました。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4</a:t>
            </a:fld>
            <a:endParaRPr kumimoji="1" lang="ja-JP" altLang="en-US" dirty="0"/>
          </a:p>
        </p:txBody>
      </p:sp>
    </p:spTree>
    <p:extLst>
      <p:ext uri="{BB962C8B-B14F-4D97-AF65-F5344CB8AC3E}">
        <p14:creationId xmlns:p14="http://schemas.microsoft.com/office/powerpoint/2010/main" val="346417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２分（７分）</a:t>
            </a:r>
            <a:endParaRPr kumimoji="1" lang="en-US" altLang="ja-JP" dirty="0"/>
          </a:p>
          <a:p>
            <a:endParaRPr kumimoji="1" lang="en-US" altLang="ja-JP" dirty="0"/>
          </a:p>
          <a:p>
            <a:r>
              <a:rPr kumimoji="1" lang="ja-JP" altLang="en-US" dirty="0">
                <a:solidFill>
                  <a:schemeClr val="tx1"/>
                </a:solidFill>
              </a:rPr>
              <a:t>次に雷について説明します。</a:t>
            </a:r>
            <a:endParaRPr kumimoji="1" lang="en-US" altLang="ja-JP" dirty="0">
              <a:solidFill>
                <a:schemeClr val="tx1"/>
              </a:solidFill>
            </a:endParaRPr>
          </a:p>
          <a:p>
            <a:r>
              <a:rPr lang="ja-JP" altLang="en-US" dirty="0">
                <a:solidFill>
                  <a:schemeClr val="tx1"/>
                </a:solidFill>
                <a:latin typeface="HGP創英ﾌﾟﾚｾﾞﾝｽEB" panose="02020800000000000000" pitchFamily="18" charset="-128"/>
                <a:ea typeface="HGP創英ﾌﾟﾚｾﾞﾝｽEB" panose="02020800000000000000" pitchFamily="18" charset="-128"/>
              </a:rPr>
              <a:t>雷は、海面、平野、山岳など場所を選ばず落ち、周囲より高いものほど落ちやすいという特徴があります。</a:t>
            </a:r>
            <a:endParaRPr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endParaRPr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solidFill>
                  <a:schemeClr val="tx1"/>
                </a:solidFill>
                <a:latin typeface="HGP創英ﾌﾟﾚｾﾞﾝｽEB" panose="02020800000000000000" pitchFamily="18" charset="-128"/>
                <a:ea typeface="HGP創英ﾌﾟﾚｾﾞﾝｽEB" panose="02020800000000000000" pitchFamily="18" charset="-128"/>
              </a:rPr>
              <a:t>雷雲から直接人体に落雷することを、直撃雷と呼びます。</a:t>
            </a:r>
            <a:endParaRPr kumimoji="1"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u="none" dirty="0">
                <a:solidFill>
                  <a:schemeClr val="tx1"/>
                </a:solidFill>
                <a:latin typeface="HGP創英ﾌﾟﾚｾﾞﾝｽEB" panose="02020800000000000000" pitchFamily="18" charset="-128"/>
                <a:ea typeface="HGP創英ﾌﾟﾚｾﾞﾝｽEB" panose="02020800000000000000" pitchFamily="18" charset="-128"/>
              </a:rPr>
              <a:t>直撃雷を受けると約８割の人が死亡します。</a:t>
            </a:r>
          </a:p>
          <a:p>
            <a:endParaRPr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r>
              <a:rPr kumimoji="1" lang="ja-JP" altLang="en-US" dirty="0">
                <a:solidFill>
                  <a:schemeClr val="tx1"/>
                </a:solidFill>
                <a:latin typeface="HGP創英ﾌﾟﾚｾﾞﾝｽEB" panose="02020800000000000000" pitchFamily="18" charset="-128"/>
                <a:ea typeface="HGP創英ﾌﾟﾚｾﾞﾝｽEB" panose="02020800000000000000" pitchFamily="18" charset="-128"/>
              </a:rPr>
              <a:t>樹木等から側にいる人へ雷が飛び移ることもあり、側撃雷と呼ばれます。　</a:t>
            </a:r>
            <a:endParaRPr kumimoji="1" lang="en-US" altLang="ja-JP" dirty="0">
              <a:solidFill>
                <a:schemeClr val="tx1"/>
              </a:solidFill>
              <a:latin typeface="HGP創英ﾌﾟﾚｾﾞﾝｽEB" panose="02020800000000000000" pitchFamily="18" charset="-128"/>
              <a:ea typeface="HGP創英ﾌﾟﾚｾﾞﾝｽEB" panose="02020800000000000000" pitchFamily="18" charset="-128"/>
            </a:endParaRPr>
          </a:p>
          <a:p>
            <a:r>
              <a:rPr kumimoji="1" lang="ja-JP" altLang="en-US" u="none" dirty="0">
                <a:solidFill>
                  <a:schemeClr val="tx1"/>
                </a:solidFill>
                <a:latin typeface="HGP創英ﾌﾟﾚｾﾞﾝｽEB" panose="02020800000000000000" pitchFamily="18" charset="-128"/>
                <a:ea typeface="HGP創英ﾌﾟﾚｾﾞﾝｽEB" panose="02020800000000000000" pitchFamily="18" charset="-128"/>
              </a:rPr>
              <a:t>木の下で雨宿りをしていて死傷する事故は、ほとんどが側撃雷が</a:t>
            </a:r>
            <a:r>
              <a:rPr lang="ja-JP" altLang="en-US" u="none" dirty="0">
                <a:solidFill>
                  <a:schemeClr val="tx1"/>
                </a:solidFill>
                <a:latin typeface="HGP創英ﾌﾟﾚｾﾞﾝｽEB" panose="02020800000000000000" pitchFamily="18" charset="-128"/>
                <a:ea typeface="HGP創英ﾌﾟﾚｾﾞﾝｽEB" panose="02020800000000000000" pitchFamily="18" charset="-128"/>
              </a:rPr>
              <a:t>原因です。</a:t>
            </a:r>
            <a:endParaRPr lang="en-US" altLang="ja-JP" u="none" dirty="0">
              <a:solidFill>
                <a:schemeClr val="tx1"/>
              </a:solidFill>
              <a:latin typeface="HGP創英ﾌﾟﾚｾﾞﾝｽEB" panose="02020800000000000000" pitchFamily="18" charset="-128"/>
              <a:ea typeface="HGP創英ﾌﾟﾚｾﾞﾝｽEB" panose="02020800000000000000" pitchFamily="18" charset="-128"/>
            </a:endParaRPr>
          </a:p>
          <a:p>
            <a:endParaRPr lang="en-US" altLang="ja-JP" u="none"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u="none" dirty="0">
                <a:solidFill>
                  <a:schemeClr val="tx1"/>
                </a:solidFill>
                <a:latin typeface="HGP創英ﾌﾟﾚｾﾞﾝｽEB" panose="02020800000000000000" pitchFamily="18" charset="-128"/>
                <a:ea typeface="HGP創英ﾌﾟﾚｾﾞﾝｽEB" panose="02020800000000000000" pitchFamily="18" charset="-128"/>
              </a:rPr>
              <a:t>側撃雷から身を守るために、木の下での雨宿りは絶対に避けてください。</a:t>
            </a:r>
            <a:endParaRPr kumimoji="1" lang="en-US" altLang="ja-JP" u="none"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endParaRPr kumimoji="1" lang="en-US" altLang="ja-JP" b="0" u="none" dirty="0">
              <a:solidFill>
                <a:schemeClr val="tx1"/>
              </a:solidFill>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b="0" dirty="0">
                <a:solidFill>
                  <a:schemeClr val="tx1"/>
                </a:solidFill>
              </a:rPr>
              <a:t>さきほど説明しましたが、積乱雲は水平に十数</a:t>
            </a:r>
            <a:r>
              <a:rPr kumimoji="1" lang="en-US" altLang="ja-JP" b="0" dirty="0">
                <a:solidFill>
                  <a:schemeClr val="tx1"/>
                </a:solidFill>
              </a:rPr>
              <a:t>km</a:t>
            </a:r>
            <a:r>
              <a:rPr kumimoji="1" lang="ja-JP" altLang="en-US" b="0" dirty="0">
                <a:solidFill>
                  <a:schemeClr val="tx1"/>
                </a:solidFill>
              </a:rPr>
              <a:t>の広がりあり、この範囲のどこで雷が落ちてもおかしくありません。</a:t>
            </a:r>
            <a:endParaRPr kumimoji="1" lang="en-US" altLang="ja-JP" b="0" dirty="0">
              <a:solidFill>
                <a:schemeClr val="tx1"/>
              </a:solidFill>
            </a:endParaRPr>
          </a:p>
          <a:p>
            <a:pPr defTabSz="914034">
              <a:defRPr/>
            </a:pPr>
            <a:r>
              <a:rPr lang="ja-JP" altLang="en-US" dirty="0">
                <a:solidFill>
                  <a:schemeClr val="tx1"/>
                </a:solidFill>
                <a:latin typeface="HGP創英ﾌﾟﾚｾﾞﾝｽEB" panose="02020800000000000000" pitchFamily="18" charset="-128"/>
                <a:ea typeface="HGP創英ﾌﾟﾚｾﾞﾝｽEB" panose="02020800000000000000" pitchFamily="18" charset="-128"/>
              </a:rPr>
              <a:t>遠くで雷の音がしたら、すでに自分が危険な場所にいることを認識して下さい。</a:t>
            </a:r>
          </a:p>
          <a:p>
            <a:pPr defTabSz="914034">
              <a:defRPr/>
            </a:pPr>
            <a:endParaRPr kumimoji="1" lang="en-US" altLang="ja-JP" b="0" dirty="0">
              <a:solidFill>
                <a:schemeClr val="tx1"/>
              </a:solidFill>
            </a:endParaRPr>
          </a:p>
          <a:p>
            <a:endParaRPr lang="en-US" altLang="ja-JP" u="none" dirty="0">
              <a:solidFill>
                <a:srgbClr val="FF0000"/>
              </a:solidFill>
              <a:latin typeface="HGP創英ﾌﾟﾚｾﾞﾝｽEB" panose="02020800000000000000" pitchFamily="18" charset="-128"/>
              <a:ea typeface="HGP創英ﾌﾟﾚｾﾞﾝｽEB" panose="02020800000000000000" pitchFamily="18" charset="-128"/>
            </a:endParaRPr>
          </a:p>
          <a:p>
            <a:endParaRPr kumimoji="1" lang="en-US" altLang="ja-JP" u="none" dirty="0">
              <a:solidFill>
                <a:srgbClr val="FF0000"/>
              </a:solidFill>
              <a:latin typeface="HGP創英ﾌﾟﾚｾﾞﾝｽEB" panose="02020800000000000000" pitchFamily="18" charset="-128"/>
              <a:ea typeface="HGP創英ﾌﾟﾚｾﾞﾝｽEB" panose="02020800000000000000" pitchFamily="18" charset="-128"/>
            </a:endParaRPr>
          </a:p>
          <a:p>
            <a:endParaRPr kumimoji="1" lang="ja-JP" altLang="en-US" u="none" dirty="0">
              <a:solidFill>
                <a:srgbClr val="FF0000"/>
              </a:solidFill>
              <a:latin typeface="HGP創英ﾌﾟﾚｾﾞﾝｽEB" panose="02020800000000000000" pitchFamily="18" charset="-128"/>
              <a:ea typeface="HGP創英ﾌﾟﾚｾﾞﾝｽEB" panose="02020800000000000000" pitchFamily="18" charset="-128"/>
            </a:endParaRPr>
          </a:p>
          <a:p>
            <a:endParaRPr lang="en-US" altLang="ja-JP" dirty="0">
              <a:solidFill>
                <a:srgbClr val="FFFF00"/>
              </a:solidFill>
              <a:latin typeface="HGP創英ﾌﾟﾚｾﾞﾝｽEB" panose="02020800000000000000" pitchFamily="18" charset="-128"/>
              <a:ea typeface="HGP創英ﾌﾟﾚｾﾞﾝｽEB" panose="02020800000000000000" pitchFamily="18" charset="-128"/>
            </a:endParaRPr>
          </a:p>
          <a:p>
            <a:endParaRPr lang="en-US" altLang="ja-JP" dirty="0">
              <a:solidFill>
                <a:srgbClr val="FFFF00"/>
              </a:solidFill>
              <a:latin typeface="HGP創英ﾌﾟﾚｾﾞﾝｽEB" panose="02020800000000000000" pitchFamily="18" charset="-128"/>
              <a:ea typeface="HGP創英ﾌﾟﾚｾﾞﾝｽEB" panose="02020800000000000000" pitchFamily="18" charset="-128"/>
            </a:endParaRPr>
          </a:p>
          <a:p>
            <a:endParaRPr lang="ja-JP" altLang="en-US" dirty="0">
              <a:solidFill>
                <a:srgbClr val="FFFF00"/>
              </a:solidFill>
              <a:latin typeface="HGP創英ﾌﾟﾚｾﾞﾝｽEB" panose="02020800000000000000" pitchFamily="18" charset="-128"/>
              <a:ea typeface="HGP創英ﾌﾟﾚｾﾞﾝｽEB" panose="02020800000000000000" pitchFamily="18"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5</a:t>
            </a:fld>
            <a:endParaRPr kumimoji="1" lang="ja-JP" altLang="en-US" dirty="0"/>
          </a:p>
        </p:txBody>
      </p:sp>
    </p:spTree>
    <p:extLst>
      <p:ext uri="{BB962C8B-B14F-4D97-AF65-F5344CB8AC3E}">
        <p14:creationId xmlns:p14="http://schemas.microsoft.com/office/powerpoint/2010/main" val="113087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１分（８分）</a:t>
            </a:r>
            <a:endParaRPr kumimoji="1" lang="en-US" altLang="ja-JP" dirty="0"/>
          </a:p>
          <a:p>
            <a:endParaRPr kumimoji="1" lang="en-US" altLang="ja-JP" dirty="0"/>
          </a:p>
          <a:p>
            <a:r>
              <a:rPr kumimoji="1" lang="ja-JP" altLang="en-US" dirty="0"/>
              <a:t>発達した積乱雲は、竜巻を発生させることがあります。</a:t>
            </a:r>
            <a:endParaRPr kumimoji="1" lang="en-US" altLang="ja-JP" dirty="0"/>
          </a:p>
          <a:p>
            <a:r>
              <a:rPr kumimoji="1" lang="ja-JP" altLang="en-US" dirty="0"/>
              <a:t>竜巻の日本での発生数は、年平均で２０個程度です。</a:t>
            </a:r>
            <a:endParaRPr kumimoji="1" lang="en-US" altLang="ja-JP" dirty="0"/>
          </a:p>
          <a:p>
            <a:r>
              <a:rPr kumimoji="1" lang="ja-JP" altLang="en-US" dirty="0"/>
              <a:t>全国の市町村数はおよそ</a:t>
            </a:r>
            <a:r>
              <a:rPr kumimoji="1" lang="en-US" altLang="ja-JP" dirty="0"/>
              <a:t>1700</a:t>
            </a:r>
            <a:r>
              <a:rPr kumimoji="1" lang="ja-JP" altLang="en-US" dirty="0"/>
              <a:t>なので、一つの市町村で見ると極めて稀な現象です。</a:t>
            </a:r>
            <a:endParaRPr kumimoji="1" lang="en-US" altLang="ja-JP" dirty="0"/>
          </a:p>
          <a:p>
            <a:pPr defTabSz="914034">
              <a:defRPr/>
            </a:pPr>
            <a:r>
              <a:rPr kumimoji="1" lang="ja-JP" altLang="en-US" dirty="0">
                <a:solidFill>
                  <a:srgbClr val="FF0000"/>
                </a:solidFill>
                <a:latin typeface="HGP創英ﾌﾟﾚｾﾞﾝｽEB" panose="02020800000000000000" pitchFamily="18" charset="-128"/>
                <a:ea typeface="HGP創英ﾌﾟﾚｾﾞﾝｽEB" panose="02020800000000000000" pitchFamily="18" charset="-128"/>
              </a:rPr>
              <a:t>しかし、一度発生すると家屋の倒壊や車両の転倒、飛来物の衝突などにより、</a:t>
            </a:r>
            <a:r>
              <a:rPr lang="ja-JP" altLang="en-US" dirty="0">
                <a:solidFill>
                  <a:srgbClr val="FF0000"/>
                </a:solidFill>
                <a:latin typeface="HGP創英ﾌﾟﾚｾﾞﾝｽEB" panose="02020800000000000000" pitchFamily="18" charset="-128"/>
                <a:ea typeface="HGP創英ﾌﾟﾚｾﾞﾝｽEB" panose="02020800000000000000" pitchFamily="18" charset="-128"/>
              </a:rPr>
              <a:t>短時間で大きな被害をもたらします。</a:t>
            </a:r>
            <a:endParaRPr kumimoji="1" lang="en-US" altLang="ja-JP" dirty="0"/>
          </a:p>
          <a:p>
            <a:endParaRPr kumimoji="1" lang="en-US" altLang="ja-JP" dirty="0"/>
          </a:p>
          <a:p>
            <a:r>
              <a:rPr kumimoji="1" lang="ja-JP" altLang="en-US" dirty="0"/>
              <a:t>竜巻がどれだけ危険な現象であるか、動画で見てみましょう。</a:t>
            </a:r>
            <a:endParaRPr kumimoji="1" lang="en-US" altLang="ja-JP" dirty="0"/>
          </a:p>
          <a:p>
            <a:endParaRPr kumimoji="1" lang="en-US" altLang="ja-JP" dirty="0"/>
          </a:p>
          <a:p>
            <a:pPr defTabSz="914034">
              <a:defRPr/>
            </a:pPr>
            <a:r>
              <a:rPr kumimoji="1" lang="ja-JP" altLang="en-US" b="1" dirty="0"/>
              <a:t>画像</a:t>
            </a:r>
            <a:r>
              <a:rPr kumimoji="1" lang="en-US" altLang="ja-JP" b="1" dirty="0"/>
              <a:t>(</a:t>
            </a:r>
            <a:r>
              <a:rPr kumimoji="1" lang="ja-JP" altLang="en-US" b="1" dirty="0"/>
              <a:t>左</a:t>
            </a:r>
            <a:r>
              <a:rPr kumimoji="1" lang="en-US" altLang="ja-JP" b="1" dirty="0"/>
              <a:t>)</a:t>
            </a:r>
            <a:r>
              <a:rPr kumimoji="1" lang="ja-JP" altLang="en-US" b="1" dirty="0"/>
              <a:t>をクリック。</a:t>
            </a:r>
            <a:r>
              <a:rPr kumimoji="1" lang="en-US" altLang="ja-JP" b="1" dirty="0"/>
              <a:t>&lt;</a:t>
            </a:r>
            <a:r>
              <a:rPr kumimoji="1" lang="ja-JP" altLang="en-US" b="1" dirty="0"/>
              <a:t>動画再生　２８秒</a:t>
            </a:r>
            <a:r>
              <a:rPr kumimoji="1" lang="en-US" altLang="ja-JP" b="1" dirty="0"/>
              <a:t>&gt;</a:t>
            </a:r>
          </a:p>
          <a:p>
            <a:pPr defTabSz="914034">
              <a:defRPr/>
            </a:pPr>
            <a:r>
              <a:rPr lang="en-US" altLang="ja-JP" b="1" dirty="0">
                <a:ea typeface="ＭＳ Ｐゴシック"/>
                <a:cs typeface="Calibri"/>
              </a:rPr>
              <a:t>https://www.jma.go.jp/jma/kishou/books/cb_saigai_dvd/sub7.html</a:t>
            </a:r>
          </a:p>
          <a:p>
            <a:pPr defTabSz="914034">
              <a:defRPr/>
            </a:pPr>
            <a:endParaRPr kumimoji="1" lang="en-US" altLang="ja-JP" b="1" dirty="0">
              <a:ea typeface="ＭＳ Ｐゴシック"/>
              <a:cs typeface="Calibri"/>
            </a:endParaRPr>
          </a:p>
          <a:p>
            <a:pPr defTabSz="914034">
              <a:defRPr/>
            </a:pPr>
            <a:r>
              <a:rPr kumimoji="1" lang="ja-JP" altLang="en-US" b="0" dirty="0"/>
              <a:t>これは、２０１２年５月に茨城県つくば市で発生した竜巻の映像です。</a:t>
            </a:r>
            <a:endParaRPr kumimoji="1" lang="en-US" altLang="ja-JP" b="0" dirty="0"/>
          </a:p>
          <a:p>
            <a:endParaRPr kumimoji="1" lang="en-US" altLang="ja-JP" dirty="0"/>
          </a:p>
          <a:p>
            <a:pPr defTabSz="914034">
              <a:defRPr/>
            </a:pPr>
            <a:endParaRPr kumimoji="1" lang="en-US" altLang="ja-JP" b="1"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6</a:t>
            </a:fld>
            <a:endParaRPr kumimoji="1" lang="ja-JP" altLang="en-US" dirty="0"/>
          </a:p>
        </p:txBody>
      </p:sp>
    </p:spTree>
    <p:extLst>
      <p:ext uri="{BB962C8B-B14F-4D97-AF65-F5344CB8AC3E}">
        <p14:creationId xmlns:p14="http://schemas.microsoft.com/office/powerpoint/2010/main" val="127696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a:t>
            </a:r>
            <a:r>
              <a:rPr kumimoji="1" lang="en-US" altLang="ja-JP" dirty="0"/>
              <a:t>.</a:t>
            </a:r>
            <a:r>
              <a:rPr kumimoji="1" lang="ja-JP" altLang="en-US" dirty="0"/>
              <a:t>５分（９</a:t>
            </a:r>
            <a:r>
              <a:rPr kumimoji="1" lang="en-US" altLang="ja-JP" dirty="0"/>
              <a:t>.</a:t>
            </a:r>
            <a:r>
              <a:rPr kumimoji="1" lang="ja-JP" altLang="en-US" dirty="0"/>
              <a:t>５分）</a:t>
            </a:r>
            <a:endParaRPr kumimoji="1" lang="en-US" altLang="ja-JP" dirty="0"/>
          </a:p>
          <a:p>
            <a:pPr defTabSz="914034">
              <a:defRPr/>
            </a:pPr>
            <a:endParaRPr kumimoji="1" lang="en-US" altLang="ja-JP" dirty="0"/>
          </a:p>
          <a:p>
            <a:pPr defTabSz="914034">
              <a:defRPr/>
            </a:pPr>
            <a:r>
              <a:rPr kumimoji="1" lang="ja-JP" altLang="en-US" dirty="0"/>
              <a:t>次に竜巻の風で飛ばされたものがどのくらい恐いのか実験の動画があるので、見てみましょう。</a:t>
            </a:r>
            <a:endParaRPr kumimoji="1" lang="en-US" altLang="ja-JP" dirty="0"/>
          </a:p>
          <a:p>
            <a:pPr defTabSz="914034">
              <a:defRPr/>
            </a:pPr>
            <a:r>
              <a:rPr kumimoji="1" lang="ja-JP" altLang="en-US" b="1" dirty="0"/>
              <a:t>画像</a:t>
            </a:r>
            <a:r>
              <a:rPr kumimoji="1" lang="en-US" altLang="ja-JP" b="1" dirty="0"/>
              <a:t>(</a:t>
            </a:r>
            <a:r>
              <a:rPr kumimoji="1" lang="ja-JP" altLang="en-US" b="1" dirty="0"/>
              <a:t>右</a:t>
            </a:r>
            <a:r>
              <a:rPr kumimoji="1" lang="en-US" altLang="ja-JP" b="1" dirty="0"/>
              <a:t>)</a:t>
            </a:r>
            <a:r>
              <a:rPr kumimoji="1" lang="ja-JP" altLang="en-US" b="1" dirty="0"/>
              <a:t>をクリック。</a:t>
            </a:r>
            <a:r>
              <a:rPr kumimoji="1" lang="en-US" altLang="ja-JP" b="1" dirty="0"/>
              <a:t>&lt;</a:t>
            </a:r>
            <a:r>
              <a:rPr kumimoji="1" lang="ja-JP" altLang="en-US" b="1" dirty="0"/>
              <a:t>動画再生　１分９秒</a:t>
            </a:r>
            <a:r>
              <a:rPr kumimoji="1" lang="en-US" altLang="ja-JP" b="1" dirty="0"/>
              <a:t>&gt;</a:t>
            </a:r>
          </a:p>
          <a:p>
            <a:r>
              <a:rPr lang="en-US" dirty="0"/>
              <a:t>※</a:t>
            </a:r>
            <a:r>
              <a:rPr lang="ja-JP" altLang="en-US" dirty="0">
                <a:ea typeface="ＭＳ Ｐゴシック"/>
              </a:rPr>
              <a:t>気象庁以外の者が二次利用する場合は、「映像提供：気象庁実験協力：京都大学防災研究所」のクレジット表記をさせる</a:t>
            </a:r>
            <a:r>
              <a:rPr lang="ja-JP" altLang="en-US" dirty="0" smtClean="0">
                <a:ea typeface="ＭＳ Ｐゴシック"/>
              </a:rPr>
              <a:t>こと</a:t>
            </a:r>
            <a:r>
              <a:rPr lang="en-US" altLang="ja-JP" dirty="0" smtClean="0">
                <a:ea typeface="ＭＳ Ｐゴシック"/>
              </a:rPr>
              <a:t>※</a:t>
            </a:r>
          </a:p>
          <a:p>
            <a:endParaRPr lang="en-US" dirty="0">
              <a:ea typeface="ＭＳ Ｐゴシック"/>
            </a:endParaRPr>
          </a:p>
          <a:p>
            <a:r>
              <a:rPr kumimoji="1" lang="ja-JP" altLang="en-US" dirty="0"/>
              <a:t>竜巻による風は時速</a:t>
            </a:r>
            <a:r>
              <a:rPr kumimoji="1" lang="en-US" altLang="ja-JP" dirty="0"/>
              <a:t>100</a:t>
            </a:r>
            <a:r>
              <a:rPr kumimoji="1" lang="ja-JP" altLang="en-US" dirty="0"/>
              <a:t>キロを超えることがあります。時速</a:t>
            </a:r>
            <a:r>
              <a:rPr kumimoji="1" lang="en-US" altLang="ja-JP" dirty="0"/>
              <a:t>100</a:t>
            </a:r>
            <a:r>
              <a:rPr kumimoji="1" lang="ja-JP" altLang="en-US" dirty="0"/>
              <a:t>キロを超えるような風速では、雑誌でも窓ガラスを突き破ります。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7</a:t>
            </a:fld>
            <a:endParaRPr kumimoji="1" lang="ja-JP" altLang="en-US" dirty="0"/>
          </a:p>
        </p:txBody>
      </p:sp>
    </p:spTree>
    <p:extLst>
      <p:ext uri="{BB962C8B-B14F-4D97-AF65-F5344CB8AC3E}">
        <p14:creationId xmlns:p14="http://schemas.microsoft.com/office/powerpoint/2010/main" val="111187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１分（１０．５分）</a:t>
            </a:r>
            <a:endParaRPr kumimoji="1" lang="en-US" altLang="ja-JP" dirty="0"/>
          </a:p>
          <a:p>
            <a:endParaRPr kumimoji="1" lang="en-US" altLang="ja-JP" dirty="0"/>
          </a:p>
          <a:p>
            <a:r>
              <a:rPr kumimoji="1" lang="ja-JP" altLang="en-US" dirty="0"/>
              <a:t>竜巻の他に、積乱雲からはダウンバーストやガストフロントといった突風現象も発生し、</a:t>
            </a:r>
          </a:p>
          <a:p>
            <a:r>
              <a:rPr kumimoji="1" lang="ja-JP" altLang="en-US" dirty="0"/>
              <a:t>竜巻と同様に短時間で大きな被害をもたらすことがあります。</a:t>
            </a:r>
            <a:endParaRPr kumimoji="1" lang="en-US" altLang="ja-JP" dirty="0"/>
          </a:p>
          <a:p>
            <a:endParaRPr kumimoji="1" lang="en-US" altLang="ja-JP" dirty="0"/>
          </a:p>
          <a:p>
            <a:r>
              <a:rPr kumimoji="1" lang="ja-JP" altLang="en-US" dirty="0"/>
              <a:t>ダウンバーストとは、竜巻とは異なり、積乱雲から吹き降ろす下降気流が地面に衝突して水平に吹き出す激しい空気の流れです。</a:t>
            </a:r>
            <a:endParaRPr kumimoji="1" lang="en-US" altLang="ja-JP" dirty="0"/>
          </a:p>
          <a:p>
            <a:r>
              <a:rPr kumimoji="1" lang="ja-JP" altLang="en-US" dirty="0"/>
              <a:t>吹き出しの広がりは、直径数１００ｍ～１０ｋｍ程度であり、被害地域は円形や楕円形に広がる特徴があります。</a:t>
            </a:r>
            <a:endParaRPr kumimoji="1" lang="en-US" altLang="ja-JP" dirty="0"/>
          </a:p>
          <a:p>
            <a:endParaRPr kumimoji="1" lang="en-US" altLang="ja-JP" dirty="0"/>
          </a:p>
          <a:p>
            <a:r>
              <a:rPr kumimoji="1" lang="ja-JP" altLang="en-US" dirty="0"/>
              <a:t>ガストフロントは、積乱雲の下で形成された冷たく、重い空気の塊が周辺に流れでることで発生します。一方向に強い風が吹くことが特徴です。</a:t>
            </a:r>
            <a:endParaRPr kumimoji="1" lang="en-US" altLang="ja-JP" dirty="0"/>
          </a:p>
          <a:p>
            <a:r>
              <a:rPr kumimoji="1" lang="ja-JP" altLang="en-US" dirty="0"/>
              <a:t>水平の広がりは竜巻やダウンバーストよりも大きく、数１０ｋｍ以上に達することもあります。</a:t>
            </a:r>
          </a:p>
          <a:p>
            <a:endParaRPr kumimoji="1" lang="en-US" altLang="ja-JP" dirty="0"/>
          </a:p>
          <a:p>
            <a:r>
              <a:rPr kumimoji="1" lang="en-US" altLang="ja-JP" dirty="0"/>
              <a:t>(</a:t>
            </a:r>
            <a:r>
              <a:rPr kumimoji="1" lang="ja-JP" altLang="en-US" dirty="0"/>
              <a:t>参考</a:t>
            </a:r>
            <a:r>
              <a:rPr kumimoji="1" lang="en-US" altLang="ja-JP" dirty="0"/>
              <a:t>)</a:t>
            </a:r>
          </a:p>
          <a:p>
            <a:r>
              <a:rPr lang="ja-JP" altLang="en-US" dirty="0"/>
              <a:t>竜巻は、積乱雲に伴う強い上昇気流により発生する激しい渦巻きで、多くの場合、漏斗状の雲を伴います。</a:t>
            </a:r>
            <a:endParaRPr lang="en-US" altLang="ja-JP" dirty="0"/>
          </a:p>
          <a:p>
            <a:r>
              <a:rPr lang="ja-JP" altLang="en-US" dirty="0"/>
              <a:t>被害域は、幅数十～数百メートルで、長さ数キロメートルの範囲に集中しますが、数十キロメートルに達したこともあります。</a:t>
            </a:r>
            <a:endParaRPr lang="en-US" altLang="ja-JP" dirty="0"/>
          </a:p>
          <a:p>
            <a:r>
              <a:rPr lang="ja-JP" altLang="en-US" dirty="0"/>
              <a:t>平成</a:t>
            </a:r>
            <a:r>
              <a:rPr lang="en-US" altLang="ja-JP" dirty="0"/>
              <a:t>29</a:t>
            </a:r>
            <a:r>
              <a:rPr lang="ja-JP" altLang="en-US" dirty="0"/>
              <a:t>年（</a:t>
            </a:r>
            <a:r>
              <a:rPr lang="en-US" altLang="ja-JP" dirty="0"/>
              <a:t>2017</a:t>
            </a:r>
            <a:r>
              <a:rPr lang="ja-JP" altLang="en-US" dirty="0"/>
              <a:t>年）</a:t>
            </a:r>
            <a:r>
              <a:rPr lang="en-US" altLang="ja-JP" dirty="0"/>
              <a:t>6</a:t>
            </a:r>
            <a:r>
              <a:rPr lang="ja-JP" altLang="en-US" dirty="0"/>
              <a:t>月</a:t>
            </a:r>
            <a:r>
              <a:rPr lang="en-US" altLang="ja-JP" dirty="0"/>
              <a:t>1</a:t>
            </a:r>
            <a:r>
              <a:rPr lang="ja-JP" altLang="en-US" dirty="0"/>
              <a:t>日</a:t>
            </a:r>
            <a:r>
              <a:rPr lang="en-US" altLang="ja-JP" dirty="0"/>
              <a:t>22</a:t>
            </a:r>
            <a:r>
              <a:rPr lang="ja-JP" altLang="en-US" dirty="0"/>
              <a:t>時</a:t>
            </a:r>
            <a:r>
              <a:rPr lang="en-US" altLang="ja-JP" dirty="0"/>
              <a:t>30</a:t>
            </a:r>
            <a:r>
              <a:rPr lang="ja-JP" altLang="en-US" dirty="0"/>
              <a:t>分頃に、大阪府内でガストフロントと見られる現象が発生し、学校の門扉が飛ぶなどの被害がでた。</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8</a:t>
            </a:fld>
            <a:endParaRPr kumimoji="1" lang="ja-JP" altLang="en-US" dirty="0"/>
          </a:p>
        </p:txBody>
      </p:sp>
    </p:spTree>
    <p:extLst>
      <p:ext uri="{BB962C8B-B14F-4D97-AF65-F5344CB8AC3E}">
        <p14:creationId xmlns:p14="http://schemas.microsoft.com/office/powerpoint/2010/main" val="144787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4">
              <a:defRPr/>
            </a:pPr>
            <a:r>
              <a:rPr kumimoji="1" lang="ja-JP" altLang="en-US" dirty="0"/>
              <a:t>１分（１１．５分）</a:t>
            </a:r>
            <a:endParaRPr kumimoji="1" lang="en-US" altLang="ja-JP" dirty="0"/>
          </a:p>
          <a:p>
            <a:endParaRPr kumimoji="1" lang="en-US" altLang="ja-JP" dirty="0"/>
          </a:p>
          <a:p>
            <a:r>
              <a:rPr kumimoji="1" lang="ja-JP" altLang="en-US" dirty="0"/>
              <a:t>積乱雲が線状に連なって線状降水帯を形成し、集中豪雨の原因となることがあります。</a:t>
            </a:r>
            <a:endParaRPr kumimoji="1" lang="en-US" altLang="ja-JP" dirty="0"/>
          </a:p>
          <a:p>
            <a:r>
              <a:rPr kumimoji="1" lang="ja-JP" altLang="en-US" dirty="0"/>
              <a:t>特に、積乱雲が同じ場所で繰り返し発生し、発達しながら風下へながされるバックビルディング型の線状降水帯は、同じ場所に強い雨を継続してもたらす</a:t>
            </a:r>
            <a:endParaRPr kumimoji="1" lang="en-US" altLang="ja-JP" dirty="0"/>
          </a:p>
          <a:p>
            <a:pPr defTabSz="914034">
              <a:defRPr/>
            </a:pPr>
            <a:r>
              <a:rPr kumimoji="1" lang="ja-JP" altLang="en-US" dirty="0" err="1"/>
              <a:t>ので</a:t>
            </a:r>
            <a:r>
              <a:rPr kumimoji="1" lang="ja-JP" altLang="en-US" dirty="0"/>
              <a:t>注意が必要です。</a:t>
            </a:r>
            <a:r>
              <a:rPr lang="ja-JP" altLang="en-US" dirty="0">
                <a:latin typeface="HGP創英ﾌﾟﾚｾﾞﾝｽEB" panose="02020800000000000000" pitchFamily="18" charset="-128"/>
                <a:ea typeface="HGP創英ﾌﾟﾚｾﾞﾝｽEB" panose="02020800000000000000" pitchFamily="18" charset="-128"/>
              </a:rPr>
              <a:t>線状降水帯が停滞すると、降水量が多くなり土砂災害や河川の氾濫等の発生の危険性が高まります。</a:t>
            </a:r>
            <a:endParaRPr lang="en-US" altLang="ja-JP" dirty="0">
              <a:latin typeface="HGP創英ﾌﾟﾚｾﾞﾝｽEB" panose="02020800000000000000" pitchFamily="18" charset="-128"/>
              <a:ea typeface="HGP創英ﾌﾟﾚｾﾞﾝｽEB" panose="02020800000000000000" pitchFamily="18" charset="-128"/>
            </a:endParaRPr>
          </a:p>
          <a:p>
            <a:pPr defTabSz="914034">
              <a:defRPr/>
            </a:pPr>
            <a:r>
              <a:rPr kumimoji="1" lang="ja-JP" altLang="en-US" dirty="0"/>
              <a:t>この動画は、</a:t>
            </a:r>
            <a:r>
              <a:rPr kumimoji="1" lang="ja-JP" altLang="en-US" dirty="0">
                <a:latin typeface="HGP創英ﾌﾟﾚｾﾞﾝｽEB" panose="02020800000000000000" pitchFamily="18" charset="-128"/>
                <a:ea typeface="HGP創英ﾌﾟﾚｾﾞﾝｽEB" panose="02020800000000000000" pitchFamily="18" charset="-128"/>
              </a:rPr>
              <a:t>平成</a:t>
            </a:r>
            <a:r>
              <a:rPr kumimoji="1" lang="en-US" altLang="ja-JP" dirty="0">
                <a:latin typeface="HGP創英ﾌﾟﾚｾﾞﾝｽEB" panose="02020800000000000000" pitchFamily="18" charset="-128"/>
                <a:ea typeface="HGP創英ﾌﾟﾚｾﾞﾝｽEB" panose="02020800000000000000" pitchFamily="18" charset="-128"/>
              </a:rPr>
              <a:t>29</a:t>
            </a:r>
            <a:r>
              <a:rPr kumimoji="1" lang="ja-JP" altLang="en-US" dirty="0">
                <a:latin typeface="HGP創英ﾌﾟﾚｾﾞﾝｽEB" panose="02020800000000000000" pitchFamily="18" charset="-128"/>
                <a:ea typeface="HGP創英ﾌﾟﾚｾﾞﾝｽEB" panose="02020800000000000000" pitchFamily="18" charset="-128"/>
              </a:rPr>
              <a:t>年</a:t>
            </a:r>
            <a:r>
              <a:rPr kumimoji="1" lang="en-US" altLang="ja-JP" dirty="0">
                <a:latin typeface="HGP創英ﾌﾟﾚｾﾞﾝｽEB" panose="02020800000000000000" pitchFamily="18" charset="-128"/>
                <a:ea typeface="HGP創英ﾌﾟﾚｾﾞﾝｽEB" panose="02020800000000000000" pitchFamily="18" charset="-128"/>
              </a:rPr>
              <a:t>7</a:t>
            </a:r>
            <a:r>
              <a:rPr kumimoji="1" lang="ja-JP" altLang="en-US" dirty="0">
                <a:latin typeface="HGP創英ﾌﾟﾚｾﾞﾝｽEB" panose="02020800000000000000" pitchFamily="18" charset="-128"/>
                <a:ea typeface="HGP創英ﾌﾟﾚｾﾞﾝｽEB" panose="02020800000000000000" pitchFamily="18" charset="-128"/>
              </a:rPr>
              <a:t>月</a:t>
            </a:r>
            <a:r>
              <a:rPr kumimoji="1" lang="en-US" altLang="ja-JP" dirty="0">
                <a:latin typeface="HGP創英ﾌﾟﾚｾﾞﾝｽEB" panose="02020800000000000000" pitchFamily="18" charset="-128"/>
                <a:ea typeface="HGP創英ﾌﾟﾚｾﾞﾝｽEB" panose="02020800000000000000" pitchFamily="18" charset="-128"/>
              </a:rPr>
              <a:t>5-6</a:t>
            </a:r>
            <a:r>
              <a:rPr kumimoji="1" lang="ja-JP" altLang="en-US" dirty="0">
                <a:latin typeface="HGP創英ﾌﾟﾚｾﾞﾝｽEB" panose="02020800000000000000" pitchFamily="18" charset="-128"/>
                <a:ea typeface="HGP創英ﾌﾟﾚｾﾞﾝｽEB" panose="02020800000000000000" pitchFamily="18" charset="-128"/>
              </a:rPr>
              <a:t>日の福岡県・大分県での大雨</a:t>
            </a:r>
            <a:r>
              <a:rPr kumimoji="1" lang="ja-JP" altLang="en-US" dirty="0">
                <a:latin typeface="+mn-lt"/>
                <a:ea typeface="+mn-ea"/>
              </a:rPr>
              <a:t>をもたらした</a:t>
            </a:r>
            <a:r>
              <a:rPr kumimoji="1" lang="ja-JP" altLang="en-US" dirty="0"/>
              <a:t>バックビルディング型の線状降水帯の動画です。</a:t>
            </a:r>
            <a:endParaRPr kumimoji="1" lang="en-US" altLang="ja-JP" dirty="0"/>
          </a:p>
          <a:p>
            <a:pPr defTabSz="914034">
              <a:defRPr/>
            </a:pPr>
            <a:endParaRPr kumimoji="1" lang="en-US" altLang="ja-JP" dirty="0"/>
          </a:p>
          <a:p>
            <a:pPr defTabSz="914034">
              <a:defRPr/>
            </a:pPr>
            <a:r>
              <a:rPr kumimoji="1" lang="en-US" altLang="ja-JP" dirty="0"/>
              <a:t>(</a:t>
            </a:r>
            <a:r>
              <a:rPr kumimoji="1" lang="ja-JP" altLang="en-US" dirty="0"/>
              <a:t>補足</a:t>
            </a:r>
            <a:r>
              <a:rPr kumimoji="1" lang="en-US" altLang="ja-JP" dirty="0"/>
              <a:t>)</a:t>
            </a:r>
            <a:r>
              <a:rPr kumimoji="1" lang="ja-JP" altLang="en-US" dirty="0"/>
              <a:t>　平成</a:t>
            </a:r>
            <a:r>
              <a:rPr kumimoji="1" lang="en-US" altLang="ja-JP" dirty="0"/>
              <a:t>29</a:t>
            </a:r>
            <a:r>
              <a:rPr kumimoji="1" lang="ja-JP" altLang="en-US" dirty="0"/>
              <a:t>年</a:t>
            </a:r>
            <a:r>
              <a:rPr kumimoji="1" lang="en-US" altLang="ja-JP" dirty="0"/>
              <a:t>7</a:t>
            </a:r>
            <a:r>
              <a:rPr kumimoji="1" lang="ja-JP" altLang="en-US" dirty="0"/>
              <a:t>月九州北部豪雨のバックビルディング型の線状降水帯のメカニズムは次のスライドを参照</a:t>
            </a:r>
            <a:endParaRPr kumimoji="1" lang="en-US" altLang="ja-JP" dirty="0"/>
          </a:p>
          <a:p>
            <a:pPr defTabSz="914034">
              <a:defRPr/>
            </a:pPr>
            <a:endParaRPr kumimoji="1" lang="en-US" altLang="ja-JP" dirty="0">
              <a:latin typeface="HGP創英ﾌﾟﾚｾﾞﾝｽEB" panose="02020800000000000000" pitchFamily="18" charset="-128"/>
              <a:ea typeface="HGP創英ﾌﾟﾚｾﾞﾝｽEB" panose="02020800000000000000" pitchFamily="18" charset="-128"/>
            </a:endParaRPr>
          </a:p>
        </p:txBody>
      </p:sp>
      <p:sp>
        <p:nvSpPr>
          <p:cNvPr id="4" name="スライド番号プレースホルダー 3"/>
          <p:cNvSpPr>
            <a:spLocks noGrp="1"/>
          </p:cNvSpPr>
          <p:nvPr>
            <p:ph type="sldNum" sz="quarter" idx="10"/>
          </p:nvPr>
        </p:nvSpPr>
        <p:spPr/>
        <p:txBody>
          <a:bodyPr/>
          <a:lstStyle/>
          <a:p>
            <a:fld id="{3C51E4D4-7B2A-4D8C-A413-D94F78908527}" type="slidenum">
              <a:rPr kumimoji="1" lang="ja-JP" altLang="en-US" smtClean="0"/>
              <a:t>9</a:t>
            </a:fld>
            <a:endParaRPr kumimoji="1" lang="ja-JP" altLang="en-US"/>
          </a:p>
        </p:txBody>
      </p:sp>
    </p:spTree>
    <p:extLst>
      <p:ext uri="{BB962C8B-B14F-4D97-AF65-F5344CB8AC3E}">
        <p14:creationId xmlns:p14="http://schemas.microsoft.com/office/powerpoint/2010/main" val="190048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360156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96505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4111892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271870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294436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207592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304461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41025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365867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95674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101B67-D413-4977-B0D5-529F262FA67E}" type="datetimeFigureOut">
              <a:rPr kumimoji="1" lang="ja-JP" altLang="en-US" smtClean="0"/>
              <a:t>2022/3/14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67470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01B67-D413-4977-B0D5-529F262FA67E}" type="datetimeFigureOut">
              <a:rPr kumimoji="1" lang="ja-JP" altLang="en-US" smtClean="0"/>
              <a:t>2022/3/14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6CE41-F7F7-4AB1-AD3A-EE91F16D0460}" type="slidenum">
              <a:rPr kumimoji="1" lang="ja-JP" altLang="en-US" smtClean="0"/>
              <a:t>‹#›</a:t>
            </a:fld>
            <a:endParaRPr kumimoji="1" lang="ja-JP" altLang="en-US"/>
          </a:p>
        </p:txBody>
      </p:sp>
    </p:spTree>
    <p:extLst>
      <p:ext uri="{BB962C8B-B14F-4D97-AF65-F5344CB8AC3E}">
        <p14:creationId xmlns:p14="http://schemas.microsoft.com/office/powerpoint/2010/main" val="1827692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hyperlink" Target="&#12388;&#12367;&#12400;&#31452;&#24059;.wmv"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31119;&#23713;&#27700;&#23475;19990629.wmv" TargetMode="External"/><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37117;&#36032;&#24029;.wmv"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33853;&#38647;&#26408;&#12363;&#12425;&#20154;&#12408;.wmv"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3.wmv"/><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jma1508\Pictures\OLD\徳島\あめ\水しぶきP607004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bwMode="auto">
          <a:xfrm>
            <a:off x="178" y="4114954"/>
            <a:ext cx="9143822" cy="274304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jma1508\Pictures\OLD\徳島\あめ\DSCF00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78" y="-20894"/>
            <a:ext cx="9143822" cy="25857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178" y="2564904"/>
            <a:ext cx="9143822" cy="1550050"/>
            <a:chOff x="178" y="44624"/>
            <a:chExt cx="9143822" cy="1550050"/>
          </a:xfrm>
        </p:grpSpPr>
        <p:sp>
          <p:nvSpPr>
            <p:cNvPr id="14" name="タイトル 1"/>
            <p:cNvSpPr txBox="1">
              <a:spLocks/>
            </p:cNvSpPr>
            <p:nvPr/>
          </p:nvSpPr>
          <p:spPr>
            <a:xfrm>
              <a:off x="178" y="44624"/>
              <a:ext cx="9143822" cy="1550050"/>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a:latin typeface="HGP創英角ｺﾞｼｯｸUB" panose="020B0900000000000000" pitchFamily="50" charset="-128"/>
                  <a:ea typeface="HGP創英角ｺﾞｼｯｸUB" panose="020B0900000000000000" pitchFamily="50" charset="-128"/>
                </a:rPr>
                <a:t>　　　</a:t>
              </a:r>
              <a:r>
                <a:rPr lang="ja-JP" altLang="en-US" dirty="0">
                  <a:ln w="12700">
                    <a:solidFill>
                      <a:schemeClr val="bg1"/>
                    </a:solidFill>
                  </a:ln>
                  <a:effectLst>
                    <a:reflection stA="39000" endPos="48000" dist="76200" dir="5400000" sy="-100000" algn="bl" rotWithShape="0"/>
                  </a:effectLst>
                  <a:latin typeface="HGP創英角ｺﾞｼｯｸUB" panose="020B0900000000000000" pitchFamily="50" charset="-128"/>
                  <a:ea typeface="HGP創英角ｺﾞｼｯｸUB" panose="020B0900000000000000" pitchFamily="50" charset="-128"/>
                </a:rPr>
                <a:t>急な大雨・雷・竜巻から身を守ろう</a:t>
              </a:r>
            </a:p>
            <a:p>
              <a:r>
                <a:rPr lang="ja-JP" altLang="en-US" sz="3600" dirty="0">
                  <a:ln w="12700">
                    <a:solidFill>
                      <a:schemeClr val="bg1"/>
                    </a:solidFill>
                  </a:ln>
                  <a:effectLst>
                    <a:reflection stA="39000" endPos="48000" dist="76200" dir="5400000" sy="-100000" algn="bl" rotWithShape="0"/>
                  </a:effectLst>
                  <a:latin typeface="HGP創英角ｺﾞｼｯｸUB" panose="020B0900000000000000" pitchFamily="50" charset="-128"/>
                  <a:ea typeface="HGP創英角ｺﾞｼｯｸUB" panose="020B0900000000000000" pitchFamily="50" charset="-128"/>
                </a:rPr>
                <a:t>～　自分の身を自分で守るために　～</a:t>
              </a:r>
            </a:p>
          </p:txBody>
        </p:sp>
        <p:pic>
          <p:nvPicPr>
            <p:cNvPr id="15" name="Picture 2" descr="C:\Users\jma1508\Desktop\logo2[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81" y="332656"/>
              <a:ext cx="1002127" cy="1008112"/>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grpSp>
      <p:sp>
        <p:nvSpPr>
          <p:cNvPr id="3" name="サブタイトル 2"/>
          <p:cNvSpPr>
            <a:spLocks noGrp="1"/>
          </p:cNvSpPr>
          <p:nvPr>
            <p:ph type="subTitle" idx="1"/>
          </p:nvPr>
        </p:nvSpPr>
        <p:spPr>
          <a:xfrm>
            <a:off x="5724128" y="5661248"/>
            <a:ext cx="3203847" cy="989351"/>
          </a:xfrm>
        </p:spPr>
        <p:txBody>
          <a:bodyPr>
            <a:normAutofit lnSpcReduction="10000"/>
          </a:bodyPr>
          <a:lstStyle/>
          <a:p>
            <a:pPr algn="dist"/>
            <a:r>
              <a:rPr lang="zh-TW" altLang="en-US" sz="2800" dirty="0">
                <a:solidFill>
                  <a:schemeClr val="bg1"/>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大阪管区気象台</a:t>
            </a:r>
          </a:p>
          <a:p>
            <a:pPr algn="dist"/>
            <a:r>
              <a:rPr lang="zh-TW" altLang="en-US" sz="2800" dirty="0">
                <a:solidFill>
                  <a:schemeClr val="bg1"/>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気象防災部予報課</a:t>
            </a:r>
            <a:endParaRPr kumimoji="1" lang="ja-JP" altLang="en-US" dirty="0">
              <a:solidFill>
                <a:schemeClr val="bg1"/>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9" name="Rectangle 3"/>
          <p:cNvSpPr txBox="1">
            <a:spLocks noChangeArrowheads="1"/>
          </p:cNvSpPr>
          <p:nvPr/>
        </p:nvSpPr>
        <p:spPr>
          <a:xfrm>
            <a:off x="107504" y="6481008"/>
            <a:ext cx="4572000" cy="33918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fontAlgn="auto">
              <a:spcAft>
                <a:spcPts val="0"/>
              </a:spcAft>
              <a:defRPr/>
            </a:pPr>
            <a:r>
              <a:rPr lang="ja-JP" altLang="en-US" sz="1200" dirty="0">
                <a:solidFill>
                  <a:schemeClr val="bg1"/>
                </a:solidFill>
                <a:effectLst>
                  <a:outerShdw blurRad="38100" dist="38100" dir="2700000" algn="tl">
                    <a:srgbClr val="000000">
                      <a:alpha val="43137"/>
                    </a:srgbClr>
                  </a:outerShdw>
                </a:effectLst>
                <a:latin typeface="HGP創英ﾌﾟﾚｾﾞﾝｽEB" panose="02020800000000000000" pitchFamily="18" charset="-128"/>
                <a:ea typeface="HGP創英ﾌﾟﾚｾﾞﾝｽEB" panose="02020800000000000000" pitchFamily="18" charset="-128"/>
              </a:rPr>
              <a:t>＜中学生向け＞</a:t>
            </a:r>
            <a:endParaRPr lang="en-US" altLang="ja-JP" sz="1200" dirty="0">
              <a:solidFill>
                <a:schemeClr val="bg1"/>
              </a:solidFill>
              <a:effectLst>
                <a:outerShdw blurRad="38100" dist="38100" dir="2700000" algn="tl">
                  <a:srgbClr val="000000">
                    <a:alpha val="43137"/>
                  </a:srgbClr>
                </a:outerShdw>
              </a:effectLst>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100614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57" t="2123" r="1645" b="12711"/>
          <a:stretch/>
        </p:blipFill>
        <p:spPr bwMode="auto">
          <a:xfrm>
            <a:off x="107505" y="980727"/>
            <a:ext cx="8928992" cy="505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07504" y="116632"/>
            <a:ext cx="8928992" cy="584775"/>
          </a:xfrm>
          <a:prstGeom prst="rect">
            <a:avLst/>
          </a:prstGeom>
          <a:blipFill>
            <a:blip r:embed="rId4"/>
            <a:tile tx="0" ty="0" sx="100000" sy="100000" flip="none" algn="tl"/>
          </a:blipFill>
        </p:spPr>
        <p:txBody>
          <a:bodyPr wrap="square" rtlCol="0">
            <a:spAutoFit/>
          </a:bodyPr>
          <a:lstStyle/>
          <a:p>
            <a:pPr algn="ctr"/>
            <a:r>
              <a:rPr lang="ja-JP" altLang="en-US" sz="3200" dirty="0">
                <a:latin typeface="HGP創英角ｺﾞｼｯｸUB" panose="020B0900000000000000" pitchFamily="50" charset="-128"/>
                <a:ea typeface="HGP創英角ｺﾞｼｯｸUB" panose="020B0900000000000000" pitchFamily="50" charset="-128"/>
              </a:rPr>
              <a:t>（発展・参考）バックビルディング型の線状降水帯</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4" name="正方形/長方形 3"/>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10</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78450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7504" y="116632"/>
            <a:ext cx="8928992" cy="646331"/>
          </a:xfrm>
          <a:prstGeom prst="rect">
            <a:avLst/>
          </a:prstGeom>
          <a:blipFill>
            <a:blip r:embed="rId3"/>
            <a:tile tx="0" ty="0" sx="100000" sy="100000" flip="none" algn="tl"/>
          </a:blipFill>
        </p:spPr>
        <p:txBody>
          <a:bodyPr wrap="square" rtlCol="0">
            <a:spAutoFit/>
          </a:bodyPr>
          <a:lstStyle/>
          <a:p>
            <a:pPr algn="ctr"/>
            <a:r>
              <a:rPr lang="ja-JP" altLang="en-US" sz="3600" dirty="0">
                <a:latin typeface="HGP創英角ｺﾞｼｯｸUB" panose="020B0900000000000000" pitchFamily="50" charset="-128"/>
                <a:ea typeface="HGP創英角ｺﾞｼｯｸUB" panose="020B0900000000000000" pitchFamily="50" charset="-128"/>
              </a:rPr>
              <a:t>（発展）台風</a:t>
            </a:r>
            <a:endParaRPr kumimoji="1" lang="ja-JP" altLang="en-US" sz="3600" dirty="0">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255138" y="5185930"/>
            <a:ext cx="8784976" cy="1384995"/>
          </a:xfrm>
          <a:prstGeom prst="rect">
            <a:avLst/>
          </a:prstGeom>
          <a:noFill/>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熱帯の海上で発生する低気圧を「熱帯低気圧」と呼ぶ。</a:t>
            </a:r>
            <a:endParaRPr lang="en-US" altLang="ja-JP" sz="2800" dirty="0">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北西太平洋または南シナ海に存在し、かつ低気圧域内の最大風速がおよそ</a:t>
            </a:r>
            <a:r>
              <a:rPr lang="en-US" altLang="ja-JP" sz="2800" dirty="0">
                <a:latin typeface="HGP創英角ｺﾞｼｯｸUB" panose="020B0900000000000000" pitchFamily="50" charset="-128"/>
                <a:ea typeface="HGP創英角ｺﾞｼｯｸUB" panose="020B0900000000000000" pitchFamily="50" charset="-128"/>
              </a:rPr>
              <a:t>17m/s</a:t>
            </a:r>
            <a:r>
              <a:rPr lang="ja-JP" altLang="en-US" sz="2800" dirty="0">
                <a:latin typeface="HGP創英角ｺﾞｼｯｸUB" panose="020B0900000000000000" pitchFamily="50" charset="-128"/>
                <a:ea typeface="HGP創英角ｺﾞｼｯｸUB" panose="020B0900000000000000" pitchFamily="50" charset="-128"/>
              </a:rPr>
              <a:t>以上のものを「台風」と呼ぶ。 </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1462131" y="828006"/>
            <a:ext cx="2232248" cy="523220"/>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速報天気図</a:t>
            </a:r>
          </a:p>
        </p:txBody>
      </p:sp>
      <p:sp>
        <p:nvSpPr>
          <p:cNvPr id="8" name="テキスト ボックス 7"/>
          <p:cNvSpPr txBox="1"/>
          <p:nvPr/>
        </p:nvSpPr>
        <p:spPr>
          <a:xfrm>
            <a:off x="5551821" y="807944"/>
            <a:ext cx="2232248" cy="523220"/>
          </a:xfrm>
          <a:prstGeom prst="rect">
            <a:avLst/>
          </a:prstGeom>
          <a:noFill/>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赤外雲画像</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9" name="Picture 2" descr="C:\Users\JMA7117\Desktop\天気図カラー.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05" y="1351226"/>
            <a:ext cx="5209521" cy="36724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JMA7117\Desktop\ひまわりカラー.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242" y="1504136"/>
            <a:ext cx="4387998" cy="3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11</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80280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6" r="1636" b="7729"/>
          <a:stretch/>
        </p:blipFill>
        <p:spPr bwMode="auto">
          <a:xfrm>
            <a:off x="1" y="918260"/>
            <a:ext cx="9144000" cy="5978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グループ化 8"/>
          <p:cNvGrpSpPr/>
          <p:nvPr/>
        </p:nvGrpSpPr>
        <p:grpSpPr>
          <a:xfrm>
            <a:off x="0" y="0"/>
            <a:ext cx="9144000" cy="908720"/>
            <a:chOff x="0" y="1412776"/>
            <a:chExt cx="9144000" cy="908720"/>
          </a:xfrm>
        </p:grpSpPr>
        <p:sp>
          <p:nvSpPr>
            <p:cNvPr id="10" name="タイトル 1"/>
            <p:cNvSpPr txBox="1">
              <a:spLocks/>
            </p:cNvSpPr>
            <p:nvPr/>
          </p:nvSpPr>
          <p:spPr>
            <a:xfrm>
              <a:off x="0" y="1412776"/>
              <a:ext cx="9144000" cy="908720"/>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３．自分の身の安全を守るために</a:t>
              </a:r>
            </a:p>
          </p:txBody>
        </p:sp>
        <p:pic>
          <p:nvPicPr>
            <p:cNvPr id="11"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648072" cy="65194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550030" y="1196752"/>
            <a:ext cx="8043940" cy="2554545"/>
          </a:xfrm>
          <a:prstGeom prst="rect">
            <a:avLst/>
          </a:prstGeom>
        </p:spPr>
        <p:txBody>
          <a:bodyPr wrap="square">
            <a:spAutoFit/>
          </a:bodyPr>
          <a:lstStyle/>
          <a:p>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積乱雲に伴う激しい現象は、短時間で局地的に大きな被害をもたらす。</a:t>
            </a:r>
            <a:endParaRPr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pPr marL="285750" indent="-285750">
              <a:buFont typeface="Wingdings" panose="05000000000000000000" pitchFamily="2" charset="2"/>
              <a:buChar char="Ø"/>
            </a:pPr>
            <a:endParaRPr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現在の技術では、発生場所や時刻を特定して予測することは難しい。</a:t>
            </a:r>
            <a:endParaRPr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600367" y="4661905"/>
            <a:ext cx="8213092" cy="1754326"/>
          </a:xfrm>
          <a:prstGeom prst="rect">
            <a:avLst/>
          </a:prstGeom>
          <a:noFill/>
          <a:ln>
            <a:noFill/>
          </a:ln>
        </p:spPr>
        <p:txBody>
          <a:bodyPr wrap="square" rtlCol="0">
            <a:spAutoFit/>
          </a:bodyPr>
          <a:lstStyle/>
          <a:p>
            <a:r>
              <a:rPr kumimoji="1" lang="ja-JP" altLang="en-US" sz="3600" dirty="0">
                <a:solidFill>
                  <a:srgbClr val="C00000"/>
                </a:solidFill>
                <a:latin typeface="HGP創英角ｺﾞｼｯｸUB" panose="020B0900000000000000" pitchFamily="50" charset="-128"/>
                <a:ea typeface="HGP創英角ｺﾞｼｯｸUB" panose="020B0900000000000000" pitchFamily="50" charset="-128"/>
              </a:rPr>
              <a:t>落雷や竜巻などの激しい突風、急な大雨は危険であることを知って、安全を第一に考えた対応が必要</a:t>
            </a:r>
            <a:r>
              <a:rPr lang="ja-JP" altLang="en-US" sz="3600" dirty="0">
                <a:solidFill>
                  <a:srgbClr val="C00000"/>
                </a:solidFill>
                <a:latin typeface="HGP創英角ｺﾞｼｯｸUB" panose="020B0900000000000000" pitchFamily="50" charset="-128"/>
                <a:ea typeface="HGP創英角ｺﾞｼｯｸUB" panose="020B0900000000000000" pitchFamily="50" charset="-128"/>
              </a:rPr>
              <a:t>！！</a:t>
            </a:r>
            <a:endParaRPr kumimoji="1" lang="ja-JP" altLang="en-US" sz="3600" dirty="0">
              <a:solidFill>
                <a:srgbClr val="C00000"/>
              </a:solidFill>
              <a:latin typeface="HGP創英角ｺﾞｼｯｸUB" panose="020B0900000000000000" pitchFamily="50" charset="-128"/>
              <a:ea typeface="HGP創英角ｺﾞｼｯｸUB" panose="020B0900000000000000" pitchFamily="50" charset="-128"/>
            </a:endParaRPr>
          </a:p>
        </p:txBody>
      </p:sp>
      <p:sp>
        <p:nvSpPr>
          <p:cNvPr id="8" name="正方形/長方形 7"/>
          <p:cNvSpPr/>
          <p:nvPr/>
        </p:nvSpPr>
        <p:spPr>
          <a:xfrm>
            <a:off x="8722144" y="6471825"/>
            <a:ext cx="330540"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12</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279496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0" y="-1"/>
            <a:ext cx="9144000" cy="966436"/>
            <a:chOff x="0" y="1412775"/>
            <a:chExt cx="9144000" cy="764705"/>
          </a:xfrm>
        </p:grpSpPr>
        <p:sp>
          <p:nvSpPr>
            <p:cNvPr id="14"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（１）気象情報をチェックする</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①－</a:t>
              </a:r>
              <a:r>
                <a:rPr lang="en-US" altLang="ja-JP" sz="3600" dirty="0">
                  <a:latin typeface="HGP創英角ｺﾞｼｯｸUB" panose="020B0900000000000000" pitchFamily="50" charset="-128"/>
                  <a:ea typeface="HGP創英角ｺﾞｼｯｸUB" panose="020B0900000000000000" pitchFamily="50" charset="-128"/>
                </a:rPr>
                <a:t>1</a:t>
              </a:r>
              <a:r>
                <a:rPr lang="ja-JP" altLang="en-US" sz="3600" dirty="0">
                  <a:latin typeface="HGP創英角ｺﾞｼｯｸUB" panose="020B0900000000000000" pitchFamily="50" charset="-128"/>
                  <a:ea typeface="HGP創英角ｺﾞｼｯｸUB" panose="020B0900000000000000" pitchFamily="50" charset="-128"/>
                </a:rPr>
                <a:t>　天気予報と雷注意報の確認</a:t>
              </a:r>
            </a:p>
          </p:txBody>
        </p:sp>
        <p:pic>
          <p:nvPicPr>
            <p:cNvPr id="15"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テキスト ボックス 6"/>
          <p:cNvSpPr txBox="1"/>
          <p:nvPr/>
        </p:nvSpPr>
        <p:spPr>
          <a:xfrm>
            <a:off x="345979" y="1586429"/>
            <a:ext cx="8645548" cy="1077218"/>
          </a:xfrm>
          <a:prstGeom prst="rect">
            <a:avLst/>
          </a:prstGeom>
          <a:noFill/>
        </p:spPr>
        <p:txBody>
          <a:bodyPr wrap="square" rtlCol="0">
            <a:spAutoFit/>
          </a:bodyPr>
          <a:lstStyle/>
          <a:p>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雷を伴う</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大気の状態が不安定</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竜巻などの</a:t>
            </a:r>
            <a:endParaRPr kumimoji="1" lang="en-US" altLang="ja-JP" sz="3200" b="1"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3200" b="1" dirty="0">
                <a:solidFill>
                  <a:srgbClr val="FF0000"/>
                </a:solidFill>
                <a:latin typeface="HGP創英角ｺﾞｼｯｸUB" panose="020B0900000000000000" pitchFamily="50" charset="-128"/>
                <a:ea typeface="HGP創英角ｺﾞｼｯｸUB" panose="020B0900000000000000" pitchFamily="50" charset="-128"/>
              </a:rPr>
              <a:t>激しい突風</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」などの表現：</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天気が急変するかも！！</a:t>
            </a:r>
            <a:endPar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743226"/>
            <a:ext cx="6514896" cy="37762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正方形/長方形 10"/>
          <p:cNvSpPr/>
          <p:nvPr/>
        </p:nvSpPr>
        <p:spPr>
          <a:xfrm>
            <a:off x="2926574" y="3750456"/>
            <a:ext cx="82809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25566" y="966435"/>
            <a:ext cx="9252520" cy="584775"/>
          </a:xfrm>
          <a:prstGeom prst="rect">
            <a:avLst/>
          </a:prstGeom>
        </p:spPr>
        <p:txBody>
          <a:bodyPr wrap="square">
            <a:spAutoFit/>
          </a:bodyPr>
          <a:lstStyle/>
          <a:p>
            <a:pPr algn="ctr"/>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落雷のおそれがある場合、雷注意報を随時発表</a:t>
            </a:r>
          </a:p>
        </p:txBody>
      </p:sp>
      <p:sp>
        <p:nvSpPr>
          <p:cNvPr id="9" name="テキスト ボックス 8"/>
          <p:cNvSpPr txBox="1"/>
          <p:nvPr/>
        </p:nvSpPr>
        <p:spPr>
          <a:xfrm>
            <a:off x="5729283" y="5912772"/>
            <a:ext cx="3414717" cy="584775"/>
          </a:xfrm>
          <a:prstGeom prst="rect">
            <a:avLst/>
          </a:prstGeom>
          <a:noFill/>
        </p:spPr>
        <p:txBody>
          <a:bodyPr wrap="none" rtlCol="0">
            <a:spAutoFit/>
          </a:bodyPr>
          <a:lstStyle/>
          <a:p>
            <a:r>
              <a:rPr kumimoji="1" lang="ja-JP" altLang="en-US" sz="3200" dirty="0">
                <a:solidFill>
                  <a:schemeClr val="bg1">
                    <a:lumMod val="65000"/>
                  </a:schemeClr>
                </a:solidFill>
                <a:latin typeface="HGP創英角ｺﾞｼｯｸUB" panose="020B0900000000000000" pitchFamily="50" charset="-128"/>
                <a:ea typeface="HGP創英角ｺﾞｼｯｸUB" panose="020B0900000000000000" pitchFamily="50" charset="-128"/>
              </a:rPr>
              <a:t>天気予報の発表例</a:t>
            </a:r>
          </a:p>
        </p:txBody>
      </p:sp>
      <p:sp>
        <p:nvSpPr>
          <p:cNvPr id="16" name="テキスト ボックス 15"/>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
        <p:nvSpPr>
          <p:cNvPr id="17" name="正方形/長方形 16"/>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13</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902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5" t="2392" r="3012" b="6745"/>
          <a:stretch/>
        </p:blipFill>
        <p:spPr bwMode="auto">
          <a:xfrm>
            <a:off x="216458" y="843341"/>
            <a:ext cx="8488221" cy="529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886731" y="2780928"/>
            <a:ext cx="4249881" cy="707886"/>
          </a:xfrm>
          <a:prstGeom prst="rect">
            <a:avLst/>
          </a:prstGeom>
          <a:noFill/>
        </p:spPr>
        <p:txBody>
          <a:bodyPr wrap="none" rtlCol="0">
            <a:spAutoFit/>
          </a:bodyPr>
          <a:lstStyle/>
          <a:p>
            <a:r>
              <a:rPr kumimoji="1" lang="ja-JP" altLang="en-US" sz="4000" dirty="0">
                <a:solidFill>
                  <a:schemeClr val="bg1">
                    <a:lumMod val="50000"/>
                  </a:schemeClr>
                </a:solidFill>
                <a:latin typeface="HGP創英角ｺﾞｼｯｸUB" panose="020B0900000000000000" pitchFamily="50" charset="-128"/>
                <a:ea typeface="HGP創英角ｺﾞｼｯｸUB" panose="020B0900000000000000" pitchFamily="50" charset="-128"/>
              </a:rPr>
              <a:t>雷注意報の発表例</a:t>
            </a: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3000" y="5800006"/>
            <a:ext cx="4543343" cy="58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14</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0" y="-1"/>
            <a:ext cx="9144000" cy="1039256"/>
            <a:chOff x="0" y="1412775"/>
            <a:chExt cx="9144000" cy="1039256"/>
          </a:xfrm>
        </p:grpSpPr>
        <p:sp>
          <p:nvSpPr>
            <p:cNvPr id="10" name="タイトル 1"/>
            <p:cNvSpPr txBox="1">
              <a:spLocks/>
            </p:cNvSpPr>
            <p:nvPr/>
          </p:nvSpPr>
          <p:spPr>
            <a:xfrm>
              <a:off x="0" y="1412775"/>
              <a:ext cx="9144000" cy="1039256"/>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（１）気象情報をチェックする</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①－</a:t>
              </a:r>
              <a:r>
                <a:rPr lang="en-US" altLang="ja-JP" sz="3600" dirty="0">
                  <a:latin typeface="HGP創英角ｺﾞｼｯｸUB" panose="020B0900000000000000" pitchFamily="50" charset="-128"/>
                  <a:ea typeface="HGP創英角ｺﾞｼｯｸUB" panose="020B0900000000000000" pitchFamily="50" charset="-128"/>
                </a:rPr>
                <a:t>2</a:t>
              </a:r>
              <a:r>
                <a:rPr lang="ja-JP" altLang="en-US" sz="3600" dirty="0">
                  <a:latin typeface="HGP創英角ｺﾞｼｯｸUB" panose="020B0900000000000000" pitchFamily="50" charset="-128"/>
                  <a:ea typeface="HGP創英角ｺﾞｼｯｸUB" panose="020B0900000000000000" pitchFamily="50" charset="-128"/>
                </a:rPr>
                <a:t>　天気予報と雷注意報の確認</a:t>
              </a:r>
            </a:p>
          </p:txBody>
        </p:sp>
        <p:pic>
          <p:nvPicPr>
            <p:cNvPr id="11"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テキスト ボックス 11"/>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721075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490839"/>
            <a:ext cx="5517502" cy="40916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テキスト ボックス 5"/>
          <p:cNvSpPr txBox="1"/>
          <p:nvPr/>
        </p:nvSpPr>
        <p:spPr>
          <a:xfrm>
            <a:off x="2584931" y="6163725"/>
            <a:ext cx="4637808"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ナウキャスト（雨雲の動き）の表示例</a:t>
            </a:r>
          </a:p>
        </p:txBody>
      </p:sp>
      <p:sp>
        <p:nvSpPr>
          <p:cNvPr id="7" name="正方形/長方形 6"/>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15</a:t>
            </a:fld>
            <a:endParaRPr lang="en-US" altLang="ja-JP" dirty="0">
              <a:latin typeface="HGP創英角ｺﾞｼｯｸUB" panose="020B0900000000000000" pitchFamily="50" charset="-128"/>
              <a:ea typeface="HGP創英角ｺﾞｼｯｸUB" panose="020B0900000000000000" pitchFamily="50" charset="-128"/>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2645492"/>
            <a:ext cx="1008112" cy="401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p:nvPr/>
        </p:nvGrpSpPr>
        <p:grpSpPr>
          <a:xfrm>
            <a:off x="0" y="-3"/>
            <a:ext cx="9144000" cy="1052737"/>
            <a:chOff x="0" y="1412774"/>
            <a:chExt cx="9144000" cy="880692"/>
          </a:xfrm>
        </p:grpSpPr>
        <p:sp>
          <p:nvSpPr>
            <p:cNvPr id="10" name="タイトル 1"/>
            <p:cNvSpPr txBox="1">
              <a:spLocks/>
            </p:cNvSpPr>
            <p:nvPr/>
          </p:nvSpPr>
          <p:spPr>
            <a:xfrm>
              <a:off x="0" y="1412774"/>
              <a:ext cx="9144000" cy="88069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（１）気象情報をチェックする</a:t>
              </a:r>
            </a:p>
            <a:p>
              <a:r>
                <a:rPr lang="ja-JP" altLang="en-US" sz="3600" dirty="0">
                  <a:latin typeface="HGP創英角ｺﾞｼｯｸUB" panose="020B0900000000000000" pitchFamily="50" charset="-128"/>
                  <a:ea typeface="HGP創英角ｺﾞｼｯｸUB" panose="020B0900000000000000" pitchFamily="50" charset="-128"/>
                </a:rPr>
                <a:t>③－</a:t>
              </a:r>
              <a:r>
                <a:rPr lang="en-US" altLang="ja-JP" sz="3600" dirty="0">
                  <a:latin typeface="HGP創英角ｺﾞｼｯｸUB" panose="020B0900000000000000" pitchFamily="50" charset="-128"/>
                  <a:ea typeface="HGP創英角ｺﾞｼｯｸUB" panose="020B0900000000000000" pitchFamily="50" charset="-128"/>
                </a:rPr>
                <a:t>1</a:t>
              </a:r>
              <a:r>
                <a:rPr lang="ja-JP" altLang="en-US" sz="3600" dirty="0">
                  <a:latin typeface="HGP創英角ｺﾞｼｯｸUB" panose="020B0900000000000000" pitchFamily="50" charset="-128"/>
                  <a:ea typeface="HGP創英角ｺﾞｼｯｸUB" panose="020B0900000000000000" pitchFamily="50" charset="-128"/>
                </a:rPr>
                <a:t>　ナウキャスト（雨雲の動き）の確認</a:t>
              </a:r>
            </a:p>
          </p:txBody>
        </p:sp>
        <p:pic>
          <p:nvPicPr>
            <p:cNvPr id="11"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テキスト ボックス 1"/>
          <p:cNvSpPr txBox="1"/>
          <p:nvPr/>
        </p:nvSpPr>
        <p:spPr>
          <a:xfrm>
            <a:off x="0" y="980728"/>
            <a:ext cx="9430787" cy="1569660"/>
          </a:xfrm>
          <a:prstGeom prst="rect">
            <a:avLst/>
          </a:prstGeom>
          <a:noFill/>
        </p:spPr>
        <p:txBody>
          <a:bodyPr wrap="none" rtlCol="0">
            <a:spAutoFit/>
          </a:bodyPr>
          <a:lstStyle/>
          <a:p>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積乱雲による激しい雨は降水ナウキャストで</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赤</a:t>
            </a:r>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や</a:t>
            </a:r>
            <a:r>
              <a:rPr lang="ja-JP" altLang="en-US" sz="3200" dirty="0">
                <a:solidFill>
                  <a:srgbClr val="7030A0"/>
                </a:solidFill>
                <a:latin typeface="HGP創英角ｺﾞｼｯｸUB" panose="020B0900000000000000" pitchFamily="50" charset="-128"/>
                <a:ea typeface="HGP創英角ｺﾞｼｯｸUB" panose="020B0900000000000000" pitchFamily="50" charset="-128"/>
              </a:rPr>
              <a:t>紫</a:t>
            </a:r>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色。</a:t>
            </a:r>
            <a:endParaRPr lang="en-US" altLang="ja-JP" sz="3200" dirty="0">
              <a:solidFill>
                <a:srgbClr val="0000FF"/>
              </a:solidFill>
              <a:latin typeface="HGP創英角ｺﾞｼｯｸUB" panose="020B0900000000000000" pitchFamily="50" charset="-128"/>
              <a:ea typeface="HGP創英角ｺﾞｼｯｸUB" panose="020B0900000000000000" pitchFamily="50" charset="-128"/>
            </a:endParaRPr>
          </a:p>
          <a:p>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周囲や川の上流に積乱雲がいないか、自分のいる</a:t>
            </a:r>
            <a:endParaRPr lang="en-US" altLang="ja-JP" sz="3200" dirty="0">
              <a:solidFill>
                <a:srgbClr val="0000FF"/>
              </a:solidFill>
              <a:latin typeface="HGP創英角ｺﾞｼｯｸUB" panose="020B0900000000000000" pitchFamily="50" charset="-128"/>
              <a:ea typeface="HGP創英角ｺﾞｼｯｸUB" panose="020B0900000000000000" pitchFamily="50" charset="-128"/>
            </a:endParaRPr>
          </a:p>
          <a:p>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場所に近づいていないかをチェック</a:t>
            </a:r>
            <a:r>
              <a:rPr lang="en-US" altLang="ja-JP" sz="3200" dirty="0">
                <a:solidFill>
                  <a:srgbClr val="0000FF"/>
                </a:solidFill>
                <a:latin typeface="HGP創英角ｺﾞｼｯｸUB" panose="020B0900000000000000" pitchFamily="50" charset="-128"/>
                <a:ea typeface="HGP創英角ｺﾞｼｯｸUB" panose="020B0900000000000000" pitchFamily="50" charset="-128"/>
              </a:rPr>
              <a:t>!!</a:t>
            </a:r>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 </a:t>
            </a:r>
          </a:p>
        </p:txBody>
      </p:sp>
      <p:sp>
        <p:nvSpPr>
          <p:cNvPr id="12" name="テキスト ボックス 11"/>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193213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471217"/>
            <a:ext cx="5401347" cy="40462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正方形/長方形 3"/>
          <p:cNvSpPr/>
          <p:nvPr/>
        </p:nvSpPr>
        <p:spPr>
          <a:xfrm>
            <a:off x="107504" y="948126"/>
            <a:ext cx="8838810" cy="1569660"/>
          </a:xfrm>
          <a:prstGeom prst="rect">
            <a:avLst/>
          </a:prstGeom>
        </p:spPr>
        <p:txBody>
          <a:bodyPr wrap="square">
            <a:spAutoFit/>
          </a:bodyPr>
          <a:lstStyle/>
          <a:p>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活動度２～４</a:t>
            </a:r>
            <a:r>
              <a:rPr lang="ja-JP" altLang="en-US" sz="3200" dirty="0">
                <a:latin typeface="HGP創英角ｺﾞｼｯｸUB" panose="020B0900000000000000" pitchFamily="50" charset="-128"/>
                <a:ea typeface="HGP創英角ｺﾞｼｯｸUB" panose="020B0900000000000000" pitchFamily="50" charset="-128"/>
              </a:rPr>
              <a:t>の場合は落雷の危険が高まっている。しっかりした建物（校舎内、家、マンションなど）や</a:t>
            </a:r>
            <a:endParaRPr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自動車の中など安全な場所へ</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速やかに避難！！</a:t>
            </a:r>
            <a:endParaRPr lang="en-US" altLang="ja-JP" sz="32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3275856" y="6065885"/>
            <a:ext cx="3180679"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雷ナウキャストの表示例</a:t>
            </a:r>
          </a:p>
        </p:txBody>
      </p:sp>
      <p:sp>
        <p:nvSpPr>
          <p:cNvPr id="7" name="正方形/長方形 6"/>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16</a:t>
            </a:fld>
            <a:endParaRPr lang="en-US" altLang="ja-JP" dirty="0">
              <a:latin typeface="HGP創英角ｺﾞｼｯｸUB" panose="020B0900000000000000" pitchFamily="50" charset="-128"/>
              <a:ea typeface="HGP創英角ｺﾞｼｯｸUB" panose="020B0900000000000000" pitchFamily="50" charset="-128"/>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9" y="2984717"/>
            <a:ext cx="1782026" cy="346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p:nvPr/>
        </p:nvGrpSpPr>
        <p:grpSpPr>
          <a:xfrm>
            <a:off x="0" y="-1"/>
            <a:ext cx="9144000" cy="980729"/>
            <a:chOff x="0" y="1412775"/>
            <a:chExt cx="9144000" cy="980729"/>
          </a:xfrm>
        </p:grpSpPr>
        <p:sp>
          <p:nvSpPr>
            <p:cNvPr id="10" name="タイトル 1"/>
            <p:cNvSpPr txBox="1">
              <a:spLocks/>
            </p:cNvSpPr>
            <p:nvPr/>
          </p:nvSpPr>
          <p:spPr>
            <a:xfrm>
              <a:off x="0" y="1412775"/>
              <a:ext cx="9144000" cy="980729"/>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（１）気象情報をチェックする</a:t>
              </a:r>
            </a:p>
            <a:p>
              <a:r>
                <a:rPr lang="ja-JP" altLang="en-US" sz="3600" dirty="0">
                  <a:latin typeface="HGP創英角ｺﾞｼｯｸUB" panose="020B0900000000000000" pitchFamily="50" charset="-128"/>
                  <a:ea typeface="HGP創英角ｺﾞｼｯｸUB" panose="020B0900000000000000" pitchFamily="50" charset="-128"/>
                </a:rPr>
                <a:t>③－</a:t>
              </a:r>
              <a:r>
                <a:rPr lang="en-US" altLang="ja-JP" sz="3600" dirty="0">
                  <a:latin typeface="HGP創英角ｺﾞｼｯｸUB" panose="020B0900000000000000" pitchFamily="50" charset="-128"/>
                  <a:ea typeface="HGP創英角ｺﾞｼｯｸUB" panose="020B0900000000000000" pitchFamily="50" charset="-128"/>
                </a:rPr>
                <a:t>2</a:t>
              </a:r>
              <a:r>
                <a:rPr lang="ja-JP" altLang="en-US" sz="3600" dirty="0">
                  <a:latin typeface="HGP創英角ｺﾞｼｯｸUB" panose="020B0900000000000000" pitchFamily="50" charset="-128"/>
                  <a:ea typeface="HGP創英角ｺﾞｼｯｸUB" panose="020B0900000000000000" pitchFamily="50" charset="-128"/>
                </a:rPr>
                <a:t>　雷ナウキャストの確認</a:t>
              </a:r>
            </a:p>
          </p:txBody>
        </p:sp>
        <p:pic>
          <p:nvPicPr>
            <p:cNvPr id="11"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テキスト ボックス 11"/>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410300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0" y="1628800"/>
            <a:ext cx="9216252" cy="465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グループ化 4"/>
          <p:cNvGrpSpPr/>
          <p:nvPr/>
        </p:nvGrpSpPr>
        <p:grpSpPr>
          <a:xfrm>
            <a:off x="0" y="-1"/>
            <a:ext cx="9144000" cy="1052737"/>
            <a:chOff x="0" y="1412775"/>
            <a:chExt cx="9144000" cy="885897"/>
          </a:xfrm>
        </p:grpSpPr>
        <p:sp>
          <p:nvSpPr>
            <p:cNvPr id="6" name="タイトル 1"/>
            <p:cNvSpPr txBox="1">
              <a:spLocks/>
            </p:cNvSpPr>
            <p:nvPr/>
          </p:nvSpPr>
          <p:spPr>
            <a:xfrm>
              <a:off x="0" y="1412775"/>
              <a:ext cx="9144000" cy="885897"/>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雷ナウキャストの活動度の解説</a:t>
              </a:r>
            </a:p>
          </p:txBody>
        </p:sp>
        <p:pic>
          <p:nvPicPr>
            <p:cNvPr id="7"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864096" cy="724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正方形/長方形 7"/>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17</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42832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4" y="2486062"/>
            <a:ext cx="5400599" cy="40330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テキスト ボックス 2"/>
          <p:cNvSpPr txBox="1"/>
          <p:nvPr/>
        </p:nvSpPr>
        <p:spPr>
          <a:xfrm>
            <a:off x="2051720" y="6057409"/>
            <a:ext cx="4701928"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竜巻発生確度ナウキャストの表示例</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874" y="3707878"/>
            <a:ext cx="2184740" cy="200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グループ化 6"/>
          <p:cNvGrpSpPr/>
          <p:nvPr/>
        </p:nvGrpSpPr>
        <p:grpSpPr>
          <a:xfrm>
            <a:off x="0" y="-1"/>
            <a:ext cx="9144000" cy="1052737"/>
            <a:chOff x="0" y="1412775"/>
            <a:chExt cx="9144000" cy="1052737"/>
          </a:xfrm>
        </p:grpSpPr>
        <p:sp>
          <p:nvSpPr>
            <p:cNvPr id="8" name="タイトル 1"/>
            <p:cNvSpPr txBox="1">
              <a:spLocks/>
            </p:cNvSpPr>
            <p:nvPr/>
          </p:nvSpPr>
          <p:spPr>
            <a:xfrm>
              <a:off x="0" y="1412775"/>
              <a:ext cx="9144000" cy="1052737"/>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（１）気象情報をチェックする</a:t>
              </a:r>
            </a:p>
            <a:p>
              <a:r>
                <a:rPr lang="ja-JP" altLang="en-US" sz="3600" dirty="0">
                  <a:latin typeface="HGP創英角ｺﾞｼｯｸUB" panose="020B0900000000000000" pitchFamily="50" charset="-128"/>
                  <a:ea typeface="HGP創英角ｺﾞｼｯｸUB" panose="020B0900000000000000" pitchFamily="50" charset="-128"/>
                </a:rPr>
                <a:t>③－</a:t>
              </a:r>
              <a:r>
                <a:rPr lang="en-US" altLang="ja-JP" sz="3600" dirty="0">
                  <a:latin typeface="HGP創英角ｺﾞｼｯｸUB" panose="020B0900000000000000" pitchFamily="50" charset="-128"/>
                  <a:ea typeface="HGP創英角ｺﾞｼｯｸUB" panose="020B0900000000000000" pitchFamily="50" charset="-128"/>
                </a:rPr>
                <a:t>3</a:t>
              </a:r>
              <a:r>
                <a:rPr lang="ja-JP" altLang="en-US" sz="3600" dirty="0">
                  <a:latin typeface="HGP創英角ｺﾞｼｯｸUB" panose="020B0900000000000000" pitchFamily="50" charset="-128"/>
                  <a:ea typeface="HGP創英角ｺﾞｼｯｸUB" panose="020B0900000000000000" pitchFamily="50" charset="-128"/>
                </a:rPr>
                <a:t>　竜巻発生確度ナウキャストの確認</a:t>
              </a:r>
            </a:p>
          </p:txBody>
        </p:sp>
        <p:pic>
          <p:nvPicPr>
            <p:cNvPr id="10"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542" y="1460336"/>
              <a:ext cx="720080" cy="71003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336999" y="965878"/>
            <a:ext cx="8759263" cy="1569660"/>
          </a:xfrm>
          <a:prstGeom prst="rect">
            <a:avLst/>
          </a:prstGeom>
        </p:spPr>
        <p:txBody>
          <a:bodyPr wrap="square">
            <a:spAutoFit/>
          </a:bodyPr>
          <a:lstStyle/>
          <a:p>
            <a:r>
              <a:rPr lang="ja-JP" altLang="en-US" sz="3200" dirty="0">
                <a:solidFill>
                  <a:srgbClr val="0000FF"/>
                </a:solidFill>
                <a:latin typeface="HGP創英角ｺﾞｼｯｸUB" panose="020B0900000000000000" pitchFamily="50" charset="-128"/>
                <a:ea typeface="HGP創英角ｺﾞｼｯｸUB" panose="020B0900000000000000" pitchFamily="50" charset="-128"/>
              </a:rPr>
              <a:t>発生確度１や２の場合でも、普段に比べると竜巻などの激しい突風に発生する可能性が高い状況。</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身の安全の確保を</a:t>
            </a:r>
            <a:r>
              <a:rPr lang="en-US" altLang="ja-JP" sz="3200" dirty="0">
                <a:solidFill>
                  <a:srgbClr val="FF0000"/>
                </a:solidFill>
                <a:latin typeface="HGP創英角ｺﾞｼｯｸUB" panose="020B0900000000000000" pitchFamily="50" charset="-128"/>
                <a:ea typeface="HGP創英角ｺﾞｼｯｸUB" panose="020B0900000000000000" pitchFamily="50" charset="-128"/>
              </a:rPr>
              <a:t>!!</a:t>
            </a:r>
            <a:endParaRPr lang="en-US" altLang="ja-JP" sz="2800" dirty="0">
              <a:latin typeface="HGP創英ﾌﾟﾚｾﾞﾝｽEB" panose="02020800000000000000" pitchFamily="18" charset="-128"/>
              <a:ea typeface="HGP創英ﾌﾟﾚｾﾞﾝｽEB" panose="02020800000000000000" pitchFamily="18" charset="-128"/>
            </a:endParaRPr>
          </a:p>
        </p:txBody>
      </p:sp>
      <p:sp>
        <p:nvSpPr>
          <p:cNvPr id="11" name="正方形/長方形 10"/>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18</a:t>
            </a:fld>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0" y="6581001"/>
            <a:ext cx="7632848" cy="276999"/>
          </a:xfrm>
          <a:prstGeom prst="rect">
            <a:avLst/>
          </a:prstGeom>
          <a:noFill/>
        </p:spPr>
        <p:txBody>
          <a:bodyPr wrap="square" rtlCol="0">
            <a:spAutoFit/>
          </a:bodyPr>
          <a:lstStyle/>
          <a:p>
            <a:r>
              <a:rPr lang="en-US" altLang="ja-JP" sz="1200" b="1" dirty="0"/>
              <a:t>※</a:t>
            </a:r>
            <a:r>
              <a:rPr lang="ja-JP" altLang="en-US" sz="1200" b="1" dirty="0"/>
              <a:t>令和</a:t>
            </a:r>
            <a:r>
              <a:rPr lang="en-US" altLang="ja-JP" sz="1200" b="1" dirty="0"/>
              <a:t>3</a:t>
            </a:r>
            <a:r>
              <a:rPr lang="ja-JP" altLang="en-US" sz="1200" b="1" dirty="0"/>
              <a:t>年</a:t>
            </a:r>
            <a:r>
              <a:rPr lang="en-US" altLang="ja-JP" sz="1200" b="1" dirty="0"/>
              <a:t>2</a:t>
            </a:r>
            <a:r>
              <a:rPr lang="ja-JP" altLang="en-US" sz="1200" b="1" dirty="0"/>
              <a:t>月</a:t>
            </a:r>
            <a:r>
              <a:rPr lang="en-US" altLang="ja-JP" sz="1200" b="1" dirty="0"/>
              <a:t>24</a:t>
            </a:r>
            <a:r>
              <a:rPr lang="ja-JP" altLang="en-US" sz="1200" b="1" dirty="0"/>
              <a:t>日の気象庁ホームページリニューアルに伴い、雨雲の動きの画面レイアウトが変更となっています。</a:t>
            </a:r>
          </a:p>
        </p:txBody>
      </p:sp>
    </p:spTree>
    <p:extLst>
      <p:ext uri="{BB962C8B-B14F-4D97-AF65-F5344CB8AC3E}">
        <p14:creationId xmlns:p14="http://schemas.microsoft.com/office/powerpoint/2010/main" val="2840209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4358" y="1165458"/>
            <a:ext cx="8892480" cy="5262979"/>
          </a:xfrm>
          <a:prstGeom prst="rect">
            <a:avLst/>
          </a:prstGeom>
          <a:solidFill>
            <a:srgbClr val="FFFF99"/>
          </a:solidFill>
          <a:ln>
            <a:solidFill>
              <a:schemeClr val="tx1"/>
            </a:solidFill>
          </a:ln>
        </p:spPr>
        <p:txBody>
          <a:bodyPr wrap="square" rtlCol="0">
            <a:spAutoFit/>
          </a:bodyPr>
          <a:lstStyle/>
          <a:p>
            <a:r>
              <a:rPr kumimoji="1" lang="ja-JP" altLang="en-US" sz="2800" b="1" dirty="0">
                <a:latin typeface="HGP創英角ｺﾞｼｯｸUB" panose="020B0900000000000000" pitchFamily="50" charset="-128"/>
                <a:ea typeface="HGP創英角ｺﾞｼｯｸUB" panose="020B0900000000000000" pitchFamily="50" charset="-128"/>
              </a:rPr>
              <a:t>大阪府竜巻注意情報　第○号</a:t>
            </a:r>
            <a:endParaRPr kumimoji="1" lang="en-US" altLang="ja-JP" sz="2800" b="1" dirty="0">
              <a:latin typeface="HGP創英角ｺﾞｼｯｸUB" panose="020B0900000000000000" pitchFamily="50" charset="-128"/>
              <a:ea typeface="HGP創英角ｺﾞｼｯｸUB" panose="020B0900000000000000" pitchFamily="50" charset="-128"/>
            </a:endParaRPr>
          </a:p>
          <a:p>
            <a:endParaRPr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平成○○年７月２０日１２時</a:t>
            </a:r>
            <a:r>
              <a:rPr lang="ja-JP" altLang="en-US" sz="2800" b="1" dirty="0">
                <a:latin typeface="HGP創英角ｺﾞｼｯｸUB" panose="020B0900000000000000" pitchFamily="50" charset="-128"/>
                <a:ea typeface="HGP創英角ｺﾞｼｯｸUB" panose="020B0900000000000000" pitchFamily="50" charset="-128"/>
              </a:rPr>
              <a:t>２７</a:t>
            </a:r>
            <a:r>
              <a:rPr kumimoji="1" lang="ja-JP" altLang="en-US" sz="2800" b="1" dirty="0">
                <a:latin typeface="HGP創英角ｺﾞｼｯｸUB" panose="020B0900000000000000" pitchFamily="50" charset="-128"/>
                <a:ea typeface="HGP創英角ｺﾞｼｯｸUB" panose="020B0900000000000000" pitchFamily="50" charset="-128"/>
              </a:rPr>
              <a:t>分　気象庁発表</a:t>
            </a:r>
            <a:endParaRPr kumimoji="1" lang="en-US" altLang="ja-JP" sz="2800" b="1" dirty="0">
              <a:latin typeface="HGP創英角ｺﾞｼｯｸUB" panose="020B0900000000000000" pitchFamily="50" charset="-128"/>
              <a:ea typeface="HGP創英角ｺﾞｼｯｸUB" panose="020B0900000000000000" pitchFamily="50" charset="-128"/>
            </a:endParaRPr>
          </a:p>
          <a:p>
            <a:endParaRPr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大阪府は、竜巻などの激しい突風が発生しやすい気象状況になっています。</a:t>
            </a:r>
            <a:endParaRPr kumimoji="1" lang="en-US" altLang="ja-JP" sz="2800" b="1" dirty="0">
              <a:latin typeface="HGP創英角ｺﾞｼｯｸUB" panose="020B0900000000000000" pitchFamily="50" charset="-128"/>
              <a:ea typeface="HGP創英角ｺﾞｼｯｸUB" panose="020B0900000000000000" pitchFamily="50" charset="-128"/>
            </a:endParaRPr>
          </a:p>
          <a:p>
            <a:endParaRPr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空の様子には注意してください。雷や急な風の変化など積乱雲が近づく兆しが</a:t>
            </a:r>
            <a:r>
              <a:rPr lang="ja-JP" altLang="en-US" sz="2800" b="1" dirty="0">
                <a:latin typeface="HGP創英角ｺﾞｼｯｸUB" panose="020B0900000000000000" pitchFamily="50" charset="-128"/>
                <a:ea typeface="HGP創英角ｺﾞｼｯｸUB" panose="020B0900000000000000" pitchFamily="50" charset="-128"/>
              </a:rPr>
              <a:t>ある場合には、頑丈な建物内に移動するなど、安全確保に努めてください。</a:t>
            </a:r>
            <a:endParaRPr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落雷、ひょう、急な強い雨にも注意してください。</a:t>
            </a:r>
            <a:endParaRPr kumimoji="1" lang="en-US" altLang="ja-JP" sz="2800" b="1" dirty="0">
              <a:latin typeface="HGP創英角ｺﾞｼｯｸUB" panose="020B0900000000000000" pitchFamily="50" charset="-128"/>
              <a:ea typeface="HGP創英角ｺﾞｼｯｸUB" panose="020B0900000000000000" pitchFamily="50" charset="-128"/>
            </a:endParaRPr>
          </a:p>
          <a:p>
            <a:r>
              <a:rPr kumimoji="1" lang="ja-JP" altLang="en-US" sz="2800" b="1" dirty="0">
                <a:latin typeface="HGP創英角ｺﾞｼｯｸUB" panose="020B0900000000000000" pitchFamily="50" charset="-128"/>
                <a:ea typeface="HGP創英角ｺﾞｼｯｸUB" panose="020B0900000000000000" pitchFamily="50" charset="-128"/>
              </a:rPr>
              <a:t>この情報は、２０日１３時３０分まで有効です。</a:t>
            </a:r>
          </a:p>
        </p:txBody>
      </p:sp>
      <p:sp>
        <p:nvSpPr>
          <p:cNvPr id="6" name="正方形/長方形 5"/>
          <p:cNvSpPr/>
          <p:nvPr/>
        </p:nvSpPr>
        <p:spPr>
          <a:xfrm>
            <a:off x="8738632" y="6462959"/>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19</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7" name="グループ化 6"/>
          <p:cNvGrpSpPr/>
          <p:nvPr/>
        </p:nvGrpSpPr>
        <p:grpSpPr>
          <a:xfrm>
            <a:off x="0" y="-1"/>
            <a:ext cx="9144000" cy="1052737"/>
            <a:chOff x="0" y="1412775"/>
            <a:chExt cx="9144000" cy="885897"/>
          </a:xfrm>
        </p:grpSpPr>
        <p:sp>
          <p:nvSpPr>
            <p:cNvPr id="8" name="タイトル 1"/>
            <p:cNvSpPr txBox="1">
              <a:spLocks/>
            </p:cNvSpPr>
            <p:nvPr/>
          </p:nvSpPr>
          <p:spPr>
            <a:xfrm>
              <a:off x="0" y="1412775"/>
              <a:ext cx="9144000" cy="885897"/>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HGP創英角ｺﾞｼｯｸUB" panose="020B0900000000000000" pitchFamily="50" charset="-128"/>
                <a:ea typeface="HGP創英角ｺﾞｼｯｸUB" panose="020B0900000000000000" pitchFamily="50" charset="-128"/>
              </a:endParaRPr>
            </a:p>
          </p:txBody>
        </p:sp>
        <p:pic>
          <p:nvPicPr>
            <p:cNvPr id="9"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864096" cy="72438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2386421" y="237106"/>
            <a:ext cx="4288353" cy="707886"/>
          </a:xfrm>
          <a:prstGeom prst="rect">
            <a:avLst/>
          </a:prstGeom>
        </p:spPr>
        <p:txBody>
          <a:bodyPr wrap="none">
            <a:spAutoFit/>
          </a:bodyPr>
          <a:lstStyle/>
          <a:p>
            <a:r>
              <a:rPr lang="ja-JP" altLang="en-US" sz="4000" dirty="0">
                <a:latin typeface="HGP創英角ｺﾞｼｯｸUB" panose="020B0900000000000000" pitchFamily="50" charset="-128"/>
                <a:ea typeface="HGP創英角ｺﾞｼｯｸUB" panose="020B0900000000000000" pitchFamily="50" charset="-128"/>
              </a:rPr>
              <a:t>竜巻注意情報（例）</a:t>
            </a:r>
          </a:p>
        </p:txBody>
      </p:sp>
    </p:spTree>
    <p:extLst>
      <p:ext uri="{BB962C8B-B14F-4D97-AF65-F5344CB8AC3E}">
        <p14:creationId xmlns:p14="http://schemas.microsoft.com/office/powerpoint/2010/main" val="133926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MA7093\Desktop\落雷\落雷2008080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7039"/>
            <a:ext cx="9144000"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0" y="0"/>
            <a:ext cx="9144000" cy="837200"/>
            <a:chOff x="0" y="1412776"/>
            <a:chExt cx="9144000" cy="837200"/>
          </a:xfrm>
        </p:grpSpPr>
        <p:sp>
          <p:nvSpPr>
            <p:cNvPr id="7" name="タイトル 1"/>
            <p:cNvSpPr txBox="1">
              <a:spLocks/>
            </p:cNvSpPr>
            <p:nvPr/>
          </p:nvSpPr>
          <p:spPr>
            <a:xfrm>
              <a:off x="0" y="1412776"/>
              <a:ext cx="9144000" cy="837200"/>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latin typeface="HGP創英角ｺﾞｼｯｸUB" panose="020B0900000000000000" pitchFamily="50" charset="-128"/>
                  <a:ea typeface="HGP創英角ｺﾞｼｯｸUB" panose="020B0900000000000000" pitchFamily="50" charset="-128"/>
                </a:rPr>
                <a:t>お話すること</a:t>
              </a:r>
            </a:p>
          </p:txBody>
        </p:sp>
        <p:pic>
          <p:nvPicPr>
            <p:cNvPr id="8"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720080" cy="72438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テキスト ボックス 3"/>
          <p:cNvSpPr txBox="1"/>
          <p:nvPr/>
        </p:nvSpPr>
        <p:spPr>
          <a:xfrm>
            <a:off x="301686" y="1117267"/>
            <a:ext cx="8722144" cy="5016758"/>
          </a:xfrm>
          <a:prstGeom prst="rect">
            <a:avLst/>
          </a:prstGeom>
          <a:noFill/>
        </p:spPr>
        <p:txBody>
          <a:bodyPr wrap="square" rtlCol="0">
            <a:spAutoFit/>
          </a:bodyPr>
          <a:lstStyle/>
          <a:p>
            <a:pPr marL="514350" indent="-514350">
              <a:buFont typeface="+mj-ea"/>
              <a:buAutoNum type="circleNumDbPlain"/>
            </a:pP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積乱雲に伴う激しい現象と災害</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pPr marL="514350" indent="-514350">
              <a:buFont typeface="+mj-ea"/>
              <a:buAutoNum type="circleNumDbPlain"/>
            </a:pP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積乱雲による災害の特徴</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pPr marL="514350" indent="-514350">
              <a:buFont typeface="+mj-ea"/>
              <a:buAutoNum type="circleNumDbPlain"/>
            </a:pP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自分の身の安全を守るために</a:t>
            </a:r>
            <a:endParaRPr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（１）気象情報のチェック</a:t>
            </a:r>
            <a:endParaRPr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（２）積乱雲の近づく兆し</a:t>
            </a:r>
            <a:endParaRPr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（３）状況に応じた退避行動</a:t>
            </a:r>
            <a:endParaRPr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pPr marL="514350" indent="-514350">
              <a:buFont typeface="+mj-ea"/>
              <a:buAutoNum type="circleNumDbPlain" startAt="4"/>
            </a:pP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災害への心構え</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pPr marL="514350" indent="-514350">
              <a:buFont typeface="+mj-ea"/>
              <a:buAutoNum type="circleNumDbPlain" startAt="4"/>
            </a:pP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ナウキャスト（雨雲の動きなど）の活用</a:t>
            </a:r>
          </a:p>
        </p:txBody>
      </p:sp>
      <p:sp>
        <p:nvSpPr>
          <p:cNvPr id="9" name="正方形/長方形 8"/>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13322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36108" y="934646"/>
            <a:ext cx="8568952" cy="1077218"/>
          </a:xfrm>
          <a:prstGeom prst="rect">
            <a:avLst/>
          </a:prstGeom>
        </p:spPr>
        <p:txBody>
          <a:bodyPr wrap="square">
            <a:spAutoFit/>
          </a:bodyPr>
          <a:lstStyle/>
          <a:p>
            <a:r>
              <a:rPr lang="ja-JP" altLang="en-US" sz="3200" dirty="0">
                <a:latin typeface="HGP創英角ｺﾞｼｯｸUB" panose="020B0900000000000000" pitchFamily="50" charset="-128"/>
                <a:ea typeface="HGP創英角ｺﾞｼｯｸUB" panose="020B0900000000000000" pitchFamily="50" charset="-128"/>
              </a:rPr>
              <a:t>成長しつつある積乱雲は、雲のてっぺんがもくもくと沸き立ち、カリフラワーのような形。</a:t>
            </a:r>
            <a:endParaRPr lang="en-US" altLang="ja-JP" sz="3200" dirty="0">
              <a:latin typeface="HGP創英角ｺﾞｼｯｸUB" panose="020B0900000000000000" pitchFamily="50" charset="-128"/>
              <a:ea typeface="HGP創英角ｺﾞｼｯｸUB" panose="020B0900000000000000" pitchFamily="50" charset="-128"/>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66" y="2030778"/>
            <a:ext cx="8636867" cy="462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115616" y="6187296"/>
            <a:ext cx="1398140"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雲が発生</a:t>
            </a:r>
          </a:p>
        </p:txBody>
      </p:sp>
      <p:sp>
        <p:nvSpPr>
          <p:cNvPr id="6" name="テキスト ボックス 5"/>
          <p:cNvSpPr txBox="1"/>
          <p:nvPr/>
        </p:nvSpPr>
        <p:spPr>
          <a:xfrm>
            <a:off x="5148064" y="6072752"/>
            <a:ext cx="3238387"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積乱雲（入道雲）に発達</a:t>
            </a:r>
          </a:p>
        </p:txBody>
      </p:sp>
      <p:sp>
        <p:nvSpPr>
          <p:cNvPr id="7" name="正方形/長方形 6"/>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20</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8" name="グループ化 7"/>
          <p:cNvGrpSpPr/>
          <p:nvPr/>
        </p:nvGrpSpPr>
        <p:grpSpPr>
          <a:xfrm>
            <a:off x="0" y="-1"/>
            <a:ext cx="9144000" cy="934647"/>
            <a:chOff x="0" y="1412775"/>
            <a:chExt cx="9144000" cy="764705"/>
          </a:xfrm>
        </p:grpSpPr>
        <p:sp>
          <p:nvSpPr>
            <p:cNvPr id="9"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（２）積乱雲の近づく兆しを見逃さない</a:t>
              </a:r>
            </a:p>
            <a:p>
              <a:r>
                <a:rPr lang="ja-JP" altLang="en-US" sz="3600" dirty="0">
                  <a:latin typeface="HGP創英角ｺﾞｼｯｸUB" panose="020B0900000000000000" pitchFamily="50" charset="-128"/>
                  <a:ea typeface="HGP創英角ｺﾞｼｯｸUB" panose="020B0900000000000000" pitchFamily="50" charset="-128"/>
                </a:rPr>
                <a:t>①－</a:t>
              </a:r>
              <a:r>
                <a:rPr lang="en-US" altLang="ja-JP" sz="3600" dirty="0">
                  <a:latin typeface="HGP創英角ｺﾞｼｯｸUB" panose="020B0900000000000000" pitchFamily="50" charset="-128"/>
                  <a:ea typeface="HGP創英角ｺﾞｼｯｸUB" panose="020B0900000000000000" pitchFamily="50" charset="-128"/>
                </a:rPr>
                <a:t>1</a:t>
              </a:r>
              <a:r>
                <a:rPr lang="ja-JP" altLang="en-US" sz="3600" dirty="0">
                  <a:latin typeface="HGP創英角ｺﾞｼｯｸUB" panose="020B0900000000000000" pitchFamily="50" charset="-128"/>
                  <a:ea typeface="HGP創英角ｺﾞｼｯｸUB" panose="020B0900000000000000" pitchFamily="50" charset="-128"/>
                </a:rPr>
                <a:t>　積乱雲の外観</a:t>
              </a:r>
            </a:p>
          </p:txBody>
        </p:sp>
        <p:pic>
          <p:nvPicPr>
            <p:cNvPr id="10"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720080"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2847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2" y="980728"/>
            <a:ext cx="8349300" cy="564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491880" y="6104102"/>
            <a:ext cx="2584362" cy="523220"/>
          </a:xfrm>
          <a:prstGeom prst="rect">
            <a:avLst/>
          </a:prstGeom>
          <a:noFill/>
        </p:spPr>
        <p:txBody>
          <a:bodyPr wrap="none" rtlCol="0">
            <a:spAutoFit/>
          </a:bodyPr>
          <a:lstStyle/>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発達した積乱雲</a:t>
            </a:r>
          </a:p>
        </p:txBody>
      </p:sp>
      <p:sp>
        <p:nvSpPr>
          <p:cNvPr id="6" name="正方形/長方形 5"/>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21</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7" name="グループ化 6"/>
          <p:cNvGrpSpPr/>
          <p:nvPr/>
        </p:nvGrpSpPr>
        <p:grpSpPr>
          <a:xfrm>
            <a:off x="0" y="-1"/>
            <a:ext cx="9144000" cy="980729"/>
            <a:chOff x="0" y="1412775"/>
            <a:chExt cx="9144000" cy="764705"/>
          </a:xfrm>
        </p:grpSpPr>
        <p:sp>
          <p:nvSpPr>
            <p:cNvPr id="8"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（２）積乱雲の近づく兆しを見逃さない</a:t>
              </a:r>
            </a:p>
            <a:p>
              <a:r>
                <a:rPr lang="ja-JP" altLang="en-US" sz="3600" dirty="0">
                  <a:latin typeface="HGP創英角ｺﾞｼｯｸUB" panose="020B0900000000000000" pitchFamily="50" charset="-128"/>
                  <a:ea typeface="HGP創英角ｺﾞｼｯｸUB" panose="020B0900000000000000" pitchFamily="50" charset="-128"/>
                </a:rPr>
                <a:t>①－</a:t>
              </a:r>
              <a:r>
                <a:rPr lang="en-US" altLang="ja-JP" sz="3600" dirty="0">
                  <a:latin typeface="HGP創英角ｺﾞｼｯｸUB" panose="020B0900000000000000" pitchFamily="50" charset="-128"/>
                  <a:ea typeface="HGP創英角ｺﾞｼｯｸUB" panose="020B0900000000000000" pitchFamily="50" charset="-128"/>
                </a:rPr>
                <a:t>2</a:t>
              </a:r>
              <a:r>
                <a:rPr lang="ja-JP" altLang="en-US" sz="3600" dirty="0">
                  <a:latin typeface="HGP創英角ｺﾞｼｯｸUB" panose="020B0900000000000000" pitchFamily="50" charset="-128"/>
                  <a:ea typeface="HGP創英角ｺﾞｼｯｸUB" panose="020B0900000000000000" pitchFamily="50" charset="-128"/>
                </a:rPr>
                <a:t>　積乱雲の外観</a:t>
              </a:r>
            </a:p>
          </p:txBody>
        </p:sp>
        <p:pic>
          <p:nvPicPr>
            <p:cNvPr id="9"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64807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3031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19592" y="5013176"/>
            <a:ext cx="8352740" cy="1077218"/>
          </a:xfrm>
          <a:prstGeom prst="rect">
            <a:avLst/>
          </a:prstGeom>
        </p:spPr>
        <p:txBody>
          <a:bodyPr wrap="square">
            <a:spAutoFit/>
          </a:bodyPr>
          <a:lstStyle/>
          <a:p>
            <a:pPr marL="285750" indent="-285750">
              <a:buFont typeface="Wingdings" panose="05000000000000000000" pitchFamily="2" charset="2"/>
              <a:buChar char="Ø"/>
            </a:pPr>
            <a:r>
              <a:rPr lang="ja-JP" altLang="en-US" sz="3200" dirty="0">
                <a:latin typeface="HGP創英角ｺﾞｼｯｸUB" panose="020B0900000000000000" pitchFamily="50" charset="-128"/>
                <a:ea typeface="HGP創英角ｺﾞｼｯｸUB" panose="020B0900000000000000" pitchFamily="50" charset="-128"/>
              </a:rPr>
              <a:t>激しい雨と雷が発生するおそれ。</a:t>
            </a:r>
            <a:endParaRPr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Wingdings" panose="05000000000000000000" pitchFamily="2" charset="2"/>
              <a:buChar char="Ø"/>
            </a:pPr>
            <a:r>
              <a:rPr lang="ja-JP" altLang="en-US" sz="3200" dirty="0">
                <a:latin typeface="HGP創英角ｺﾞｼｯｸUB" panose="020B0900000000000000" pitchFamily="50" charset="-128"/>
                <a:ea typeface="HGP創英角ｺﾞｼｯｸUB" panose="020B0900000000000000" pitchFamily="50" charset="-128"/>
              </a:rPr>
              <a:t>竜巻などの激しい突風が発生するおそれ。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3" y="1442492"/>
            <a:ext cx="9105232" cy="33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22</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6" name="グループ化 5"/>
          <p:cNvGrpSpPr/>
          <p:nvPr/>
        </p:nvGrpSpPr>
        <p:grpSpPr>
          <a:xfrm>
            <a:off x="54556" y="-1"/>
            <a:ext cx="9144000" cy="1196753"/>
            <a:chOff x="54556" y="1412775"/>
            <a:chExt cx="9144000" cy="1196753"/>
          </a:xfrm>
        </p:grpSpPr>
        <p:sp>
          <p:nvSpPr>
            <p:cNvPr id="7" name="タイトル 1"/>
            <p:cNvSpPr txBox="1">
              <a:spLocks/>
            </p:cNvSpPr>
            <p:nvPr/>
          </p:nvSpPr>
          <p:spPr>
            <a:xfrm>
              <a:off x="54556" y="1412775"/>
              <a:ext cx="9144000" cy="1196753"/>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i="1" dirty="0">
                  <a:latin typeface="HGP創英角ｺﾞｼｯｸUB" panose="020B0900000000000000" pitchFamily="50" charset="-128"/>
                  <a:ea typeface="HGP創英角ｺﾞｼｯｸUB" panose="020B0900000000000000" pitchFamily="50" charset="-128"/>
                </a:rPr>
                <a:t>（２）積乱雲の近づく兆しを見逃さない</a:t>
              </a:r>
            </a:p>
            <a:p>
              <a:r>
                <a:rPr lang="ja-JP" altLang="en-US" sz="3600" dirty="0">
                  <a:latin typeface="HGP創英角ｺﾞｼｯｸUB" panose="020B0900000000000000" pitchFamily="50" charset="-128"/>
                  <a:ea typeface="HGP創英角ｺﾞｼｯｸUB" panose="020B0900000000000000" pitchFamily="50" charset="-128"/>
                </a:rPr>
                <a:t>②－</a:t>
              </a:r>
              <a:r>
                <a:rPr lang="en-US" altLang="ja-JP" sz="3600" dirty="0">
                  <a:latin typeface="HGP創英角ｺﾞｼｯｸUB" panose="020B0900000000000000" pitchFamily="50" charset="-128"/>
                  <a:ea typeface="HGP創英角ｺﾞｼｯｸUB" panose="020B0900000000000000" pitchFamily="50" charset="-128"/>
                </a:rPr>
                <a:t>1</a:t>
              </a:r>
              <a:r>
                <a:rPr lang="ja-JP" altLang="en-US" sz="3600" dirty="0">
                  <a:latin typeface="HGP創英角ｺﾞｼｯｸUB" panose="020B0900000000000000" pitchFamily="50" charset="-128"/>
                  <a:ea typeface="HGP創英角ｺﾞｼｯｸUB" panose="020B0900000000000000" pitchFamily="50" charset="-128"/>
                </a:rPr>
                <a:t>　積乱雲が近づく兆し</a:t>
              </a:r>
            </a:p>
          </p:txBody>
        </p:sp>
        <p:pic>
          <p:nvPicPr>
            <p:cNvPr id="8"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7392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664" y="1079597"/>
            <a:ext cx="9252520" cy="1200329"/>
          </a:xfrm>
          <a:prstGeom prst="rect">
            <a:avLst/>
          </a:prstGeom>
        </p:spPr>
        <p:txBody>
          <a:bodyPr wrap="square">
            <a:spAutoFit/>
          </a:bodyPr>
          <a:lstStyle/>
          <a:p>
            <a:r>
              <a:rPr lang="ja-JP" altLang="en-US" sz="3600" dirty="0">
                <a:latin typeface="HGP創英角ｺﾞｼｯｸUB" panose="020B0900000000000000" pitchFamily="50" charset="-128"/>
                <a:ea typeface="HGP創英角ｺﾞｼｯｸUB" panose="020B0900000000000000" pitchFamily="50" charset="-128"/>
              </a:rPr>
              <a:t>積乱雲は背が高く分厚い、太陽の光をさえぎる。</a:t>
            </a:r>
            <a:endParaRPr lang="en-US" altLang="ja-JP" sz="36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積乱雲の底は真っ黒で不気味。</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5" y="2469741"/>
            <a:ext cx="9025162" cy="324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450265" y="5712024"/>
            <a:ext cx="4915128" cy="523220"/>
          </a:xfrm>
          <a:prstGeom prst="rect">
            <a:avLst/>
          </a:prstGeom>
        </p:spPr>
        <p:txBody>
          <a:bodyPr wrap="none">
            <a:spAutoFit/>
          </a:bodyPr>
          <a:lstStyle/>
          <a:p>
            <a:r>
              <a:rPr lang="ja-JP" altLang="en-US" sz="2800" dirty="0">
                <a:latin typeface="HGP創英角ｺﾞｼｯｸUB" panose="020B0900000000000000" pitchFamily="50" charset="-128"/>
                <a:ea typeface="HGP創英角ｺﾞｼｯｸUB" panose="020B0900000000000000" pitchFamily="50" charset="-128"/>
              </a:rPr>
              <a:t>積乱雲の底に入りつつある様子</a:t>
            </a:r>
          </a:p>
        </p:txBody>
      </p:sp>
      <p:grpSp>
        <p:nvGrpSpPr>
          <p:cNvPr id="7" name="グループ化 6"/>
          <p:cNvGrpSpPr/>
          <p:nvPr/>
        </p:nvGrpSpPr>
        <p:grpSpPr>
          <a:xfrm>
            <a:off x="0" y="-1"/>
            <a:ext cx="9144000" cy="1052737"/>
            <a:chOff x="0" y="1412775"/>
            <a:chExt cx="9144000" cy="1052737"/>
          </a:xfrm>
        </p:grpSpPr>
        <p:sp>
          <p:nvSpPr>
            <p:cNvPr id="8" name="タイトル 1"/>
            <p:cNvSpPr txBox="1">
              <a:spLocks/>
            </p:cNvSpPr>
            <p:nvPr/>
          </p:nvSpPr>
          <p:spPr>
            <a:xfrm>
              <a:off x="0" y="1412775"/>
              <a:ext cx="9144000" cy="1052737"/>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（２）積乱雲の近づく兆しを見逃さない</a:t>
              </a:r>
            </a:p>
            <a:p>
              <a:r>
                <a:rPr lang="ja-JP" altLang="en-US" sz="3600" dirty="0">
                  <a:latin typeface="HGP創英角ｺﾞｼｯｸUB" panose="020B0900000000000000" pitchFamily="50" charset="-128"/>
                  <a:ea typeface="HGP創英角ｺﾞｼｯｸUB" panose="020B0900000000000000" pitchFamily="50" charset="-128"/>
                </a:rPr>
                <a:t>②－</a:t>
              </a:r>
              <a:r>
                <a:rPr lang="en-US" altLang="ja-JP" sz="3600" dirty="0">
                  <a:latin typeface="HGP創英角ｺﾞｼｯｸUB" panose="020B0900000000000000" pitchFamily="50" charset="-128"/>
                  <a:ea typeface="HGP創英角ｺﾞｼｯｸUB" panose="020B0900000000000000" pitchFamily="50" charset="-128"/>
                </a:rPr>
                <a:t>2</a:t>
              </a:r>
              <a:r>
                <a:rPr lang="ja-JP" altLang="en-US" sz="3600" dirty="0">
                  <a:latin typeface="HGP創英角ｺﾞｼｯｸUB" panose="020B0900000000000000" pitchFamily="50" charset="-128"/>
                  <a:ea typeface="HGP創英角ｺﾞｼｯｸUB" panose="020B0900000000000000" pitchFamily="50" charset="-128"/>
                </a:rPr>
                <a:t>　積乱雲が近づく兆し</a:t>
              </a:r>
            </a:p>
          </p:txBody>
        </p:sp>
        <p:pic>
          <p:nvPicPr>
            <p:cNvPr id="9"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792088" cy="79681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正方形/長方形 9"/>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23</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87527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0"/>
            <a:ext cx="9144000" cy="648072"/>
            <a:chOff x="0" y="1412776"/>
            <a:chExt cx="9144000" cy="648072"/>
          </a:xfrm>
        </p:grpSpPr>
        <p:sp>
          <p:nvSpPr>
            <p:cNvPr id="7"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（３）積乱雲が近づいてきたら</a:t>
              </a:r>
            </a:p>
          </p:txBody>
        </p:sp>
        <p:pic>
          <p:nvPicPr>
            <p:cNvPr id="8"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正方形/長方形 4"/>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24</a:t>
            </a:fld>
            <a:endParaRPr lang="en-US" altLang="ja-JP" dirty="0">
              <a:latin typeface="HGP創英角ｺﾞｼｯｸUB" panose="020B0900000000000000" pitchFamily="50" charset="-128"/>
              <a:ea typeface="HGP創英角ｺﾞｼｯｸUB" panose="020B0900000000000000" pitchFamily="50" charset="-128"/>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1647"/>
          <a:stretch/>
        </p:blipFill>
        <p:spPr bwMode="auto">
          <a:xfrm>
            <a:off x="682" y="692602"/>
            <a:ext cx="4246215" cy="6192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右矢印 1"/>
          <p:cNvSpPr/>
          <p:nvPr/>
        </p:nvSpPr>
        <p:spPr>
          <a:xfrm>
            <a:off x="4246897" y="1613113"/>
            <a:ext cx="794345" cy="4501081"/>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0000FF"/>
                </a:solidFill>
                <a:latin typeface="HGP創英角ｺﾞｼｯｸUB" panose="020B0900000000000000" pitchFamily="50" charset="-128"/>
                <a:ea typeface="HGP創英角ｺﾞｼｯｸUB" panose="020B0900000000000000" pitchFamily="50" charset="-128"/>
              </a:rPr>
              <a:t>あなたの行動</a:t>
            </a:r>
          </a:p>
        </p:txBody>
      </p:sp>
      <p:sp>
        <p:nvSpPr>
          <p:cNvPr id="3" name="テキスト ボックス 2"/>
          <p:cNvSpPr txBox="1"/>
          <p:nvPr/>
        </p:nvSpPr>
        <p:spPr>
          <a:xfrm>
            <a:off x="4875849" y="1526835"/>
            <a:ext cx="4299142" cy="452431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200" dirty="0">
                <a:latin typeface="HGP創英角ｺﾞｼｯｸUB" panose="020B0900000000000000" pitchFamily="50" charset="-128"/>
                <a:ea typeface="HGP創英角ｺﾞｼｯｸUB" panose="020B0900000000000000" pitchFamily="50" charset="-128"/>
              </a:rPr>
              <a:t>落雷、突風の危険。</a:t>
            </a:r>
            <a:endParaRPr kumimoji="1"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3200" dirty="0">
                <a:latin typeface="HGP創英角ｺﾞｼｯｸUB" panose="020B0900000000000000" pitchFamily="50" charset="-128"/>
                <a:ea typeface="HGP創英角ｺﾞｼｯｸUB" panose="020B0900000000000000" pitchFamily="50" charset="-128"/>
              </a:rPr>
              <a:t>近くの頑丈な建物</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　</a:t>
            </a:r>
            <a:r>
              <a:rPr kumimoji="1" lang="ja-JP" altLang="en-US" sz="3200" dirty="0">
                <a:latin typeface="HGP創英角ｺﾞｼｯｸUB" panose="020B0900000000000000" pitchFamily="50" charset="-128"/>
                <a:ea typeface="HGP創英角ｺﾞｼｯｸUB" panose="020B0900000000000000" pitchFamily="50" charset="-128"/>
              </a:rPr>
              <a:t>（校舎、家、マンション</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　</a:t>
            </a:r>
            <a:r>
              <a:rPr kumimoji="1" lang="ja-JP" altLang="en-US" sz="3200" dirty="0">
                <a:latin typeface="HGP創英角ｺﾞｼｯｸUB" panose="020B0900000000000000" pitchFamily="50" charset="-128"/>
                <a:ea typeface="HGP創英角ｺﾞｼｯｸUB" panose="020B0900000000000000" pitchFamily="50" charset="-128"/>
              </a:rPr>
              <a:t>など）に入り、雷から</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　</a:t>
            </a:r>
            <a:r>
              <a:rPr kumimoji="1" lang="ja-JP" altLang="en-US" sz="3200" dirty="0">
                <a:latin typeface="HGP創英角ｺﾞｼｯｸUB" panose="020B0900000000000000" pitchFamily="50" charset="-128"/>
                <a:ea typeface="HGP創英角ｺﾞｼｯｸUB" panose="020B0900000000000000" pitchFamily="50" charset="-128"/>
              </a:rPr>
              <a:t>身を守る。</a:t>
            </a:r>
            <a:endParaRPr kumimoji="1"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3200" dirty="0">
                <a:latin typeface="HGP創英角ｺﾞｼｯｸUB" panose="020B0900000000000000" pitchFamily="50" charset="-128"/>
                <a:ea typeface="HGP創英角ｺﾞｼｯｸUB" panose="020B0900000000000000" pitchFamily="50" charset="-128"/>
              </a:rPr>
              <a:t>テントやネットが飛ばされないようにする。</a:t>
            </a:r>
          </a:p>
        </p:txBody>
      </p:sp>
      <p:sp>
        <p:nvSpPr>
          <p:cNvPr id="4" name="テキスト ボックス 3"/>
          <p:cNvSpPr txBox="1"/>
          <p:nvPr/>
        </p:nvSpPr>
        <p:spPr>
          <a:xfrm>
            <a:off x="76771" y="5421697"/>
            <a:ext cx="3557384" cy="1384995"/>
          </a:xfrm>
          <a:prstGeom prst="rect">
            <a:avLst/>
          </a:prstGeom>
          <a:noFill/>
        </p:spPr>
        <p:txBody>
          <a:bodyPr wrap="none" rtlCol="0">
            <a:spAutoFit/>
          </a:bodyPr>
          <a:lstStyle/>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田畑、グラウンド、公園</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野原、海岸など</a:t>
            </a:r>
            <a:endParaRPr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周囲の開けた場所</a:t>
            </a:r>
            <a:endPar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69669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0"/>
            <a:ext cx="9144000" cy="908720"/>
            <a:chOff x="0" y="1412776"/>
            <a:chExt cx="9144000" cy="908720"/>
          </a:xfrm>
        </p:grpSpPr>
        <p:sp>
          <p:nvSpPr>
            <p:cNvPr id="7" name="タイトル 1"/>
            <p:cNvSpPr txBox="1">
              <a:spLocks/>
            </p:cNvSpPr>
            <p:nvPr/>
          </p:nvSpPr>
          <p:spPr>
            <a:xfrm>
              <a:off x="0" y="1412776"/>
              <a:ext cx="9144000" cy="908720"/>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（３）積乱雲が近づいてきたら・・・</a:t>
              </a:r>
            </a:p>
          </p:txBody>
        </p:sp>
        <p:pic>
          <p:nvPicPr>
            <p:cNvPr id="8"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720080" cy="72438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正方形/長方形 4"/>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25</a:t>
            </a:fld>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5796136" y="1372336"/>
            <a:ext cx="3402420" cy="452431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200" dirty="0">
                <a:latin typeface="HGP創英角ｺﾞｼｯｸUB" panose="020B0900000000000000" pitchFamily="50" charset="-128"/>
                <a:ea typeface="HGP創英角ｺﾞｼｯｸUB" panose="020B0900000000000000" pitchFamily="50" charset="-128"/>
              </a:rPr>
              <a:t>増水、落雷、</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　</a:t>
            </a:r>
            <a:r>
              <a:rPr kumimoji="1" lang="ja-JP" altLang="en-US" sz="3200" dirty="0">
                <a:latin typeface="HGP創英角ｺﾞｼｯｸUB" panose="020B0900000000000000" pitchFamily="50" charset="-128"/>
                <a:ea typeface="HGP創英角ｺﾞｼｯｸUB" panose="020B0900000000000000" pitchFamily="50" charset="-128"/>
              </a:rPr>
              <a:t>突風の危険。</a:t>
            </a:r>
            <a:endParaRPr kumimoji="1"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3200" dirty="0">
                <a:latin typeface="HGP創英角ｺﾞｼｯｸUB" panose="020B0900000000000000" pitchFamily="50" charset="-128"/>
                <a:ea typeface="HGP創英角ｺﾞｼｯｸUB" panose="020B0900000000000000" pitchFamily="50" charset="-128"/>
              </a:rPr>
              <a:t>中州や川原など水辺から離れる。</a:t>
            </a:r>
            <a:endParaRPr kumimoji="1"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lang="en-US" altLang="ja-JP" sz="32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kumimoji="1" lang="ja-JP" altLang="en-US" sz="3200" dirty="0">
                <a:latin typeface="HGP創英角ｺﾞｼｯｸUB" panose="020B0900000000000000" pitchFamily="50" charset="-128"/>
                <a:ea typeface="HGP創英角ｺﾞｼｯｸUB" panose="020B0900000000000000" pitchFamily="50" charset="-128"/>
              </a:rPr>
              <a:t>近くの頑丈な</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　</a:t>
            </a:r>
            <a:r>
              <a:rPr kumimoji="1" lang="ja-JP" altLang="en-US" sz="3200" dirty="0">
                <a:latin typeface="HGP創英角ｺﾞｼｯｸUB" panose="020B0900000000000000" pitchFamily="50" charset="-128"/>
                <a:ea typeface="HGP創英角ｺﾞｼｯｸUB" panose="020B0900000000000000" pitchFamily="50" charset="-128"/>
              </a:rPr>
              <a:t>建物に入り、</a:t>
            </a:r>
            <a:endParaRPr kumimoji="1"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a:latin typeface="HGP創英角ｺﾞｼｯｸUB" panose="020B0900000000000000" pitchFamily="50" charset="-128"/>
                <a:ea typeface="HGP創英角ｺﾞｼｯｸUB" panose="020B0900000000000000" pitchFamily="50" charset="-128"/>
              </a:rPr>
              <a:t>　</a:t>
            </a:r>
            <a:r>
              <a:rPr kumimoji="1" lang="ja-JP" altLang="en-US" sz="3200">
                <a:latin typeface="HGP創英角ｺﾞｼｯｸUB" panose="020B0900000000000000" pitchFamily="50" charset="-128"/>
                <a:ea typeface="HGP創英角ｺﾞｼｯｸUB" panose="020B0900000000000000" pitchFamily="50" charset="-128"/>
              </a:rPr>
              <a:t>雷</a:t>
            </a:r>
            <a:r>
              <a:rPr kumimoji="1" lang="ja-JP" altLang="en-US" sz="3200" dirty="0">
                <a:latin typeface="HGP創英角ｺﾞｼｯｸUB" panose="020B0900000000000000" pitchFamily="50" charset="-128"/>
                <a:ea typeface="HGP創英角ｺﾞｼｯｸUB" panose="020B0900000000000000" pitchFamily="50" charset="-128"/>
              </a:rPr>
              <a:t>から身を守る。</a:t>
            </a:r>
            <a:endParaRPr kumimoji="1" lang="en-US" altLang="ja-JP" sz="3200" dirty="0">
              <a:latin typeface="HGP創英角ｺﾞｼｯｸUB" panose="020B0900000000000000" pitchFamily="50" charset="-128"/>
              <a:ea typeface="HGP創英角ｺﾞｼｯｸUB" panose="020B0900000000000000" pitchFamily="50" charset="-128"/>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664"/>
          <a:stretch/>
        </p:blipFill>
        <p:spPr bwMode="auto">
          <a:xfrm>
            <a:off x="-73716" y="1126533"/>
            <a:ext cx="5087905" cy="453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矢印 8"/>
          <p:cNvSpPr/>
          <p:nvPr/>
        </p:nvSpPr>
        <p:spPr>
          <a:xfrm>
            <a:off x="5077524" y="1680338"/>
            <a:ext cx="794345" cy="4501081"/>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0000FF"/>
                </a:solidFill>
                <a:latin typeface="HGP創英角ｺﾞｼｯｸUB" panose="020B0900000000000000" pitchFamily="50" charset="-128"/>
                <a:ea typeface="HGP創英角ｺﾞｼｯｸUB" panose="020B0900000000000000" pitchFamily="50" charset="-128"/>
              </a:rPr>
              <a:t>あなたの行動</a:t>
            </a:r>
          </a:p>
        </p:txBody>
      </p:sp>
      <p:sp>
        <p:nvSpPr>
          <p:cNvPr id="10" name="テキスト ボックス 9"/>
          <p:cNvSpPr txBox="1"/>
          <p:nvPr/>
        </p:nvSpPr>
        <p:spPr>
          <a:xfrm>
            <a:off x="1535078" y="5674886"/>
            <a:ext cx="1518364" cy="523220"/>
          </a:xfrm>
          <a:prstGeom prst="rect">
            <a:avLst/>
          </a:prstGeom>
          <a:noFill/>
        </p:spPr>
        <p:txBody>
          <a:bodyPr wrap="non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川のそば</a:t>
            </a:r>
          </a:p>
        </p:txBody>
      </p:sp>
    </p:spTree>
    <p:extLst>
      <p:ext uri="{BB962C8B-B14F-4D97-AF65-F5344CB8AC3E}">
        <p14:creationId xmlns:p14="http://schemas.microsoft.com/office/powerpoint/2010/main" val="301213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4556" y="0"/>
            <a:ext cx="9144000" cy="836712"/>
            <a:chOff x="0" y="1412776"/>
            <a:chExt cx="9144000" cy="648072"/>
          </a:xfrm>
        </p:grpSpPr>
        <p:sp>
          <p:nvSpPr>
            <p:cNvPr id="7"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（３）積乱雲が近づいてきたら・・・</a:t>
              </a:r>
            </a:p>
          </p:txBody>
        </p:sp>
        <p:pic>
          <p:nvPicPr>
            <p:cNvPr id="8"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665524"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正方形/長方形 4"/>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26</a:t>
            </a:fld>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5375345" y="1312643"/>
            <a:ext cx="3714802" cy="5078313"/>
          </a:xfrm>
          <a:prstGeom prst="rect">
            <a:avLst/>
          </a:prstGeom>
          <a:noFill/>
        </p:spPr>
        <p:txBody>
          <a:bodyPr wrap="square" rtlCol="0">
            <a:spAutoFit/>
          </a:bodyPr>
          <a:lstStyle/>
          <a:p>
            <a:pPr marL="285750" indent="-285750">
              <a:buFont typeface="Arial" panose="020B0604020202020204" pitchFamily="34" charset="0"/>
              <a:buChar char="•"/>
            </a:pPr>
            <a:r>
              <a:rPr lang="ja-JP" altLang="en-US" sz="3600" dirty="0">
                <a:latin typeface="HGP創英角ｺﾞｼｯｸUB" panose="020B0900000000000000" pitchFamily="50" charset="-128"/>
                <a:ea typeface="HGP創英角ｺﾞｼｯｸUB" panose="020B0900000000000000" pitchFamily="50" charset="-128"/>
              </a:rPr>
              <a:t>浸水</a:t>
            </a:r>
            <a:r>
              <a:rPr kumimoji="1" lang="ja-JP" altLang="en-US" sz="3600" dirty="0">
                <a:latin typeface="HGP創英角ｺﾞｼｯｸUB" panose="020B0900000000000000" pitchFamily="50" charset="-128"/>
                <a:ea typeface="HGP創英角ｺﾞｼｯｸUB" panose="020B0900000000000000" pitchFamily="50" charset="-128"/>
              </a:rPr>
              <a:t>の危険。</a:t>
            </a:r>
            <a:endParaRPr kumimoji="1" lang="en-US" altLang="ja-JP" sz="36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kumimoji="1" lang="en-US" altLang="ja-JP" sz="36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3600" dirty="0">
                <a:latin typeface="HGP創英角ｺﾞｼｯｸUB" panose="020B0900000000000000" pitchFamily="50" charset="-128"/>
                <a:ea typeface="HGP創英角ｺﾞｼｯｸUB" panose="020B0900000000000000" pitchFamily="50" charset="-128"/>
              </a:rPr>
              <a:t>地下から出て、</a:t>
            </a:r>
            <a:endParaRPr lang="en-US" altLang="ja-JP" sz="36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　家の</a:t>
            </a:r>
            <a:r>
              <a:rPr lang="en-US" altLang="ja-JP" sz="3600" dirty="0">
                <a:latin typeface="HGP創英角ｺﾞｼｯｸUB" panose="020B0900000000000000" pitchFamily="50" charset="-128"/>
                <a:ea typeface="HGP創英角ｺﾞｼｯｸUB" panose="020B0900000000000000" pitchFamily="50" charset="-128"/>
              </a:rPr>
              <a:t>1</a:t>
            </a:r>
            <a:r>
              <a:rPr lang="ja-JP" altLang="en-US" sz="3600" dirty="0">
                <a:latin typeface="HGP創英角ｺﾞｼｯｸUB" panose="020B0900000000000000" pitchFamily="50" charset="-128"/>
                <a:ea typeface="HGP創英角ｺﾞｼｯｸUB" panose="020B0900000000000000" pitchFamily="50" charset="-128"/>
              </a:rPr>
              <a:t>階以上の</a:t>
            </a:r>
            <a:endParaRPr lang="en-US" altLang="ja-JP" sz="36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　場所に退避。</a:t>
            </a:r>
            <a:endParaRPr lang="en-US" altLang="ja-JP" sz="36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endParaRPr lang="en-US" altLang="ja-JP" sz="3600" dirty="0">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3600" dirty="0">
                <a:latin typeface="HGP創英角ｺﾞｼｯｸUB" panose="020B0900000000000000" pitchFamily="50" charset="-128"/>
                <a:ea typeface="HGP創英角ｺﾞｼｯｸUB" panose="020B0900000000000000" pitchFamily="50" charset="-128"/>
              </a:rPr>
              <a:t>地下を通る道路等の低い場所の通行に注意。</a:t>
            </a:r>
            <a:endParaRPr lang="en-US" altLang="ja-JP" sz="3600" dirty="0">
              <a:latin typeface="HGP創英角ｺﾞｼｯｸUB" panose="020B0900000000000000" pitchFamily="50" charset="-128"/>
              <a:ea typeface="HGP創英角ｺﾞｼｯｸUB" panose="020B0900000000000000" pitchFamily="50" charset="-128"/>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54" t="1301" b="25947"/>
          <a:stretch/>
        </p:blipFill>
        <p:spPr bwMode="auto">
          <a:xfrm>
            <a:off x="0" y="953895"/>
            <a:ext cx="4705035" cy="581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矢印 8"/>
          <p:cNvSpPr/>
          <p:nvPr/>
        </p:nvSpPr>
        <p:spPr>
          <a:xfrm>
            <a:off x="4642067" y="1612246"/>
            <a:ext cx="794345" cy="4501081"/>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0000FF"/>
                </a:solidFill>
                <a:latin typeface="HGP創英角ｺﾞｼｯｸUB" panose="020B0900000000000000" pitchFamily="50" charset="-128"/>
                <a:ea typeface="HGP創英角ｺﾞｼｯｸUB" panose="020B0900000000000000" pitchFamily="50" charset="-128"/>
              </a:rPr>
              <a:t>あなたの行動</a:t>
            </a:r>
          </a:p>
        </p:txBody>
      </p:sp>
      <p:sp>
        <p:nvSpPr>
          <p:cNvPr id="10" name="テキスト ボックス 9"/>
          <p:cNvSpPr txBox="1"/>
          <p:nvPr/>
        </p:nvSpPr>
        <p:spPr>
          <a:xfrm>
            <a:off x="683568" y="3460680"/>
            <a:ext cx="2884123" cy="523220"/>
          </a:xfrm>
          <a:prstGeom prst="rect">
            <a:avLst/>
          </a:prstGeom>
          <a:noFill/>
        </p:spPr>
        <p:txBody>
          <a:bodyPr wrap="non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周囲より低い場所</a:t>
            </a:r>
          </a:p>
        </p:txBody>
      </p:sp>
    </p:spTree>
    <p:extLst>
      <p:ext uri="{BB962C8B-B14F-4D97-AF65-F5344CB8AC3E}">
        <p14:creationId xmlns:p14="http://schemas.microsoft.com/office/powerpoint/2010/main" val="794444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27</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5" name="グループ化 4"/>
          <p:cNvGrpSpPr/>
          <p:nvPr/>
        </p:nvGrpSpPr>
        <p:grpSpPr>
          <a:xfrm>
            <a:off x="0" y="0"/>
            <a:ext cx="9144000" cy="764704"/>
            <a:chOff x="0" y="1412776"/>
            <a:chExt cx="9144000" cy="648072"/>
          </a:xfrm>
        </p:grpSpPr>
        <p:sp>
          <p:nvSpPr>
            <p:cNvPr id="6" name="タイトル 1"/>
            <p:cNvSpPr txBox="1">
              <a:spLocks/>
            </p:cNvSpPr>
            <p:nvPr/>
          </p:nvSpPr>
          <p:spPr>
            <a:xfrm>
              <a:off x="0" y="1412776"/>
              <a:ext cx="9144000" cy="64807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（３）竜巻が近づいてきたら・・・</a:t>
              </a:r>
            </a:p>
          </p:txBody>
        </p:sp>
        <p:pic>
          <p:nvPicPr>
            <p:cNvPr id="7"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292"/>
          <a:stretch/>
        </p:blipFill>
        <p:spPr bwMode="auto">
          <a:xfrm>
            <a:off x="268645" y="2082364"/>
            <a:ext cx="8310609" cy="4734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グループ化 7"/>
          <p:cNvGrpSpPr/>
          <p:nvPr/>
        </p:nvGrpSpPr>
        <p:grpSpPr>
          <a:xfrm>
            <a:off x="284325" y="749570"/>
            <a:ext cx="8445112" cy="1636534"/>
            <a:chOff x="525306" y="5075225"/>
            <a:chExt cx="8179206" cy="1461922"/>
          </a:xfrm>
        </p:grpSpPr>
        <p:pic>
          <p:nvPicPr>
            <p:cNvPr id="122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57" t="74674" r="939"/>
            <a:stretch/>
          </p:blipFill>
          <p:spPr bwMode="auto">
            <a:xfrm>
              <a:off x="525306" y="5075225"/>
              <a:ext cx="8179206" cy="146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400255" y="5278997"/>
              <a:ext cx="2304256" cy="954107"/>
            </a:xfrm>
            <a:prstGeom prst="rect">
              <a:avLst/>
            </a:prstGeom>
            <a:noFill/>
          </p:spPr>
          <p:txBody>
            <a:bodyPr wrap="square" rtlCol="0">
              <a:spAutoFit/>
            </a:bodyPr>
            <a:lstStyle/>
            <a:p>
              <a:r>
                <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rPr>
                <a:t>頑丈な建物の中へ避難</a:t>
              </a:r>
            </a:p>
          </p:txBody>
        </p:sp>
        <p:sp>
          <p:nvSpPr>
            <p:cNvPr id="3" name="右矢印 2"/>
            <p:cNvSpPr/>
            <p:nvPr/>
          </p:nvSpPr>
          <p:spPr>
            <a:xfrm>
              <a:off x="6062004" y="5623431"/>
              <a:ext cx="288032" cy="265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創英角ｺﾞｼｯｸUB" panose="020B0900000000000000" pitchFamily="50" charset="-128"/>
                <a:ea typeface="HGP創英角ｺﾞｼｯｸUB" panose="020B0900000000000000" pitchFamily="50" charset="-128"/>
              </a:endParaRPr>
            </a:p>
          </p:txBody>
        </p:sp>
      </p:grpSp>
    </p:spTree>
    <p:extLst>
      <p:ext uri="{BB962C8B-B14F-4D97-AF65-F5344CB8AC3E}">
        <p14:creationId xmlns:p14="http://schemas.microsoft.com/office/powerpoint/2010/main" val="4238186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722144" y="6471825"/>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28</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7" name="グループ化 6"/>
          <p:cNvGrpSpPr/>
          <p:nvPr/>
        </p:nvGrpSpPr>
        <p:grpSpPr>
          <a:xfrm>
            <a:off x="0" y="0"/>
            <a:ext cx="9144000" cy="836712"/>
            <a:chOff x="0" y="1412776"/>
            <a:chExt cx="9144000" cy="836712"/>
          </a:xfrm>
        </p:grpSpPr>
        <p:sp>
          <p:nvSpPr>
            <p:cNvPr id="8" name="タイトル 1"/>
            <p:cNvSpPr txBox="1">
              <a:spLocks/>
            </p:cNvSpPr>
            <p:nvPr/>
          </p:nvSpPr>
          <p:spPr>
            <a:xfrm>
              <a:off x="0" y="1412776"/>
              <a:ext cx="9144000" cy="83671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４．災害への心構え</a:t>
              </a:r>
            </a:p>
          </p:txBody>
        </p:sp>
        <p:pic>
          <p:nvPicPr>
            <p:cNvPr id="9" name="Picture 2" descr="C:\Users\jma1508\Desktop\logo2[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720080" cy="72438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2"/>
          <p:cNvSpPr>
            <a:spLocks/>
          </p:cNvSpPr>
          <p:nvPr/>
        </p:nvSpPr>
        <p:spPr bwMode="auto">
          <a:xfrm>
            <a:off x="645988" y="1988840"/>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4400" dirty="0">
                <a:latin typeface="HGP創英角ｺﾞｼｯｸUB" panose="020B0900000000000000" pitchFamily="50" charset="-128"/>
                <a:ea typeface="HGP創英角ｺﾞｼｯｸUB" panose="020B0900000000000000" pitchFamily="50" charset="-128"/>
                <a:cs typeface="ヒラギノ角ゴ ProN W6"/>
                <a:sym typeface="ヒラギノ角ゴ ProN W6"/>
              </a:rPr>
              <a:t>災害は</a:t>
            </a:r>
            <a:r>
              <a:rPr kumimoji="0" lang="ja-JP" altLang="en-US" sz="4400" dirty="0">
                <a:solidFill>
                  <a:srgbClr val="FF2712"/>
                </a:solidFill>
                <a:latin typeface="HGP創英角ｺﾞｼｯｸUB" panose="020B0900000000000000" pitchFamily="50" charset="-128"/>
                <a:ea typeface="HGP創英角ｺﾞｼｯｸUB" panose="020B0900000000000000" pitchFamily="50" charset="-128"/>
                <a:cs typeface="ヒラギノ角ゴ ProN W6"/>
                <a:sym typeface="ヒラギノ角ゴ ProN W6"/>
              </a:rPr>
              <a:t>「まさか」</a:t>
            </a:r>
            <a:r>
              <a:rPr kumimoji="0" lang="ja-JP" altLang="en-US" sz="4400" dirty="0">
                <a:latin typeface="HGP創英角ｺﾞｼｯｸUB" panose="020B0900000000000000" pitchFamily="50" charset="-128"/>
                <a:ea typeface="HGP創英角ｺﾞｼｯｸUB" panose="020B0900000000000000" pitchFamily="50" charset="-128"/>
                <a:cs typeface="ヒラギノ角ゴ ProN W6"/>
                <a:sym typeface="ヒラギノ角ゴ ProN W6"/>
              </a:rPr>
              <a:t>ではなく</a:t>
            </a:r>
            <a:endParaRPr kumimoji="0" lang="en-US" altLang="ja-JP" sz="4400" dirty="0">
              <a:latin typeface="HGP創英角ｺﾞｼｯｸUB" panose="020B0900000000000000" pitchFamily="50" charset="-128"/>
              <a:ea typeface="HGP創英角ｺﾞｼｯｸUB" panose="020B0900000000000000" pitchFamily="50" charset="-128"/>
              <a:cs typeface="ヒラギノ角ゴ ProN W6"/>
              <a:sym typeface="ヒラギノ角ゴ ProN W6"/>
            </a:endParaRPr>
          </a:p>
          <a:p>
            <a:pPr algn="l" eaLnBrk="1" hangingPunct="1">
              <a:lnSpc>
                <a:spcPct val="90000"/>
              </a:lnSpc>
            </a:pPr>
            <a:r>
              <a:rPr kumimoji="0" lang="ja-JP" altLang="en-US" sz="4400" dirty="0">
                <a:solidFill>
                  <a:srgbClr val="FF2712"/>
                </a:solidFill>
                <a:latin typeface="HGP創英角ｺﾞｼｯｸUB" panose="020B0900000000000000" pitchFamily="50" charset="-128"/>
                <a:ea typeface="HGP創英角ｺﾞｼｯｸUB" panose="020B0900000000000000" pitchFamily="50" charset="-128"/>
                <a:cs typeface="ヒラギノ角ゴ ProN W6"/>
                <a:sym typeface="ヒラギノ角ゴ ProN W6"/>
              </a:rPr>
              <a:t>「いつか」</a:t>
            </a:r>
            <a:r>
              <a:rPr kumimoji="0" lang="ja-JP" altLang="en-US" sz="4400" dirty="0">
                <a:latin typeface="HGP創英角ｺﾞｼｯｸUB" panose="020B0900000000000000" pitchFamily="50" charset="-128"/>
                <a:ea typeface="HGP創英角ｺﾞｼｯｸUB" panose="020B0900000000000000" pitchFamily="50" charset="-128"/>
                <a:cs typeface="ヒラギノ角ゴ ProN W6"/>
                <a:sym typeface="ヒラギノ角ゴ ProN W6"/>
              </a:rPr>
              <a:t>起きるものと認識を！</a:t>
            </a:r>
          </a:p>
        </p:txBody>
      </p:sp>
      <p:sp>
        <p:nvSpPr>
          <p:cNvPr id="12" name="Rectangle 3"/>
          <p:cNvSpPr>
            <a:spLocks/>
          </p:cNvSpPr>
          <p:nvPr/>
        </p:nvSpPr>
        <p:spPr bwMode="auto">
          <a:xfrm>
            <a:off x="645988" y="4184352"/>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4400" dirty="0">
                <a:solidFill>
                  <a:srgbClr val="FF2712"/>
                </a:solidFill>
                <a:latin typeface="HGP創英角ｺﾞｼｯｸUB" panose="020B0900000000000000" pitchFamily="50" charset="-128"/>
                <a:ea typeface="HGP創英角ｺﾞｼｯｸUB" panose="020B0900000000000000" pitchFamily="50" charset="-128"/>
                <a:cs typeface="ヒラギノ角ゴ ProN W6"/>
                <a:sym typeface="ヒラギノ角ゴ ProN W6"/>
              </a:rPr>
              <a:t>「自分は大丈夫」</a:t>
            </a:r>
            <a:r>
              <a:rPr kumimoji="0" lang="ja-JP" altLang="en-US" sz="4400" dirty="0">
                <a:latin typeface="HGP創英角ｺﾞｼｯｸUB" panose="020B0900000000000000" pitchFamily="50" charset="-128"/>
                <a:ea typeface="HGP創英角ｺﾞｼｯｸUB" panose="020B0900000000000000" pitchFamily="50" charset="-128"/>
                <a:cs typeface="ヒラギノ角ゴ ProN W6"/>
                <a:sym typeface="ヒラギノ角ゴ ProN W6"/>
              </a:rPr>
              <a:t>とは思わない！</a:t>
            </a:r>
          </a:p>
        </p:txBody>
      </p:sp>
      <p:sp>
        <p:nvSpPr>
          <p:cNvPr id="13" name="Line 4"/>
          <p:cNvSpPr>
            <a:spLocks noChangeShapeType="1"/>
          </p:cNvSpPr>
          <p:nvPr/>
        </p:nvSpPr>
        <p:spPr bwMode="auto">
          <a:xfrm>
            <a:off x="582488" y="3396952"/>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latin typeface="HGP創英角ｺﾞｼｯｸUB" panose="020B0900000000000000" pitchFamily="50" charset="-128"/>
              <a:ea typeface="HGP創英角ｺﾞｼｯｸUB" panose="020B0900000000000000" pitchFamily="50" charset="-128"/>
            </a:endParaRPr>
          </a:p>
        </p:txBody>
      </p:sp>
      <p:sp>
        <p:nvSpPr>
          <p:cNvPr id="14" name="Line 5"/>
          <p:cNvSpPr>
            <a:spLocks noChangeShapeType="1"/>
          </p:cNvSpPr>
          <p:nvPr/>
        </p:nvSpPr>
        <p:spPr bwMode="auto">
          <a:xfrm>
            <a:off x="582488" y="4935240"/>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546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
                                  </p:stCondLst>
                                  <p:childTnLst>
                                    <p:set>
                                      <p:cBhvr>
                                        <p:cTn id="9" dur="1" fill="hold">
                                          <p:stCondLst>
                                            <p:cond delay="499"/>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1"/>
                                  </p:stCondLst>
                                  <p:childTnLst>
                                    <p:set>
                                      <p:cBhvr>
                                        <p:cTn id="1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59632" y="2475979"/>
            <a:ext cx="8136904" cy="523220"/>
          </a:xfrm>
          <a:prstGeom prst="rect">
            <a:avLst/>
          </a:prstGeom>
          <a:noFill/>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ナウキャスト（雨雲の動き・雷・竜巻）の表示例</a:t>
            </a:r>
          </a:p>
        </p:txBody>
      </p:sp>
      <p:pic>
        <p:nvPicPr>
          <p:cNvPr id="2" name="図 1"/>
          <p:cNvPicPr>
            <a:picLocks noChangeAspect="1"/>
          </p:cNvPicPr>
          <p:nvPr/>
        </p:nvPicPr>
        <p:blipFill>
          <a:blip r:embed="rId3"/>
          <a:stretch>
            <a:fillRect/>
          </a:stretch>
        </p:blipFill>
        <p:spPr>
          <a:xfrm>
            <a:off x="2270924" y="2988267"/>
            <a:ext cx="4602152" cy="3851073"/>
          </a:xfrm>
          <a:prstGeom prst="rect">
            <a:avLst/>
          </a:prstGeom>
        </p:spPr>
      </p:pic>
      <p:sp>
        <p:nvSpPr>
          <p:cNvPr id="9" name="正方形/長方形 8"/>
          <p:cNvSpPr/>
          <p:nvPr/>
        </p:nvSpPr>
        <p:spPr>
          <a:xfrm>
            <a:off x="711441" y="836586"/>
            <a:ext cx="8398616" cy="1600438"/>
          </a:xfrm>
          <a:prstGeom prst="rect">
            <a:avLst/>
          </a:prstGeom>
        </p:spPr>
        <p:txBody>
          <a:bodyPr wrap="square">
            <a:spAutoFit/>
          </a:bodyPr>
          <a:lstStyle/>
          <a:p>
            <a:pPr marL="285750" indent="-285750">
              <a:lnSpc>
                <a:spcPct val="150000"/>
              </a:lnSpc>
              <a:buFont typeface="Arial" panose="020B0604020202020204" pitchFamily="34" charset="0"/>
              <a:buChar char="•"/>
            </a:pPr>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積乱雲は激しい雨をもたらすため</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赤</a:t>
            </a:r>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や</a:t>
            </a:r>
            <a:r>
              <a:rPr lang="ja-JP" altLang="en-US" sz="2800" dirty="0">
                <a:solidFill>
                  <a:srgbClr val="7030A0"/>
                </a:solidFill>
                <a:latin typeface="HGP創英角ｺﾞｼｯｸUB" panose="020B0900000000000000" pitchFamily="50" charset="-128"/>
                <a:ea typeface="HGP創英角ｺﾞｼｯｸUB" panose="020B0900000000000000" pitchFamily="50" charset="-128"/>
              </a:rPr>
              <a:t>紫</a:t>
            </a:r>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色で表示。</a:t>
            </a:r>
            <a:endParaRPr lang="en-US" altLang="ja-JP" sz="2800" dirty="0">
              <a:solidFill>
                <a:srgbClr val="0000FF"/>
              </a:solidFill>
              <a:latin typeface="HGP創英角ｺﾞｼｯｸUB" panose="020B0900000000000000" pitchFamily="50" charset="-128"/>
              <a:ea typeface="HGP創英角ｺﾞｼｯｸUB" panose="020B0900000000000000" pitchFamily="50" charset="-128"/>
            </a:endParaRPr>
          </a:p>
          <a:p>
            <a:pPr marL="285750" indent="-285750">
              <a:buFont typeface="Arial" panose="020B0604020202020204" pitchFamily="34" charset="0"/>
              <a:buChar char="•"/>
            </a:pPr>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周囲や川の上流に積乱雲が発生していないか、</a:t>
            </a:r>
            <a:endParaRPr lang="en-US" altLang="ja-JP" sz="2800" dirty="0">
              <a:solidFill>
                <a:srgbClr val="0000FF"/>
              </a:solidFill>
              <a:latin typeface="HGP創英角ｺﾞｼｯｸUB" panose="020B0900000000000000" pitchFamily="50" charset="-128"/>
              <a:ea typeface="HGP創英角ｺﾞｼｯｸUB" panose="020B0900000000000000" pitchFamily="50" charset="-128"/>
            </a:endParaRPr>
          </a:p>
          <a:p>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　自分のいる場所に近づいていないかをチェック！！</a:t>
            </a:r>
            <a:endParaRPr lang="en-US" altLang="ja-JP" sz="2800" dirty="0">
              <a:solidFill>
                <a:srgbClr val="0000FF"/>
              </a:solidFill>
              <a:latin typeface="HGP創英角ｺﾞｼｯｸUB" panose="020B0900000000000000" pitchFamily="50" charset="-128"/>
              <a:ea typeface="HGP創英角ｺﾞｼｯｸUB" panose="020B0900000000000000" pitchFamily="50" charset="-128"/>
            </a:endParaRPr>
          </a:p>
        </p:txBody>
      </p:sp>
      <p:grpSp>
        <p:nvGrpSpPr>
          <p:cNvPr id="10" name="グループ化 9"/>
          <p:cNvGrpSpPr/>
          <p:nvPr/>
        </p:nvGrpSpPr>
        <p:grpSpPr>
          <a:xfrm>
            <a:off x="0" y="-1"/>
            <a:ext cx="9144000" cy="908721"/>
            <a:chOff x="0" y="1412775"/>
            <a:chExt cx="9144000" cy="764705"/>
          </a:xfrm>
        </p:grpSpPr>
        <p:sp>
          <p:nvSpPr>
            <p:cNvPr id="14"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　　５．ナウキャスト（雨雲の動きなど）の活用</a:t>
              </a:r>
              <a:endParaRPr lang="en-US" altLang="ja-JP" sz="3600" dirty="0">
                <a:latin typeface="HGP創英角ｺﾞｼｯｸUB" panose="020B0900000000000000" pitchFamily="50" charset="-128"/>
                <a:ea typeface="HGP創英角ｺﾞｼｯｸUB" panose="020B0900000000000000" pitchFamily="50" charset="-128"/>
              </a:endParaRPr>
            </a:p>
          </p:txBody>
        </p:sp>
        <p:pic>
          <p:nvPicPr>
            <p:cNvPr id="15" name="Picture 2" descr="C:\Users\jma1508\Desktop\logo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64807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正方形/長方形 15"/>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29</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3908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0" y="0"/>
            <a:ext cx="9144000" cy="876410"/>
            <a:chOff x="0" y="1412776"/>
            <a:chExt cx="9144000" cy="876410"/>
          </a:xfrm>
        </p:grpSpPr>
        <p:sp>
          <p:nvSpPr>
            <p:cNvPr id="16" name="タイトル 1"/>
            <p:cNvSpPr txBox="1">
              <a:spLocks/>
            </p:cNvSpPr>
            <p:nvPr/>
          </p:nvSpPr>
          <p:spPr>
            <a:xfrm>
              <a:off x="0" y="1412776"/>
              <a:ext cx="9144000" cy="876410"/>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１．積乱雲に伴う激しい現象と災害</a:t>
              </a:r>
            </a:p>
          </p:txBody>
        </p:sp>
        <p:pic>
          <p:nvPicPr>
            <p:cNvPr id="17"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806" t="9381"/>
          <a:stretch/>
        </p:blipFill>
        <p:spPr bwMode="auto">
          <a:xfrm>
            <a:off x="395536" y="1715544"/>
            <a:ext cx="4657642" cy="4525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テキスト ボックス 11"/>
          <p:cNvSpPr txBox="1"/>
          <p:nvPr/>
        </p:nvSpPr>
        <p:spPr>
          <a:xfrm>
            <a:off x="1197514" y="6240992"/>
            <a:ext cx="2606804"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　　　積乱雲の構造</a:t>
            </a:r>
          </a:p>
        </p:txBody>
      </p:sp>
      <p:sp>
        <p:nvSpPr>
          <p:cNvPr id="15" name="テキスト ボックス 14"/>
          <p:cNvSpPr txBox="1"/>
          <p:nvPr/>
        </p:nvSpPr>
        <p:spPr>
          <a:xfrm>
            <a:off x="5292080" y="5084536"/>
            <a:ext cx="2856872" cy="461665"/>
          </a:xfrm>
          <a:prstGeom prst="rect">
            <a:avLst/>
          </a:prstGeom>
          <a:noFill/>
        </p:spPr>
        <p:txBody>
          <a:bodyPr wrap="none" rtlCol="0">
            <a:spAutoFit/>
          </a:bodyPr>
          <a:lstStyle/>
          <a:p>
            <a:pPr algn="ctr"/>
            <a:r>
              <a:rPr kumimoji="1" lang="ja-JP" altLang="en-US" sz="2400" dirty="0">
                <a:latin typeface="HGP創英角ｺﾞｼｯｸUB" panose="020B0900000000000000" pitchFamily="50" charset="-128"/>
                <a:ea typeface="HGP創英角ｺﾞｼｯｸUB" panose="020B0900000000000000" pitchFamily="50" charset="-128"/>
              </a:rPr>
              <a:t>　　　発達した積乱雲</a:t>
            </a:r>
          </a:p>
        </p:txBody>
      </p:sp>
      <p:sp>
        <p:nvSpPr>
          <p:cNvPr id="11" name="テキスト ボックス 10"/>
          <p:cNvSpPr txBox="1"/>
          <p:nvPr/>
        </p:nvSpPr>
        <p:spPr>
          <a:xfrm>
            <a:off x="-98127" y="2434639"/>
            <a:ext cx="615553" cy="2198679"/>
          </a:xfrm>
          <a:prstGeom prst="rect">
            <a:avLst/>
          </a:prstGeom>
          <a:noFill/>
        </p:spPr>
        <p:txBody>
          <a:bodyPr vert="eaVert" wrap="none" rtlCol="0" anchor="t" anchorCtr="0">
            <a:spAutoFit/>
          </a:bodyPr>
          <a:lstStyle/>
          <a:p>
            <a:r>
              <a:rPr kumimoji="1" lang="ja-JP" altLang="en-US" sz="2800" b="1" dirty="0">
                <a:latin typeface="+mn-ea"/>
              </a:rPr>
              <a:t>高さ</a:t>
            </a:r>
            <a:r>
              <a:rPr kumimoji="1" lang="ja-JP" altLang="en-US" sz="2800" b="1" dirty="0"/>
              <a:t>は十数㎞</a:t>
            </a:r>
          </a:p>
        </p:txBody>
      </p:sp>
      <p:sp>
        <p:nvSpPr>
          <p:cNvPr id="9" name="テキスト ボックス 8"/>
          <p:cNvSpPr txBox="1"/>
          <p:nvPr/>
        </p:nvSpPr>
        <p:spPr>
          <a:xfrm>
            <a:off x="1083006" y="806250"/>
            <a:ext cx="3278462" cy="954107"/>
          </a:xfrm>
          <a:prstGeom prst="rect">
            <a:avLst/>
          </a:prstGeom>
          <a:noFill/>
        </p:spPr>
        <p:txBody>
          <a:bodyPr wrap="none" rtlCol="0">
            <a:spAutoFit/>
          </a:bodyPr>
          <a:lstStyle/>
          <a:p>
            <a:r>
              <a:rPr kumimoji="1" lang="ja-JP" altLang="en-US" sz="2800" b="1" dirty="0"/>
              <a:t>水平方向の広がり</a:t>
            </a:r>
            <a:endParaRPr kumimoji="1" lang="en-US" altLang="ja-JP" sz="2800" b="1" dirty="0"/>
          </a:p>
          <a:p>
            <a:r>
              <a:rPr kumimoji="1" lang="ja-JP" altLang="en-US" sz="2800" b="1" dirty="0"/>
              <a:t>数</a:t>
            </a:r>
            <a:r>
              <a:rPr kumimoji="1" lang="en-US" altLang="ja-JP" sz="2800" b="1" dirty="0"/>
              <a:t>km</a:t>
            </a:r>
            <a:r>
              <a:rPr kumimoji="1" lang="ja-JP" altLang="en-US" sz="2800" b="1" dirty="0"/>
              <a:t>～十数</a:t>
            </a:r>
            <a:r>
              <a:rPr kumimoji="1" lang="en-US" altLang="ja-JP" sz="2800" b="1" dirty="0"/>
              <a:t>km</a:t>
            </a:r>
            <a:r>
              <a:rPr kumimoji="1" lang="ja-JP" altLang="en-US" sz="2800" b="1" dirty="0"/>
              <a:t>程度</a:t>
            </a:r>
          </a:p>
        </p:txBody>
      </p:sp>
      <p:sp>
        <p:nvSpPr>
          <p:cNvPr id="18" name="正方形/長方形 17"/>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3</a:t>
            </a:fld>
            <a:endParaRPr lang="en-US" altLang="ja-JP" dirty="0">
              <a:latin typeface="HGP創英角ｺﾞｼｯｸUB" panose="020B0900000000000000" pitchFamily="50" charset="-128"/>
              <a:ea typeface="HGP創英角ｺﾞｼｯｸUB" panose="020B0900000000000000" pitchFamily="50" charset="-128"/>
            </a:endParaRPr>
          </a:p>
        </p:txBody>
      </p:sp>
      <p:pic>
        <p:nvPicPr>
          <p:cNvPr id="19" name="【要クレ】積乱雲のでき方">
            <a:hlinkClick r:id="" action="ppaction://media"/>
          </p:cNvPr>
          <p:cNvPicPr>
            <a:picLocks noChangeAspect="1"/>
          </p:cNvPicPr>
          <p:nvPr>
            <a:videoFile r:link="rId1"/>
            <p:extLst>
              <p:ext uri="{DAA4B4D4-6D71-4841-9C94-3DE7FCFB9230}">
                <p14:media xmlns:p14="http://schemas.microsoft.com/office/powerpoint/2010/main" r:embed="rId2">
                  <p14:trim st="1487"/>
                </p14:media>
              </p:ext>
            </p:extLst>
          </p:nvPr>
        </p:nvPicPr>
        <p:blipFill>
          <a:blip r:embed="rId7"/>
          <a:stretch>
            <a:fillRect/>
          </a:stretch>
        </p:blipFill>
        <p:spPr>
          <a:xfrm>
            <a:off x="4875103" y="1791563"/>
            <a:ext cx="4268897" cy="2399380"/>
          </a:xfrm>
          <a:prstGeom prst="rect">
            <a:avLst/>
          </a:prstGeom>
        </p:spPr>
      </p:pic>
      <p:pic>
        <p:nvPicPr>
          <p:cNvPr id="2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5103" y="1719555"/>
            <a:ext cx="4268897" cy="27049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43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25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7589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749992" y="4843604"/>
            <a:ext cx="1374094" cy="523220"/>
          </a:xfrm>
          <a:prstGeom prst="rect">
            <a:avLst/>
          </a:prstGeom>
          <a:noFill/>
        </p:spPr>
        <p:txBody>
          <a:bodyPr wrap="non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または、</a:t>
            </a:r>
          </a:p>
        </p:txBody>
      </p:sp>
      <p:sp>
        <p:nvSpPr>
          <p:cNvPr id="4" name="角丸四角形 3"/>
          <p:cNvSpPr/>
          <p:nvPr/>
        </p:nvSpPr>
        <p:spPr>
          <a:xfrm>
            <a:off x="4320381" y="5581208"/>
            <a:ext cx="3025444" cy="43204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ナウキャスト</a:t>
            </a:r>
          </a:p>
        </p:txBody>
      </p:sp>
      <p:sp>
        <p:nvSpPr>
          <p:cNvPr id="5" name="角丸四角形 4"/>
          <p:cNvSpPr/>
          <p:nvPr/>
        </p:nvSpPr>
        <p:spPr>
          <a:xfrm>
            <a:off x="7544020" y="5589240"/>
            <a:ext cx="106042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検索</a:t>
            </a:r>
          </a:p>
        </p:txBody>
      </p:sp>
      <p:pic>
        <p:nvPicPr>
          <p:cNvPr id="2053" name="Picture 5" descr="C:\Users\jma1508\Pictures\部品\yajirushi[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5616" y="5805264"/>
            <a:ext cx="380840" cy="589260"/>
          </a:xfrm>
          <a:prstGeom prst="rect">
            <a:avLst/>
          </a:prstGeom>
          <a:noFill/>
          <a:extLst>
            <a:ext uri="{909E8E84-426E-40DD-AFC4-6F175D3DCCD1}">
              <a14:hiddenFill xmlns:a14="http://schemas.microsoft.com/office/drawing/2010/main">
                <a:solidFill>
                  <a:srgbClr val="FFFFFF"/>
                </a:solidFill>
              </a14:hiddenFill>
            </a:ext>
          </a:extLst>
        </p:spPr>
      </p:pic>
      <p:sp>
        <p:nvSpPr>
          <p:cNvPr id="13" name="ストライプ矢印 12"/>
          <p:cNvSpPr/>
          <p:nvPr/>
        </p:nvSpPr>
        <p:spPr>
          <a:xfrm>
            <a:off x="2686506" y="2985983"/>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6" descr="\\Tk-svkbc-data\共有\業務\111普及啓発\H30\普及啓発リーフレット\04_QRコード\highresor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3414" y="5401380"/>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46723DD-8569-4415-A687-6739D5831ED6}"/>
              </a:ext>
            </a:extLst>
          </p:cNvPr>
          <p:cNvSpPr txBox="1"/>
          <p:nvPr/>
        </p:nvSpPr>
        <p:spPr>
          <a:xfrm>
            <a:off x="2613809" y="5152144"/>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5" descr="C:\Users\jma1508\Desktop\★プレゼン用意\00.プレゼン部品\プレゼン用部品\03.画面：メッシュ情報取得\スマホ\プレゼン用スマホ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407" y="1140546"/>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956" y="1622079"/>
            <a:ext cx="2387032" cy="4481874"/>
          </a:xfrm>
          <a:prstGeom prst="rect">
            <a:avLst/>
          </a:prstGeom>
        </p:spPr>
      </p:pic>
      <p:pic>
        <p:nvPicPr>
          <p:cNvPr id="6" name="図 5"/>
          <p:cNvPicPr>
            <a:picLocks noChangeAspect="1"/>
          </p:cNvPicPr>
          <p:nvPr/>
        </p:nvPicPr>
        <p:blipFill>
          <a:blip r:embed="rId7"/>
          <a:stretch>
            <a:fillRect/>
          </a:stretch>
        </p:blipFill>
        <p:spPr>
          <a:xfrm>
            <a:off x="4808940" y="1192578"/>
            <a:ext cx="3655238" cy="3655238"/>
          </a:xfrm>
          <a:prstGeom prst="rect">
            <a:avLst/>
          </a:prstGeom>
        </p:spPr>
      </p:pic>
      <p:sp>
        <p:nvSpPr>
          <p:cNvPr id="34" name="テキスト ボックス 33"/>
          <p:cNvSpPr txBox="1"/>
          <p:nvPr/>
        </p:nvSpPr>
        <p:spPr>
          <a:xfrm>
            <a:off x="5014406" y="886117"/>
            <a:ext cx="3587734" cy="500125"/>
          </a:xfrm>
          <a:prstGeom prst="rect">
            <a:avLst/>
          </a:prstGeom>
          <a:noFill/>
        </p:spPr>
        <p:txBody>
          <a:bodyPr wrap="square" rtlCol="0">
            <a:noAutofit/>
          </a:bodyPr>
          <a:lstStyle/>
          <a:p>
            <a:r>
              <a:rPr lang="ja-JP" altLang="en-US" sz="2800" dirty="0">
                <a:latin typeface="HGP創英角ｺﾞｼｯｸUB" panose="020B0900000000000000" pitchFamily="50" charset="-128"/>
                <a:ea typeface="HGP創英角ｺﾞｼｯｸUB" panose="020B0900000000000000" pitchFamily="50" charset="-128"/>
              </a:rPr>
              <a:t>雨雲の動き（大阪府）</a:t>
            </a:r>
            <a:endParaRPr lang="en-US" altLang="ja-JP" sz="2800" dirty="0">
              <a:latin typeface="HGP創英角ｺﾞｼｯｸUB" panose="020B0900000000000000" pitchFamily="50" charset="-128"/>
              <a:ea typeface="HGP創英角ｺﾞｼｯｸUB" panose="020B0900000000000000" pitchFamily="50" charset="-128"/>
            </a:endParaRPr>
          </a:p>
        </p:txBody>
      </p:sp>
      <p:grpSp>
        <p:nvGrpSpPr>
          <p:cNvPr id="20" name="グループ化 19"/>
          <p:cNvGrpSpPr/>
          <p:nvPr/>
        </p:nvGrpSpPr>
        <p:grpSpPr>
          <a:xfrm>
            <a:off x="0" y="-1"/>
            <a:ext cx="9144000" cy="908721"/>
            <a:chOff x="0" y="1412775"/>
            <a:chExt cx="9144000" cy="764705"/>
          </a:xfrm>
        </p:grpSpPr>
        <p:sp>
          <p:nvSpPr>
            <p:cNvPr id="21"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　　</a:t>
              </a:r>
              <a:r>
                <a:rPr lang="en-US" altLang="ja-JP" sz="3600" dirty="0">
                  <a:latin typeface="HGP創英角ｺﾞｼｯｸUB" panose="020B0900000000000000" pitchFamily="50" charset="-128"/>
                  <a:ea typeface="HGP創英角ｺﾞｼｯｸUB" panose="020B0900000000000000" pitchFamily="50" charset="-128"/>
                </a:rPr>
                <a:t> </a:t>
              </a:r>
              <a:r>
                <a:rPr lang="ja-JP" altLang="en-US" sz="3000" dirty="0">
                  <a:latin typeface="HGP創英角ｺﾞｼｯｸUB" panose="020B0900000000000000" pitchFamily="50" charset="-128"/>
                  <a:ea typeface="HGP創英角ｺﾞｼｯｸUB" panose="020B0900000000000000" pitchFamily="50" charset="-128"/>
                </a:rPr>
                <a:t>５．ナウキャスト（雨雲の動きなど）の活用（スマホ版）</a:t>
              </a:r>
              <a:endParaRPr lang="en-US" altLang="ja-JP" sz="3000" dirty="0">
                <a:latin typeface="HGP創英角ｺﾞｼｯｸUB" panose="020B0900000000000000" pitchFamily="50" charset="-128"/>
                <a:ea typeface="HGP創英角ｺﾞｼｯｸUB" panose="020B0900000000000000" pitchFamily="50" charset="-128"/>
              </a:endParaRPr>
            </a:p>
          </p:txBody>
        </p:sp>
        <p:pic>
          <p:nvPicPr>
            <p:cNvPr id="22" name="Picture 2" descr="C:\Users\jma1508\Desktop\logo2[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72" y="1534903"/>
              <a:ext cx="64807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正方形/長方形 22"/>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30</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14638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トライプ矢印 18"/>
          <p:cNvSpPr/>
          <p:nvPr/>
        </p:nvSpPr>
        <p:spPr>
          <a:xfrm>
            <a:off x="4254867" y="3058849"/>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6" descr="\\Tk-svkbc-data\共有\業務\111普及啓発\H30\普及啓発リーフレット\04_QRコード\highresor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775" y="5474246"/>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E46723DD-8569-4415-A687-6739D5831ED6}"/>
              </a:ext>
            </a:extLst>
          </p:cNvPr>
          <p:cNvSpPr txBox="1"/>
          <p:nvPr/>
        </p:nvSpPr>
        <p:spPr>
          <a:xfrm>
            <a:off x="4182170" y="5225010"/>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5" descr="C:\Users\jma1508\Desktop\★プレゼン用意\00.プレゼン部品\プレゼン用部品\03.画面：メッシュ情報取得\スマホ\プレゼン用スマホ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213412"/>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7317" y="1694945"/>
            <a:ext cx="2387032" cy="4481874"/>
          </a:xfrm>
          <a:prstGeom prst="rect">
            <a:avLst/>
          </a:prstGeom>
        </p:spPr>
      </p:pic>
      <p:sp>
        <p:nvSpPr>
          <p:cNvPr id="25" name="円/楕円 27"/>
          <p:cNvSpPr/>
          <p:nvPr/>
        </p:nvSpPr>
        <p:spPr>
          <a:xfrm>
            <a:off x="4499011" y="3538940"/>
            <a:ext cx="485337" cy="248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7"/>
          <p:cNvSpPr/>
          <p:nvPr/>
        </p:nvSpPr>
        <p:spPr>
          <a:xfrm>
            <a:off x="4502000" y="3834838"/>
            <a:ext cx="488986" cy="258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吹き出し 32"/>
          <p:cNvSpPr/>
          <p:nvPr/>
        </p:nvSpPr>
        <p:spPr>
          <a:xfrm>
            <a:off x="5685301" y="3415045"/>
            <a:ext cx="1863261" cy="496515"/>
          </a:xfrm>
          <a:prstGeom prst="wedgeRectCallout">
            <a:avLst>
              <a:gd name="adj1" fmla="val -88358"/>
              <a:gd name="adj2" fmla="val 41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FFC000"/>
                </a:solidFill>
                <a:latin typeface="HGP創英角ｺﾞｼｯｸUB" panose="020B0900000000000000" pitchFamily="50" charset="-128"/>
                <a:ea typeface="HGP創英角ｺﾞｼｯｸUB" panose="020B0900000000000000" pitchFamily="50" charset="-128"/>
              </a:rPr>
              <a:t>縮小</a:t>
            </a:r>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ボタン</a:t>
            </a:r>
          </a:p>
        </p:txBody>
      </p:sp>
      <p:sp>
        <p:nvSpPr>
          <p:cNvPr id="34" name="四角形吹き出し 33"/>
          <p:cNvSpPr/>
          <p:nvPr/>
        </p:nvSpPr>
        <p:spPr>
          <a:xfrm>
            <a:off x="5717957" y="2016564"/>
            <a:ext cx="1830605" cy="476332"/>
          </a:xfrm>
          <a:prstGeom prst="wedgeRectCallout">
            <a:avLst>
              <a:gd name="adj1" fmla="val -90809"/>
              <a:gd name="adj2" fmla="val 279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rgbClr val="FFFF00"/>
                </a:solidFill>
                <a:latin typeface="HGP創英角ｺﾞｼｯｸUB" panose="020B0900000000000000" pitchFamily="50" charset="-128"/>
                <a:ea typeface="HGP創英角ｺﾞｼｯｸUB" panose="020B0900000000000000" pitchFamily="50" charset="-128"/>
              </a:rPr>
              <a:t>拡大</a:t>
            </a:r>
            <a:r>
              <a:rPr lang="ja-JP" altLang="en-US" sz="2800" dirty="0">
                <a:solidFill>
                  <a:schemeClr val="bg1"/>
                </a:solidFill>
                <a:latin typeface="HGP創英角ｺﾞｼｯｸUB" panose="020B0900000000000000" pitchFamily="50" charset="-128"/>
                <a:ea typeface="HGP創英角ｺﾞｼｯｸUB" panose="020B0900000000000000" pitchFamily="50" charset="-128"/>
              </a:rPr>
              <a:t>ボタン</a:t>
            </a:r>
          </a:p>
        </p:txBody>
      </p:sp>
      <p:sp>
        <p:nvSpPr>
          <p:cNvPr id="35" name="円/楕円 27"/>
          <p:cNvSpPr/>
          <p:nvPr/>
        </p:nvSpPr>
        <p:spPr>
          <a:xfrm>
            <a:off x="4555711" y="4158306"/>
            <a:ext cx="389511" cy="258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a:endCxn id="35" idx="5"/>
          </p:cNvCxnSpPr>
          <p:nvPr/>
        </p:nvCxnSpPr>
        <p:spPr>
          <a:xfrm flipH="1" flipV="1">
            <a:off x="4888179" y="4378891"/>
            <a:ext cx="900076" cy="47982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500944" y="4378891"/>
            <a:ext cx="2040980" cy="1384995"/>
          </a:xfrm>
          <a:prstGeom prst="rect">
            <a:avLst/>
          </a:prstGeom>
          <a:solidFill>
            <a:srgbClr val="FFFF66"/>
          </a:solidFill>
          <a:ln>
            <a:solidFill>
              <a:schemeClr val="tx1">
                <a:lumMod val="50000"/>
                <a:lumOff val="50000"/>
              </a:schemeClr>
            </a:solidFill>
          </a:ln>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ここを選ぶと</a:t>
            </a:r>
            <a:endParaRPr lang="en-US" altLang="ja-JP" sz="2800" dirty="0">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右のように</a:t>
            </a:r>
            <a:endParaRPr lang="en-US" altLang="ja-JP" sz="2800" dirty="0">
              <a:latin typeface="HGP創英角ｺﾞｼｯｸUB" panose="020B0900000000000000" pitchFamily="50" charset="-128"/>
              <a:ea typeface="HGP創英角ｺﾞｼｯｸUB" panose="020B0900000000000000" pitchFamily="50" charset="-128"/>
            </a:endParaRPr>
          </a:p>
          <a:p>
            <a:r>
              <a:rPr lang="ja-JP" altLang="en-US" sz="2800" dirty="0">
                <a:latin typeface="HGP創英角ｺﾞｼｯｸUB" panose="020B0900000000000000" pitchFamily="50" charset="-128"/>
                <a:ea typeface="HGP創英角ｺﾞｼｯｸUB" panose="020B0900000000000000" pitchFamily="50" charset="-128"/>
              </a:rPr>
              <a:t>凡例が表示</a:t>
            </a:r>
          </a:p>
        </p:txBody>
      </p:sp>
      <p:pic>
        <p:nvPicPr>
          <p:cNvPr id="38" name="図 37"/>
          <p:cNvPicPr>
            <a:picLocks noChangeAspect="1"/>
          </p:cNvPicPr>
          <p:nvPr/>
        </p:nvPicPr>
        <p:blipFill>
          <a:blip r:embed="rId6"/>
          <a:stretch>
            <a:fillRect/>
          </a:stretch>
        </p:blipFill>
        <p:spPr>
          <a:xfrm>
            <a:off x="7676893" y="3925497"/>
            <a:ext cx="1066890" cy="2505393"/>
          </a:xfrm>
          <a:prstGeom prst="rect">
            <a:avLst/>
          </a:prstGeom>
          <a:ln w="3175">
            <a:solidFill>
              <a:schemeClr val="tx1">
                <a:lumMod val="50000"/>
                <a:lumOff val="50000"/>
              </a:schemeClr>
            </a:solidFill>
          </a:ln>
        </p:spPr>
      </p:pic>
      <p:grpSp>
        <p:nvGrpSpPr>
          <p:cNvPr id="24" name="グループ化 23"/>
          <p:cNvGrpSpPr/>
          <p:nvPr/>
        </p:nvGrpSpPr>
        <p:grpSpPr>
          <a:xfrm>
            <a:off x="0" y="-1"/>
            <a:ext cx="9144000" cy="908721"/>
            <a:chOff x="0" y="1412775"/>
            <a:chExt cx="9144000" cy="764705"/>
          </a:xfrm>
        </p:grpSpPr>
        <p:sp>
          <p:nvSpPr>
            <p:cNvPr id="27"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　　</a:t>
              </a:r>
              <a:r>
                <a:rPr lang="en-US" altLang="ja-JP" sz="3600" dirty="0">
                  <a:latin typeface="HGP創英角ｺﾞｼｯｸUB" panose="020B0900000000000000" pitchFamily="50" charset="-128"/>
                  <a:ea typeface="HGP創英角ｺﾞｼｯｸUB" panose="020B0900000000000000" pitchFamily="50" charset="-128"/>
                </a:rPr>
                <a:t> </a:t>
              </a:r>
              <a:r>
                <a:rPr lang="ja-JP" altLang="en-US" sz="3000" dirty="0">
                  <a:latin typeface="HGP創英角ｺﾞｼｯｸUB" panose="020B0900000000000000" pitchFamily="50" charset="-128"/>
                  <a:ea typeface="HGP創英角ｺﾞｼｯｸUB" panose="020B0900000000000000" pitchFamily="50" charset="-128"/>
                </a:rPr>
                <a:t>５．ナウキャスト（雨雲の動きなど）の活用（スマホ版）</a:t>
              </a:r>
              <a:endParaRPr lang="en-US" altLang="ja-JP" sz="3000" dirty="0">
                <a:latin typeface="HGP創英角ｺﾞｼｯｸUB" panose="020B0900000000000000" pitchFamily="50" charset="-128"/>
                <a:ea typeface="HGP創英角ｺﾞｼｯｸUB" panose="020B0900000000000000" pitchFamily="50" charset="-128"/>
              </a:endParaRPr>
            </a:p>
          </p:txBody>
        </p:sp>
        <p:pic>
          <p:nvPicPr>
            <p:cNvPr id="28" name="Picture 2" descr="C:\Users\jma1508\Desktop\logo2[1].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72" y="1534903"/>
              <a:ext cx="64807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正方形/長方形 28"/>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31</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75821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トライプ矢印 12"/>
          <p:cNvSpPr/>
          <p:nvPr/>
        </p:nvSpPr>
        <p:spPr>
          <a:xfrm>
            <a:off x="4663663" y="3058849"/>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6" descr="\\Tk-svkbc-data\共有\業務\111普及啓発\H30\普及啓発リーフレット\04_QRコード\highresor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571" y="5474246"/>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E46723DD-8569-4415-A687-6739D5831ED6}"/>
              </a:ext>
            </a:extLst>
          </p:cNvPr>
          <p:cNvSpPr txBox="1"/>
          <p:nvPr/>
        </p:nvSpPr>
        <p:spPr>
          <a:xfrm>
            <a:off x="4590966" y="5225010"/>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5" descr="C:\Users\jma1508\Desktop\★プレゼン用意\00.プレゼン部品\プレゼン用部品\03.画面：メッシュ情報取得\スマホ\プレゼン用スマホ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564" y="1213412"/>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6113" y="1694945"/>
            <a:ext cx="2387032" cy="4481874"/>
          </a:xfrm>
          <a:prstGeom prst="rect">
            <a:avLst/>
          </a:prstGeom>
        </p:spPr>
      </p:pic>
      <p:sp>
        <p:nvSpPr>
          <p:cNvPr id="25" name="円/楕円 27"/>
          <p:cNvSpPr/>
          <p:nvPr/>
        </p:nvSpPr>
        <p:spPr>
          <a:xfrm>
            <a:off x="2956444" y="5203802"/>
            <a:ext cx="383504"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7"/>
          <p:cNvSpPr/>
          <p:nvPr/>
        </p:nvSpPr>
        <p:spPr>
          <a:xfrm>
            <a:off x="3373108" y="5220175"/>
            <a:ext cx="1590919" cy="258431"/>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a:endCxn id="25" idx="2"/>
          </p:cNvCxnSpPr>
          <p:nvPr/>
        </p:nvCxnSpPr>
        <p:spPr>
          <a:xfrm flipV="1">
            <a:off x="2067358" y="5356397"/>
            <a:ext cx="889086" cy="50362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08449" y="5654021"/>
            <a:ext cx="2075332" cy="954107"/>
          </a:xfrm>
          <a:prstGeom prst="rect">
            <a:avLst/>
          </a:prstGeom>
          <a:solidFill>
            <a:srgbClr val="FFFF66"/>
          </a:solidFill>
          <a:ln>
            <a:solidFill>
              <a:schemeClr val="tx1">
                <a:lumMod val="50000"/>
                <a:lumOff val="50000"/>
              </a:schemeClr>
            </a:solidFill>
          </a:ln>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雨雲の動画が再生可能</a:t>
            </a:r>
          </a:p>
        </p:txBody>
      </p:sp>
      <p:sp>
        <p:nvSpPr>
          <p:cNvPr id="33" name="円/楕円 27"/>
          <p:cNvSpPr/>
          <p:nvPr/>
        </p:nvSpPr>
        <p:spPr>
          <a:xfrm>
            <a:off x="4980796" y="5191610"/>
            <a:ext cx="383504"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p:cNvCxnSpPr>
            <a:endCxn id="33" idx="5"/>
          </p:cNvCxnSpPr>
          <p:nvPr/>
        </p:nvCxnSpPr>
        <p:spPr>
          <a:xfrm flipH="1" flipV="1">
            <a:off x="5308137" y="5452105"/>
            <a:ext cx="1444703" cy="403833"/>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678029" y="5508991"/>
            <a:ext cx="2047183" cy="954107"/>
          </a:xfrm>
          <a:prstGeom prst="rect">
            <a:avLst/>
          </a:prstGeom>
          <a:solidFill>
            <a:srgbClr val="FFFF66"/>
          </a:solidFill>
          <a:ln>
            <a:solidFill>
              <a:schemeClr val="tx1">
                <a:lumMod val="50000"/>
                <a:lumOff val="50000"/>
              </a:schemeClr>
            </a:solidFill>
          </a:ln>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最新の時刻に更新可能</a:t>
            </a:r>
          </a:p>
        </p:txBody>
      </p:sp>
      <p:cxnSp>
        <p:nvCxnSpPr>
          <p:cNvPr id="36" name="直線矢印コネクタ 35"/>
          <p:cNvCxnSpPr/>
          <p:nvPr/>
        </p:nvCxnSpPr>
        <p:spPr>
          <a:xfrm flipH="1">
            <a:off x="4555834" y="3838261"/>
            <a:ext cx="1797485" cy="141163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150474" y="3046462"/>
            <a:ext cx="2237950" cy="1384995"/>
          </a:xfrm>
          <a:prstGeom prst="rect">
            <a:avLst/>
          </a:prstGeom>
          <a:solidFill>
            <a:srgbClr val="FFFF66"/>
          </a:solidFill>
          <a:ln>
            <a:solidFill>
              <a:schemeClr val="tx1">
                <a:lumMod val="50000"/>
                <a:lumOff val="50000"/>
              </a:schemeClr>
            </a:solidFill>
          </a:ln>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見たい時刻の雨雲の動きを確認できる</a:t>
            </a:r>
          </a:p>
        </p:txBody>
      </p:sp>
      <p:grpSp>
        <p:nvGrpSpPr>
          <p:cNvPr id="20" name="グループ化 19"/>
          <p:cNvGrpSpPr/>
          <p:nvPr/>
        </p:nvGrpSpPr>
        <p:grpSpPr>
          <a:xfrm>
            <a:off x="0" y="-1"/>
            <a:ext cx="9144000" cy="908721"/>
            <a:chOff x="0" y="1412775"/>
            <a:chExt cx="9144000" cy="764705"/>
          </a:xfrm>
        </p:grpSpPr>
        <p:sp>
          <p:nvSpPr>
            <p:cNvPr id="23"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　　</a:t>
              </a:r>
              <a:r>
                <a:rPr lang="en-US" altLang="ja-JP" sz="3600" dirty="0">
                  <a:latin typeface="HGP創英角ｺﾞｼｯｸUB" panose="020B0900000000000000" pitchFamily="50" charset="-128"/>
                  <a:ea typeface="HGP創英角ｺﾞｼｯｸUB" panose="020B0900000000000000" pitchFamily="50" charset="-128"/>
                </a:rPr>
                <a:t> </a:t>
              </a:r>
              <a:r>
                <a:rPr lang="ja-JP" altLang="en-US" sz="3000" dirty="0">
                  <a:latin typeface="HGP創英角ｺﾞｼｯｸUB" panose="020B0900000000000000" pitchFamily="50" charset="-128"/>
                  <a:ea typeface="HGP創英角ｺﾞｼｯｸUB" panose="020B0900000000000000" pitchFamily="50" charset="-128"/>
                </a:rPr>
                <a:t>５．ナウキャスト（雨雲の動きなど）の活用（スマホ版）</a:t>
              </a:r>
              <a:endParaRPr lang="en-US" altLang="ja-JP" sz="3000" dirty="0">
                <a:latin typeface="HGP創英角ｺﾞｼｯｸUB" panose="020B0900000000000000" pitchFamily="50" charset="-128"/>
                <a:ea typeface="HGP創英角ｺﾞｼｯｸUB" panose="020B0900000000000000" pitchFamily="50" charset="-128"/>
              </a:endParaRPr>
            </a:p>
          </p:txBody>
        </p:sp>
        <p:pic>
          <p:nvPicPr>
            <p:cNvPr id="24" name="Picture 2" descr="C:\Users\jma1508\Desktop\logo2[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72" y="1534903"/>
              <a:ext cx="64807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正方形/長方形 25"/>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32</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362394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トライプ矢印 12"/>
          <p:cNvSpPr/>
          <p:nvPr/>
        </p:nvSpPr>
        <p:spPr>
          <a:xfrm>
            <a:off x="4874827" y="2838852"/>
            <a:ext cx="331084"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6" descr="\\Tk-svkbc-data\共有\業務\111普及啓発\H30\普及啓発リーフレット\04_QRコード\highresor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1735" y="5254249"/>
            <a:ext cx="702573" cy="702573"/>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E46723DD-8569-4415-A687-6739D5831ED6}"/>
              </a:ext>
            </a:extLst>
          </p:cNvPr>
          <p:cNvSpPr txBox="1"/>
          <p:nvPr/>
        </p:nvSpPr>
        <p:spPr>
          <a:xfrm>
            <a:off x="4802130" y="5005013"/>
            <a:ext cx="901781" cy="238391"/>
          </a:xfrm>
          <a:prstGeom prst="rect">
            <a:avLst/>
          </a:prstGeom>
          <a:noFill/>
        </p:spPr>
        <p:txBody>
          <a:bodyPr wrap="squar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雨雲の動き</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5" descr="C:\Users\jma1508\Desktop\★プレゼン用意\00.プレゼン部品\プレゼン用部品\03.画面：メッシュ情報取得\スマホ\プレゼン用スマホ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728" y="993415"/>
            <a:ext cx="2635549" cy="5249699"/>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7277" y="1474948"/>
            <a:ext cx="2387032" cy="4481874"/>
          </a:xfrm>
          <a:prstGeom prst="rect">
            <a:avLst/>
          </a:prstGeom>
        </p:spPr>
      </p:pic>
      <p:sp>
        <p:nvSpPr>
          <p:cNvPr id="26" name="円/楕円 27"/>
          <p:cNvSpPr/>
          <p:nvPr/>
        </p:nvSpPr>
        <p:spPr>
          <a:xfrm>
            <a:off x="3735841" y="5322473"/>
            <a:ext cx="383504"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7"/>
          <p:cNvSpPr/>
          <p:nvPr/>
        </p:nvSpPr>
        <p:spPr>
          <a:xfrm>
            <a:off x="4201782" y="5322474"/>
            <a:ext cx="396756" cy="305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p:cNvCxnSpPr/>
          <p:nvPr/>
        </p:nvCxnSpPr>
        <p:spPr>
          <a:xfrm flipV="1">
            <a:off x="2494227" y="5502777"/>
            <a:ext cx="1247408" cy="54157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40754" y="5909985"/>
            <a:ext cx="2663372" cy="523220"/>
          </a:xfrm>
          <a:prstGeom prst="rect">
            <a:avLst/>
          </a:prstGeom>
          <a:solidFill>
            <a:srgbClr val="FFFF66"/>
          </a:solidFill>
          <a:ln>
            <a:solidFill>
              <a:schemeClr val="tx1">
                <a:lumMod val="50000"/>
                <a:lumOff val="50000"/>
              </a:schemeClr>
            </a:solidFill>
          </a:ln>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雷活動度を表示</a:t>
            </a:r>
          </a:p>
        </p:txBody>
      </p:sp>
      <p:cxnSp>
        <p:nvCxnSpPr>
          <p:cNvPr id="35" name="直線矢印コネクタ 34"/>
          <p:cNvCxnSpPr>
            <a:endCxn id="27" idx="5"/>
          </p:cNvCxnSpPr>
          <p:nvPr/>
        </p:nvCxnSpPr>
        <p:spPr>
          <a:xfrm flipH="1" flipV="1">
            <a:off x="4540434" y="5582969"/>
            <a:ext cx="1940130" cy="54037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5739277" y="5624368"/>
            <a:ext cx="3384258" cy="523220"/>
          </a:xfrm>
          <a:prstGeom prst="rect">
            <a:avLst/>
          </a:prstGeom>
          <a:solidFill>
            <a:srgbClr val="FFFF66"/>
          </a:solidFill>
          <a:ln>
            <a:solidFill>
              <a:schemeClr val="tx1">
                <a:lumMod val="50000"/>
                <a:lumOff val="50000"/>
              </a:schemeClr>
            </a:solidFill>
          </a:ln>
        </p:spPr>
        <p:txBody>
          <a:bodyPr wrap="square" rtlCol="0">
            <a:spAutoFit/>
          </a:bodyPr>
          <a:lstStyle/>
          <a:p>
            <a:r>
              <a:rPr lang="ja-JP" altLang="en-US" sz="2800" dirty="0">
                <a:latin typeface="HGP創英角ｺﾞｼｯｸUB" panose="020B0900000000000000" pitchFamily="50" charset="-128"/>
                <a:ea typeface="HGP創英角ｺﾞｼｯｸUB" panose="020B0900000000000000" pitchFamily="50" charset="-128"/>
              </a:rPr>
              <a:t>竜巻発生確度を表示</a:t>
            </a:r>
          </a:p>
        </p:txBody>
      </p:sp>
      <p:grpSp>
        <p:nvGrpSpPr>
          <p:cNvPr id="17" name="グループ化 16"/>
          <p:cNvGrpSpPr/>
          <p:nvPr/>
        </p:nvGrpSpPr>
        <p:grpSpPr>
          <a:xfrm>
            <a:off x="0" y="-1"/>
            <a:ext cx="9144000" cy="908721"/>
            <a:chOff x="0" y="1412775"/>
            <a:chExt cx="9144000" cy="764705"/>
          </a:xfrm>
        </p:grpSpPr>
        <p:sp>
          <p:nvSpPr>
            <p:cNvPr id="20" name="タイトル 1"/>
            <p:cNvSpPr txBox="1">
              <a:spLocks/>
            </p:cNvSpPr>
            <p:nvPr/>
          </p:nvSpPr>
          <p:spPr>
            <a:xfrm>
              <a:off x="0" y="1412775"/>
              <a:ext cx="9144000" cy="764705"/>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a:latin typeface="HGP創英角ｺﾞｼｯｸUB" panose="020B0900000000000000" pitchFamily="50" charset="-128"/>
                  <a:ea typeface="HGP創英角ｺﾞｼｯｸUB" panose="020B0900000000000000" pitchFamily="50" charset="-128"/>
                </a:rPr>
                <a:t>　　</a:t>
              </a:r>
              <a:r>
                <a:rPr lang="en-US" altLang="ja-JP" sz="3600" dirty="0">
                  <a:latin typeface="HGP創英角ｺﾞｼｯｸUB" panose="020B0900000000000000" pitchFamily="50" charset="-128"/>
                  <a:ea typeface="HGP創英角ｺﾞｼｯｸUB" panose="020B0900000000000000" pitchFamily="50" charset="-128"/>
                </a:rPr>
                <a:t> </a:t>
              </a:r>
              <a:r>
                <a:rPr lang="ja-JP" altLang="en-US" sz="3000" dirty="0">
                  <a:latin typeface="HGP創英角ｺﾞｼｯｸUB" panose="020B0900000000000000" pitchFamily="50" charset="-128"/>
                  <a:ea typeface="HGP創英角ｺﾞｼｯｸUB" panose="020B0900000000000000" pitchFamily="50" charset="-128"/>
                </a:rPr>
                <a:t>５．ナウキャスト（雨雲の動きなど）の活用（スマホ版）</a:t>
              </a:r>
              <a:endParaRPr lang="en-US" altLang="ja-JP" sz="3000" dirty="0">
                <a:latin typeface="HGP創英角ｺﾞｼｯｸUB" panose="020B0900000000000000" pitchFamily="50" charset="-128"/>
                <a:ea typeface="HGP創英角ｺﾞｼｯｸUB" panose="020B0900000000000000" pitchFamily="50" charset="-128"/>
              </a:endParaRPr>
            </a:p>
          </p:txBody>
        </p:sp>
        <p:pic>
          <p:nvPicPr>
            <p:cNvPr id="23" name="Picture 2" descr="C:\Users\jma1508\Desktop\logo2[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72" y="1534903"/>
              <a:ext cx="64807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正方形/長方形 23"/>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33</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73691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MA7117\Documents\初任職員研修資料\はれるん\bmp_La\はれるんポー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3" y="4300925"/>
            <a:ext cx="1800200" cy="194084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79512" y="692696"/>
            <a:ext cx="8784976" cy="3245941"/>
          </a:xfrm>
          <a:prstGeom prst="wedgeEllipseCallout">
            <a:avLst>
              <a:gd name="adj1" fmla="val -31472"/>
              <a:gd name="adj2" fmla="val 63250"/>
            </a:avLst>
          </a:prstGeom>
          <a:noFill/>
          <a:ln>
            <a:solidFill>
              <a:schemeClr val="tx1"/>
            </a:solidFill>
          </a:ln>
        </p:spPr>
        <p:txBody>
          <a:bodyPr wrap="square" rtlCol="0">
            <a:spAutoFit/>
          </a:bodyPr>
          <a:lstStyle/>
          <a:p>
            <a:r>
              <a:rPr lang="ja-JP" altLang="en-US" sz="4800" dirty="0"/>
              <a:t>防災気象情報を上手に活用し、自分の身は</a:t>
            </a:r>
            <a:endParaRPr lang="en-US" altLang="ja-JP" sz="4800" dirty="0"/>
          </a:p>
          <a:p>
            <a:r>
              <a:rPr lang="ja-JP" altLang="en-US" sz="4800" dirty="0"/>
              <a:t>自分で守りましょう。</a:t>
            </a:r>
            <a:endParaRPr kumimoji="1" lang="ja-JP" altLang="en-US" sz="4800" dirty="0"/>
          </a:p>
        </p:txBody>
      </p:sp>
    </p:spTree>
    <p:extLst>
      <p:ext uri="{BB962C8B-B14F-4D97-AF65-F5344CB8AC3E}">
        <p14:creationId xmlns:p14="http://schemas.microsoft.com/office/powerpoint/2010/main" val="1808062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1679" y="1730425"/>
            <a:ext cx="9269114" cy="523220"/>
          </a:xfrm>
          <a:prstGeom prst="rect">
            <a:avLst/>
          </a:prstGeom>
          <a:noFill/>
          <a:ln>
            <a:noFill/>
          </a:ln>
        </p:spPr>
        <p:txBody>
          <a:bodyPr wrap="square" rtlCol="0">
            <a:spAutoFit/>
          </a:bodyPr>
          <a:lstStyle/>
          <a:p>
            <a:pPr algn="ctr"/>
            <a:r>
              <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rPr>
              <a:t>中小河川の増水、低地浸水、地下街への浸水など</a:t>
            </a:r>
          </a:p>
        </p:txBody>
      </p:sp>
      <p:sp>
        <p:nvSpPr>
          <p:cNvPr id="6" name="テキスト ボックス 5"/>
          <p:cNvSpPr txBox="1"/>
          <p:nvPr/>
        </p:nvSpPr>
        <p:spPr>
          <a:xfrm>
            <a:off x="-71679" y="2203107"/>
            <a:ext cx="9269114" cy="523220"/>
          </a:xfrm>
          <a:prstGeom prst="rect">
            <a:avLst/>
          </a:prstGeom>
          <a:noFill/>
          <a:ln>
            <a:solidFill>
              <a:schemeClr val="bg1"/>
            </a:solidFill>
          </a:ln>
        </p:spPr>
        <p:txBody>
          <a:bodyPr wrap="square" rtlCol="0">
            <a:spAutoFit/>
          </a:bodyPr>
          <a:lstStyle/>
          <a:p>
            <a:pPr algn="ct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川の上流の大雨による雨の降っていない下流域での増水</a:t>
            </a:r>
          </a:p>
        </p:txBody>
      </p:sp>
      <p:pic>
        <p:nvPicPr>
          <p:cNvPr id="2050"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93" y="2791665"/>
            <a:ext cx="4836475" cy="32558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588" y="2789709"/>
            <a:ext cx="4397412" cy="32578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テキスト ボックス 9"/>
          <p:cNvSpPr txBox="1"/>
          <p:nvPr/>
        </p:nvSpPr>
        <p:spPr>
          <a:xfrm>
            <a:off x="4572000" y="6047547"/>
            <a:ext cx="4163319"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　　　神戸市都賀川の水難事故</a:t>
            </a:r>
          </a:p>
        </p:txBody>
      </p:sp>
      <p:sp>
        <p:nvSpPr>
          <p:cNvPr id="11" name="テキスト ボックス 10"/>
          <p:cNvSpPr txBox="1"/>
          <p:nvPr/>
        </p:nvSpPr>
        <p:spPr>
          <a:xfrm>
            <a:off x="619255" y="6063679"/>
            <a:ext cx="3270447"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　　地下に流れ込む雨水</a:t>
            </a:r>
          </a:p>
        </p:txBody>
      </p:sp>
      <p:sp>
        <p:nvSpPr>
          <p:cNvPr id="12" name="正方形/長方形 11"/>
          <p:cNvSpPr/>
          <p:nvPr/>
        </p:nvSpPr>
        <p:spPr>
          <a:xfrm>
            <a:off x="8722144" y="6471825"/>
            <a:ext cx="330540"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4</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13" name="グループ化 12"/>
          <p:cNvGrpSpPr/>
          <p:nvPr/>
        </p:nvGrpSpPr>
        <p:grpSpPr>
          <a:xfrm>
            <a:off x="0" y="-1"/>
            <a:ext cx="9144000" cy="1052737"/>
            <a:chOff x="0" y="1412775"/>
            <a:chExt cx="9144000" cy="908721"/>
          </a:xfrm>
        </p:grpSpPr>
        <p:sp>
          <p:nvSpPr>
            <p:cNvPr id="14" name="タイトル 1"/>
            <p:cNvSpPr txBox="1">
              <a:spLocks/>
            </p:cNvSpPr>
            <p:nvPr/>
          </p:nvSpPr>
          <p:spPr>
            <a:xfrm>
              <a:off x="0" y="1412775"/>
              <a:ext cx="9144000" cy="908721"/>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２．積乱雲による災害の特徴</a:t>
              </a:r>
              <a:endParaRPr lang="en-US" altLang="ja-JP" sz="24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（１）急な大雨による災害</a:t>
              </a:r>
            </a:p>
          </p:txBody>
        </p:sp>
        <p:pic>
          <p:nvPicPr>
            <p:cNvPr id="15" name="Picture 2" descr="C:\Users\jma1508\Desktop\logo2[1].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正方形/長方形 1"/>
          <p:cNvSpPr/>
          <p:nvPr/>
        </p:nvSpPr>
        <p:spPr>
          <a:xfrm>
            <a:off x="-263252" y="1181127"/>
            <a:ext cx="9652259" cy="523220"/>
          </a:xfrm>
          <a:prstGeom prst="rect">
            <a:avLst/>
          </a:prstGeom>
        </p:spPr>
        <p:txBody>
          <a:bodyPr wrap="square">
            <a:spAutoFit/>
          </a:bodyPr>
          <a:lstStyle/>
          <a:p>
            <a:pPr algn="ctr"/>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積乱雲</a:t>
            </a:r>
            <a:r>
              <a:rPr lang="ja-JP" altLang="en-US" sz="2800">
                <a:solidFill>
                  <a:srgbClr val="0000FF"/>
                </a:solidFill>
                <a:latin typeface="HGP創英角ｺﾞｼｯｸUB" panose="020B0900000000000000" pitchFamily="50" charset="-128"/>
                <a:ea typeface="HGP創英角ｺﾞｼｯｸUB" panose="020B0900000000000000" pitchFamily="50" charset="-128"/>
              </a:rPr>
              <a:t>による雨</a:t>
            </a:r>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は雷を伴って短時間に狭い範囲で激しく降る</a:t>
            </a:r>
          </a:p>
        </p:txBody>
      </p:sp>
    </p:spTree>
    <p:extLst>
      <p:ext uri="{BB962C8B-B14F-4D97-AF65-F5344CB8AC3E}">
        <p14:creationId xmlns:p14="http://schemas.microsoft.com/office/powerpoint/2010/main" val="3721618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39443" y="2399790"/>
            <a:ext cx="4431224" cy="1384995"/>
          </a:xfrm>
          <a:prstGeom prst="rect">
            <a:avLst/>
          </a:prstGeom>
          <a:noFill/>
          <a:ln>
            <a:noFill/>
          </a:ln>
        </p:spPr>
        <p:txBody>
          <a:bodyPr wrap="square" rtlCol="0">
            <a:spAutoFit/>
          </a:bodyPr>
          <a:lstStyle/>
          <a:p>
            <a:r>
              <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rPr>
              <a:t>周囲の開けた場所では雷雲</a:t>
            </a:r>
            <a:endParaRPr kumimoji="1" lang="en-US" altLang="ja-JP" sz="28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rPr>
              <a:t>から直接人体に落雷する。</a:t>
            </a:r>
            <a:endParaRPr kumimoji="1" lang="en-US" altLang="ja-JP" sz="28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rPr>
              <a:t>約８割の人が死亡。</a:t>
            </a:r>
          </a:p>
        </p:txBody>
      </p:sp>
      <p:sp>
        <p:nvSpPr>
          <p:cNvPr id="6" name="テキスト ボックス 5"/>
          <p:cNvSpPr txBox="1"/>
          <p:nvPr/>
        </p:nvSpPr>
        <p:spPr>
          <a:xfrm>
            <a:off x="72000" y="4149080"/>
            <a:ext cx="4500000" cy="1044000"/>
          </a:xfrm>
          <a:prstGeom prst="rect">
            <a:avLst/>
          </a:prstGeom>
          <a:noFill/>
          <a:ln>
            <a:noFill/>
          </a:ln>
        </p:spPr>
        <p:txBody>
          <a:bodyPr wrap="square" rtlCol="0">
            <a:spAutoFit/>
          </a:bodyPr>
          <a:lstStyle/>
          <a:p>
            <a:r>
              <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rPr>
              <a:t>樹木等のそばに人がいると</a:t>
            </a:r>
            <a:endParaRPr kumimoji="1" lang="en-US" altLang="ja-JP" sz="28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rPr>
              <a:t>人体へ雷が飛び移ることも！</a:t>
            </a:r>
            <a:endParaRPr kumimoji="1" lang="ja-JP" altLang="en-US" sz="2800" u="sng"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1026"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771" y="1682528"/>
            <a:ext cx="4536790" cy="49331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テキスト ボックス 8"/>
          <p:cNvSpPr txBox="1"/>
          <p:nvPr/>
        </p:nvSpPr>
        <p:spPr>
          <a:xfrm>
            <a:off x="179511" y="1036835"/>
            <a:ext cx="9145017" cy="707886"/>
          </a:xfrm>
          <a:prstGeom prst="rect">
            <a:avLst/>
          </a:prstGeom>
          <a:noFill/>
          <a:ln>
            <a:noFill/>
          </a:ln>
        </p:spPr>
        <p:txBody>
          <a:bodyPr wrap="square" rtlCol="0">
            <a:spAutoFit/>
          </a:bodyPr>
          <a:lstStyle/>
          <a:p>
            <a:r>
              <a:rPr kumimoji="1" lang="ja-JP" altLang="en-US" sz="4000" dirty="0">
                <a:solidFill>
                  <a:schemeClr val="accent6">
                    <a:lumMod val="75000"/>
                  </a:schemeClr>
                </a:solidFill>
                <a:latin typeface="HGP創英角ｺﾞｼｯｸUB" panose="020B0900000000000000" pitchFamily="50" charset="-128"/>
                <a:ea typeface="HGP創英角ｺﾞｼｯｸUB" panose="020B0900000000000000" pitchFamily="50" charset="-128"/>
              </a:rPr>
              <a:t>遠くで雷の音がしたらすでに危険な状況！</a:t>
            </a:r>
          </a:p>
        </p:txBody>
      </p:sp>
      <p:grpSp>
        <p:nvGrpSpPr>
          <p:cNvPr id="12" name="グループ化 11"/>
          <p:cNvGrpSpPr/>
          <p:nvPr/>
        </p:nvGrpSpPr>
        <p:grpSpPr>
          <a:xfrm>
            <a:off x="0" y="-1"/>
            <a:ext cx="9144000" cy="1036836"/>
            <a:chOff x="0" y="1412775"/>
            <a:chExt cx="9144000" cy="843582"/>
          </a:xfrm>
        </p:grpSpPr>
        <p:sp>
          <p:nvSpPr>
            <p:cNvPr id="13" name="タイトル 1"/>
            <p:cNvSpPr txBox="1">
              <a:spLocks/>
            </p:cNvSpPr>
            <p:nvPr/>
          </p:nvSpPr>
          <p:spPr>
            <a:xfrm>
              <a:off x="0" y="1412775"/>
              <a:ext cx="9144000" cy="843582"/>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２．積乱雲による災害の特徴</a:t>
              </a:r>
            </a:p>
            <a:p>
              <a:r>
                <a:rPr lang="ja-JP" altLang="en-US" sz="3600" dirty="0">
                  <a:latin typeface="HGP創英角ｺﾞｼｯｸUB" panose="020B0900000000000000" pitchFamily="50" charset="-128"/>
                  <a:ea typeface="HGP創英角ｺﾞｼｯｸUB" panose="020B0900000000000000" pitchFamily="50" charset="-128"/>
                </a:rPr>
                <a:t>（２）雷による災害</a:t>
              </a:r>
            </a:p>
          </p:txBody>
        </p:sp>
        <p:pic>
          <p:nvPicPr>
            <p:cNvPr id="14"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531812" cy="53498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正方形/長方形 14"/>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5</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5493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645" y="2833454"/>
            <a:ext cx="4496355" cy="31158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テキスト ボックス 8"/>
          <p:cNvSpPr txBox="1"/>
          <p:nvPr/>
        </p:nvSpPr>
        <p:spPr>
          <a:xfrm>
            <a:off x="1871448" y="5914124"/>
            <a:ext cx="5777544" cy="461665"/>
          </a:xfrm>
          <a:prstGeom prst="rect">
            <a:avLst/>
          </a:prstGeom>
          <a:noFill/>
        </p:spPr>
        <p:txBody>
          <a:bodyPr wrap="none" rtlCol="0">
            <a:spAutoFit/>
          </a:bodyPr>
          <a:lstStyle/>
          <a:p>
            <a:r>
              <a:rPr kumimoji="1" lang="ja-JP" altLang="en-US" sz="2400" dirty="0">
                <a:latin typeface="HGP創英角ｺﾞｼｯｸUB" panose="020B0900000000000000" pitchFamily="50" charset="-128"/>
                <a:ea typeface="HGP創英角ｺﾞｼｯｸUB" panose="020B0900000000000000" pitchFamily="50" charset="-128"/>
              </a:rPr>
              <a:t>竜巻による被害（</a:t>
            </a:r>
            <a:r>
              <a:rPr kumimoji="1" lang="en-US" altLang="ja-JP" sz="2400" dirty="0">
                <a:latin typeface="HGP創英角ｺﾞｼｯｸUB" panose="020B0900000000000000" pitchFamily="50" charset="-128"/>
                <a:ea typeface="HGP創英角ｺﾞｼｯｸUB" panose="020B0900000000000000" pitchFamily="50" charset="-128"/>
              </a:rPr>
              <a:t>2012</a:t>
            </a:r>
            <a:r>
              <a:rPr kumimoji="1" lang="ja-JP" altLang="en-US" sz="2400" dirty="0">
                <a:latin typeface="HGP創英角ｺﾞｼｯｸUB" panose="020B0900000000000000" pitchFamily="50" charset="-128"/>
                <a:ea typeface="HGP創英角ｺﾞｼｯｸUB" panose="020B0900000000000000" pitchFamily="50" charset="-128"/>
              </a:rPr>
              <a:t>年：茨城県つくば市）</a:t>
            </a:r>
          </a:p>
        </p:txBody>
      </p:sp>
      <p:sp>
        <p:nvSpPr>
          <p:cNvPr id="12" name="正方形/長方形 11"/>
          <p:cNvSpPr/>
          <p:nvPr/>
        </p:nvSpPr>
        <p:spPr>
          <a:xfrm>
            <a:off x="8722144" y="6471825"/>
            <a:ext cx="330540"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6</a:t>
            </a:fld>
            <a:endParaRPr lang="en-US" altLang="ja-JP" dirty="0">
              <a:latin typeface="HGP創英角ｺﾞｼｯｸUB" panose="020B0900000000000000" pitchFamily="50" charset="-128"/>
              <a:ea typeface="HGP創英角ｺﾞｼｯｸUB" panose="020B0900000000000000" pitchFamily="50" charset="-128"/>
            </a:endParaRPr>
          </a:p>
        </p:txBody>
      </p:sp>
      <p:grpSp>
        <p:nvGrpSpPr>
          <p:cNvPr id="13" name="グループ化 12"/>
          <p:cNvGrpSpPr/>
          <p:nvPr/>
        </p:nvGrpSpPr>
        <p:grpSpPr>
          <a:xfrm>
            <a:off x="0" y="-1"/>
            <a:ext cx="9144000" cy="1052737"/>
            <a:chOff x="0" y="1412775"/>
            <a:chExt cx="9144000" cy="885897"/>
          </a:xfrm>
        </p:grpSpPr>
        <p:sp>
          <p:nvSpPr>
            <p:cNvPr id="14" name="タイトル 1"/>
            <p:cNvSpPr txBox="1">
              <a:spLocks/>
            </p:cNvSpPr>
            <p:nvPr/>
          </p:nvSpPr>
          <p:spPr>
            <a:xfrm>
              <a:off x="0" y="1412775"/>
              <a:ext cx="9144000" cy="885897"/>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２．積乱雲による災害の特徴</a:t>
              </a:r>
            </a:p>
            <a:p>
              <a:r>
                <a:rPr lang="ja-JP" altLang="en-US" sz="3600" dirty="0">
                  <a:latin typeface="HGP創英角ｺﾞｼｯｸUB" panose="020B0900000000000000" pitchFamily="50" charset="-128"/>
                  <a:ea typeface="HGP創英角ｺﾞｼｯｸUB" panose="020B0900000000000000" pitchFamily="50" charset="-128"/>
                </a:rPr>
                <a:t>（３）竜巻による災害</a:t>
              </a:r>
            </a:p>
          </p:txBody>
        </p:sp>
        <p:pic>
          <p:nvPicPr>
            <p:cNvPr id="15" name="Picture 2" descr="C:\Users\jma1508\Desktop\logo2[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467448"/>
              <a:ext cx="720080" cy="7243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正方形/長方形 1"/>
          <p:cNvSpPr/>
          <p:nvPr/>
        </p:nvSpPr>
        <p:spPr>
          <a:xfrm>
            <a:off x="429141" y="1079591"/>
            <a:ext cx="8485015" cy="523220"/>
          </a:xfrm>
          <a:prstGeom prst="rect">
            <a:avLst/>
          </a:prstGeom>
        </p:spPr>
        <p:txBody>
          <a:bodyPr wrap="none">
            <a:spAutoFit/>
          </a:bodyPr>
          <a:lstStyle/>
          <a:p>
            <a:pPr algn="ctr"/>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日本での竜巻の発生は年平均２０個程度でまれな現象</a:t>
            </a:r>
          </a:p>
        </p:txBody>
      </p:sp>
      <p:sp>
        <p:nvSpPr>
          <p:cNvPr id="5" name="テキスト ボックス 4"/>
          <p:cNvSpPr txBox="1"/>
          <p:nvPr/>
        </p:nvSpPr>
        <p:spPr>
          <a:xfrm>
            <a:off x="3644373" y="1486524"/>
            <a:ext cx="1705916" cy="769441"/>
          </a:xfrm>
          <a:prstGeom prst="rect">
            <a:avLst/>
          </a:prstGeom>
          <a:noFill/>
        </p:spPr>
        <p:txBody>
          <a:bodyPr wrap="none" rtlCol="0">
            <a:spAutoFit/>
          </a:bodyPr>
          <a:lstStyle/>
          <a:p>
            <a:r>
              <a:rPr kumimoji="1" lang="ja-JP" altLang="en-US" sz="4400" dirty="0">
                <a:latin typeface="HGP創英角ｺﾞｼｯｸUB" panose="020B0900000000000000" pitchFamily="50" charset="-128"/>
                <a:ea typeface="HGP創英角ｺﾞｼｯｸUB" panose="020B0900000000000000" pitchFamily="50" charset="-128"/>
              </a:rPr>
              <a:t>ですが</a:t>
            </a:r>
          </a:p>
        </p:txBody>
      </p:sp>
      <p:sp>
        <p:nvSpPr>
          <p:cNvPr id="8" name="正方形/長方形 7"/>
          <p:cNvSpPr/>
          <p:nvPr/>
        </p:nvSpPr>
        <p:spPr>
          <a:xfrm>
            <a:off x="150314" y="2114183"/>
            <a:ext cx="8994662" cy="646331"/>
          </a:xfrm>
          <a:prstGeom prst="rect">
            <a:avLst/>
          </a:prstGeom>
        </p:spPr>
        <p:txBody>
          <a:bodyPr wrap="square">
            <a:spAutoFit/>
          </a:bodyPr>
          <a:lstStyle/>
          <a:p>
            <a:pPr algn="ct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短時間で大きな人的・物的な被害をもたらす</a:t>
            </a:r>
          </a:p>
        </p:txBody>
      </p:sp>
      <p:pic>
        <p:nvPicPr>
          <p:cNvPr id="21" name="【要クレ】竜巻②">
            <a:hlinkClick r:id="" action="ppaction://media"/>
          </p:cNvPr>
          <p:cNvPicPr>
            <a:picLocks noChangeAspect="1"/>
          </p:cNvPicPr>
          <p:nvPr>
            <a:videoFile r:link="rId1"/>
            <p:extLst>
              <p:ext uri="{DAA4B4D4-6D71-4841-9C94-3DE7FCFB9230}">
                <p14:media xmlns:p14="http://schemas.microsoft.com/office/powerpoint/2010/main" r:embed="rId2">
                  <p14:trim st="3426"/>
                </p14:media>
              </p:ext>
            </p:extLst>
          </p:nvPr>
        </p:nvPicPr>
        <p:blipFill>
          <a:blip r:embed="rId7"/>
          <a:stretch>
            <a:fillRect/>
          </a:stretch>
        </p:blipFill>
        <p:spPr>
          <a:xfrm>
            <a:off x="0" y="2833454"/>
            <a:ext cx="4647645" cy="2618392"/>
          </a:xfrm>
          <a:prstGeom prst="rect">
            <a:avLst/>
          </a:prstGeom>
        </p:spPr>
      </p:pic>
      <p:pic>
        <p:nvPicPr>
          <p:cNvPr id="2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3" y="2846498"/>
            <a:ext cx="4629334"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617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25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mediacall" presetSubtype="0" fill="hold" nodeType="withEffect">
                                  <p:stCondLst>
                                    <p:cond delay="250"/>
                                  </p:stCondLst>
                                  <p:childTnLst>
                                    <p:cmd type="call" cmd="playFrom(0.0)">
                                      <p:cBhvr>
                                        <p:cTn id="8" dur="7593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0" y="-1"/>
            <a:ext cx="9144000" cy="980729"/>
            <a:chOff x="0" y="1412775"/>
            <a:chExt cx="9144000" cy="980729"/>
          </a:xfrm>
        </p:grpSpPr>
        <p:sp>
          <p:nvSpPr>
            <p:cNvPr id="4" name="タイトル 1"/>
            <p:cNvSpPr txBox="1">
              <a:spLocks/>
            </p:cNvSpPr>
            <p:nvPr/>
          </p:nvSpPr>
          <p:spPr>
            <a:xfrm>
              <a:off x="0" y="1412775"/>
              <a:ext cx="9144000" cy="980729"/>
            </a:xfrm>
            <a:prstGeom prst="rect">
              <a:avLst/>
            </a:prstGeom>
            <a:gradFill flip="none" rotWithShape="1">
              <a:gsLst>
                <a:gs pos="0">
                  <a:schemeClr val="bg1"/>
                </a:gs>
                <a:gs pos="50000">
                  <a:schemeClr val="accent1">
                    <a:tint val="44500"/>
                    <a:satMod val="160000"/>
                  </a:schemeClr>
                </a:gs>
                <a:gs pos="100000">
                  <a:schemeClr val="tx2">
                    <a:lumMod val="40000"/>
                    <a:lumOff val="60000"/>
                  </a:schemeClr>
                </a:gs>
              </a:gsLst>
              <a:lin ang="0" scaled="1"/>
              <a:tileRect/>
            </a:gradFill>
            <a:ln>
              <a:no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dirty="0">
                  <a:latin typeface="HGP創英角ｺﾞｼｯｸUB" panose="020B0900000000000000" pitchFamily="50" charset="-128"/>
                  <a:ea typeface="HGP創英角ｺﾞｼｯｸUB" panose="020B0900000000000000" pitchFamily="50" charset="-128"/>
                </a:rPr>
                <a:t>２．積乱雲による災害の特徴</a:t>
              </a:r>
            </a:p>
            <a:p>
              <a:r>
                <a:rPr lang="ja-JP" altLang="en-US" sz="3200" dirty="0">
                  <a:latin typeface="HGP創英角ｺﾞｼｯｸUB" panose="020B0900000000000000" pitchFamily="50" charset="-128"/>
                  <a:ea typeface="HGP創英角ｺﾞｼｯｸUB" panose="020B0900000000000000" pitchFamily="50" charset="-128"/>
                </a:rPr>
                <a:t>（３）竜巻による災害</a:t>
              </a:r>
            </a:p>
          </p:txBody>
        </p:sp>
        <p:pic>
          <p:nvPicPr>
            <p:cNvPr id="5" name="Picture 2" descr="C:\Users\jma1508\Desktop\logo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058" y="1467448"/>
              <a:ext cx="777397" cy="78204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正方形/長方形 6"/>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7</a:t>
            </a:fld>
            <a:endParaRPr lang="en-US" altLang="ja-JP" dirty="0">
              <a:latin typeface="HGP創英角ｺﾞｼｯｸUB" panose="020B0900000000000000" pitchFamily="50" charset="-128"/>
              <a:ea typeface="HGP創英角ｺﾞｼｯｸUB" panose="020B0900000000000000" pitchFamily="50" charset="-128"/>
            </a:endParaRPr>
          </a:p>
        </p:txBody>
      </p:sp>
      <p:pic>
        <p:nvPicPr>
          <p:cNvPr id="9" name="【著作権JMA：要クレ】竜巻実験（雑誌・傘・木材）">
            <a:hlinkClick r:id="" action="ppaction://media"/>
          </p:cNvPr>
          <p:cNvPicPr>
            <a:picLocks noChangeAspect="1"/>
          </p:cNvPicPr>
          <p:nvPr>
            <a:videoFile r:link="rId1"/>
            <p:extLst>
              <p:ext uri="{DAA4B4D4-6D71-4841-9C94-3DE7FCFB9230}">
                <p14:media xmlns:p14="http://schemas.microsoft.com/office/powerpoint/2010/main" r:embed="rId2">
                  <p14:trim st="3199"/>
                </p14:media>
              </p:ext>
            </p:extLst>
          </p:nvPr>
        </p:nvPicPr>
        <p:blipFill>
          <a:blip r:embed="rId6"/>
          <a:stretch>
            <a:fillRect/>
          </a:stretch>
        </p:blipFill>
        <p:spPr>
          <a:xfrm>
            <a:off x="592338" y="1542037"/>
            <a:ext cx="8134350" cy="4572000"/>
          </a:xfrm>
          <a:prstGeom prst="rect">
            <a:avLst/>
          </a:prstGeom>
        </p:spPr>
      </p:pic>
      <p:pic>
        <p:nvPicPr>
          <p:cNvPr id="10" name="図 9"/>
          <p:cNvPicPr>
            <a:picLocks noChangeAspect="1"/>
          </p:cNvPicPr>
          <p:nvPr/>
        </p:nvPicPr>
        <p:blipFill>
          <a:blip r:embed="rId7"/>
          <a:stretch>
            <a:fillRect/>
          </a:stretch>
        </p:blipFill>
        <p:spPr>
          <a:xfrm>
            <a:off x="534477" y="1542037"/>
            <a:ext cx="8194680" cy="4572000"/>
          </a:xfrm>
          <a:prstGeom prst="rect">
            <a:avLst/>
          </a:prstGeom>
        </p:spPr>
      </p:pic>
    </p:spTree>
    <p:extLst>
      <p:ext uri="{BB962C8B-B14F-4D97-AF65-F5344CB8AC3E}">
        <p14:creationId xmlns:p14="http://schemas.microsoft.com/office/powerpoint/2010/main" val="53916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25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658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4" y="116632"/>
            <a:ext cx="8916326" cy="646331"/>
          </a:xfrm>
          <a:prstGeom prst="rect">
            <a:avLst/>
          </a:prstGeom>
          <a:blipFill>
            <a:blip r:embed="rId3"/>
            <a:tile tx="0" ty="0" sx="100000" sy="100000" flip="none" algn="tl"/>
          </a:blipFill>
        </p:spPr>
        <p:txBody>
          <a:bodyPr wrap="square" rtlCol="0">
            <a:spAutoFit/>
          </a:bodyPr>
          <a:lstStyle/>
          <a:p>
            <a:pPr algn="ctr"/>
            <a:r>
              <a:rPr lang="ja-JP" altLang="en-US" sz="3600" dirty="0">
                <a:latin typeface="HGP創英角ｺﾞｼｯｸUB" panose="020B0900000000000000" pitchFamily="50" charset="-128"/>
                <a:ea typeface="HGP創英角ｺﾞｼｯｸUB" panose="020B0900000000000000" pitchFamily="50" charset="-128"/>
              </a:rPr>
              <a:t>（発展）</a:t>
            </a:r>
            <a:r>
              <a:rPr kumimoji="1" lang="ja-JP" altLang="en-US" sz="3600" dirty="0">
                <a:latin typeface="HGP創英角ｺﾞｼｯｸUB" panose="020B0900000000000000" pitchFamily="50" charset="-128"/>
                <a:ea typeface="HGP創英角ｺﾞｼｯｸUB" panose="020B0900000000000000" pitchFamily="50" charset="-128"/>
              </a:rPr>
              <a:t>ダウンバースト</a:t>
            </a:r>
            <a:r>
              <a:rPr lang="ja-JP" altLang="en-US" sz="3600" dirty="0">
                <a:latin typeface="HGP創英角ｺﾞｼｯｸUB" panose="020B0900000000000000" pitchFamily="50" charset="-128"/>
                <a:ea typeface="HGP創英角ｺﾞｼｯｸUB" panose="020B0900000000000000" pitchFamily="50" charset="-128"/>
              </a:rPr>
              <a:t>と</a:t>
            </a:r>
            <a:r>
              <a:rPr kumimoji="1" lang="ja-JP" altLang="en-US" sz="3600" dirty="0">
                <a:latin typeface="HGP創英角ｺﾞｼｯｸUB" panose="020B0900000000000000" pitchFamily="50" charset="-128"/>
                <a:ea typeface="HGP創英角ｺﾞｼｯｸUB" panose="020B0900000000000000" pitchFamily="50" charset="-128"/>
              </a:rPr>
              <a:t>ガストフロントについて</a:t>
            </a:r>
            <a:endParaRPr kumimoji="1" lang="ja-JP" altLang="en-US" sz="2000" dirty="0">
              <a:latin typeface="HGP創英角ｺﾞｼｯｸUB" panose="020B0900000000000000" pitchFamily="50" charset="-128"/>
              <a:ea typeface="HGP創英角ｺﾞｼｯｸUB" panose="020B0900000000000000" pitchFamily="50" charset="-128"/>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807" y="1208121"/>
            <a:ext cx="4498033" cy="49803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5" y="1213944"/>
            <a:ext cx="4485340" cy="49687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8</a:t>
            </a:fld>
            <a:endParaRPr lang="en-US" altLang="ja-JP"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716016" y="1228981"/>
            <a:ext cx="2584362" cy="584775"/>
          </a:xfrm>
          <a:prstGeom prst="rect">
            <a:avLst/>
          </a:prstGeom>
          <a:noFill/>
        </p:spPr>
        <p:txBody>
          <a:bodyPr wrap="none" rtlCol="0">
            <a:sp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ダウンバースト</a:t>
            </a:r>
          </a:p>
        </p:txBody>
      </p:sp>
      <p:sp>
        <p:nvSpPr>
          <p:cNvPr id="10" name="テキスト ボックス 9"/>
          <p:cNvSpPr txBox="1"/>
          <p:nvPr/>
        </p:nvSpPr>
        <p:spPr>
          <a:xfrm>
            <a:off x="35757" y="1179832"/>
            <a:ext cx="2422458" cy="584775"/>
          </a:xfrm>
          <a:prstGeom prst="rect">
            <a:avLst/>
          </a:prstGeom>
          <a:noFill/>
        </p:spPr>
        <p:txBody>
          <a:bodyPr wrap="none" rtlCol="0">
            <a:spAutoFit/>
          </a:bodyPr>
          <a:lstStyle/>
          <a:p>
            <a:r>
              <a:rPr lang="ja-JP" altLang="en-US" sz="3200" dirty="0">
                <a:latin typeface="HGP創英角ｺﾞｼｯｸUB" panose="020B0900000000000000" pitchFamily="50" charset="-128"/>
                <a:ea typeface="HGP創英角ｺﾞｼｯｸUB" panose="020B0900000000000000" pitchFamily="50" charset="-128"/>
              </a:rPr>
              <a:t>ガストフロント</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15288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rf4.fcd.naps.kishou.go.jp:50001/jp/5/32.609131/130.667725/none/none/MAP_COLOR,HRKSNC,MAP_FR,MUNICIPALITY/201710120515/201707051200/-180/0/5/false/true/15/600/500/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293248"/>
            <a:ext cx="5697360" cy="456475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7504" y="116632"/>
            <a:ext cx="8928992" cy="769441"/>
          </a:xfrm>
          <a:prstGeom prst="rect">
            <a:avLst/>
          </a:prstGeom>
          <a:blipFill>
            <a:blip r:embed="rId4"/>
            <a:tile tx="0" ty="0" sx="100000" sy="100000" flip="none" algn="tl"/>
          </a:blipFill>
        </p:spPr>
        <p:txBody>
          <a:bodyPr wrap="square" rtlCol="0">
            <a:spAutoFit/>
          </a:bodyPr>
          <a:lstStyle/>
          <a:p>
            <a:pPr algn="ctr"/>
            <a:r>
              <a:rPr lang="ja-JP" altLang="en-US" sz="4400" dirty="0">
                <a:latin typeface="HGP創英角ｺﾞｼｯｸUB" panose="020B0900000000000000" pitchFamily="50" charset="-128"/>
                <a:ea typeface="HGP創英角ｺﾞｼｯｸUB" panose="020B0900000000000000" pitchFamily="50" charset="-128"/>
              </a:rPr>
              <a:t>（発展）線状降水帯</a:t>
            </a:r>
            <a:endParaRPr kumimoji="1" lang="ja-JP" altLang="en-US" sz="4400" dirty="0">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728789" y="846291"/>
            <a:ext cx="7920880" cy="523220"/>
          </a:xfrm>
          <a:prstGeom prst="rect">
            <a:avLst/>
          </a:prstGeom>
          <a:noFill/>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平成</a:t>
            </a:r>
            <a:r>
              <a:rPr kumimoji="1" lang="en-US" altLang="ja-JP" sz="2800" dirty="0">
                <a:latin typeface="HGP創英角ｺﾞｼｯｸUB" panose="020B0900000000000000" pitchFamily="50" charset="-128"/>
                <a:ea typeface="HGP創英角ｺﾞｼｯｸUB" panose="020B0900000000000000" pitchFamily="50" charset="-128"/>
              </a:rPr>
              <a:t>29</a:t>
            </a:r>
            <a:r>
              <a:rPr kumimoji="1" lang="ja-JP" altLang="en-US" sz="2800" dirty="0">
                <a:latin typeface="HGP創英角ｺﾞｼｯｸUB" panose="020B0900000000000000" pitchFamily="50" charset="-128"/>
                <a:ea typeface="HGP創英角ｺﾞｼｯｸUB" panose="020B0900000000000000" pitchFamily="50" charset="-128"/>
              </a:rPr>
              <a:t>年</a:t>
            </a:r>
            <a:r>
              <a:rPr kumimoji="1" lang="en-US" altLang="ja-JP" sz="2800" dirty="0">
                <a:latin typeface="HGP創英角ｺﾞｼｯｸUB" panose="020B0900000000000000" pitchFamily="50" charset="-128"/>
                <a:ea typeface="HGP創英角ｺﾞｼｯｸUB" panose="020B0900000000000000" pitchFamily="50" charset="-128"/>
              </a:rPr>
              <a:t>7</a:t>
            </a:r>
            <a:r>
              <a:rPr kumimoji="1" lang="ja-JP" altLang="en-US" sz="2800" dirty="0">
                <a:latin typeface="HGP創英角ｺﾞｼｯｸUB" panose="020B0900000000000000" pitchFamily="50" charset="-128"/>
                <a:ea typeface="HGP創英角ｺﾞｼｯｸUB" panose="020B0900000000000000" pitchFamily="50" charset="-128"/>
              </a:rPr>
              <a:t>月</a:t>
            </a:r>
            <a:r>
              <a:rPr kumimoji="1" lang="en-US" altLang="ja-JP" sz="2800" dirty="0">
                <a:latin typeface="HGP創英角ｺﾞｼｯｸUB" panose="020B0900000000000000" pitchFamily="50" charset="-128"/>
                <a:ea typeface="HGP創英角ｺﾞｼｯｸUB" panose="020B0900000000000000" pitchFamily="50" charset="-128"/>
              </a:rPr>
              <a:t>5-6</a:t>
            </a:r>
            <a:r>
              <a:rPr kumimoji="1" lang="ja-JP" altLang="en-US" sz="2800" dirty="0">
                <a:latin typeface="HGP創英角ｺﾞｼｯｸUB" panose="020B0900000000000000" pitchFamily="50" charset="-128"/>
                <a:ea typeface="HGP創英角ｺﾞｼｯｸUB" panose="020B0900000000000000" pitchFamily="50" charset="-128"/>
              </a:rPr>
              <a:t>日の福岡県・大分県での大雨</a:t>
            </a:r>
          </a:p>
        </p:txBody>
      </p:sp>
      <p:sp>
        <p:nvSpPr>
          <p:cNvPr id="4" name="テキスト ボックス 3"/>
          <p:cNvSpPr txBox="1"/>
          <p:nvPr/>
        </p:nvSpPr>
        <p:spPr>
          <a:xfrm>
            <a:off x="336921" y="1268760"/>
            <a:ext cx="8470157" cy="954107"/>
          </a:xfrm>
          <a:prstGeom prst="rect">
            <a:avLst/>
          </a:prstGeom>
          <a:noFill/>
        </p:spPr>
        <p:txBody>
          <a:bodyPr wrap="square" rtlCol="0">
            <a:spAutoFit/>
          </a:bodyPr>
          <a:lstStyle/>
          <a:p>
            <a:r>
              <a:rPr lang="ja-JP" altLang="en-US" sz="2800" dirty="0">
                <a:solidFill>
                  <a:srgbClr val="0000FF"/>
                </a:solidFill>
                <a:latin typeface="HGP創英角ｺﾞｼｯｸUB" panose="020B0900000000000000" pitchFamily="50" charset="-128"/>
                <a:ea typeface="HGP創英角ｺﾞｼｯｸUB" panose="020B0900000000000000" pitchFamily="50" charset="-128"/>
              </a:rPr>
              <a:t>線状降水帯が停滞すると、同じ場所で強い雨が長時間持続し土砂災害や河川の氾濫等を引き起こすこともある。</a:t>
            </a:r>
            <a:endParaRPr kumimoji="1" lang="en-US" altLang="ja-JP" sz="2800"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6" name="正方形/長方形 5"/>
          <p:cNvSpPr/>
          <p:nvPr/>
        </p:nvSpPr>
        <p:spPr>
          <a:xfrm>
            <a:off x="8722144" y="6408528"/>
            <a:ext cx="476412" cy="369332"/>
          </a:xfrm>
          <a:prstGeom prst="rect">
            <a:avLst/>
          </a:prstGeom>
        </p:spPr>
        <p:txBody>
          <a:bodyPr wrap="none">
            <a:spAutoFit/>
          </a:bodyPr>
          <a:lstStyle/>
          <a:p>
            <a:pPr>
              <a:defRPr/>
            </a:pPr>
            <a:fld id="{B443D923-ED05-4EEC-9CFD-8D13A37F23FE}" type="slidenum">
              <a:rPr lang="en-US" altLang="ja-JP">
                <a:latin typeface="HGP創英角ｺﾞｼｯｸUB" panose="020B0900000000000000" pitchFamily="50" charset="-128"/>
                <a:ea typeface="HGP創英角ｺﾞｼｯｸUB" panose="020B0900000000000000" pitchFamily="50" charset="-128"/>
              </a:rPr>
              <a:pPr>
                <a:defRPr/>
              </a:pPr>
              <a:t>9</a:t>
            </a:fld>
            <a:endParaRPr lang="en-US" altLang="ja-JP"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57700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2B60AB67756AB428AA2F3F6EAA9056D" ma:contentTypeVersion="13" ma:contentTypeDescription="新しいドキュメントを作成します。" ma:contentTypeScope="" ma:versionID="ba38dd98b92e2d7ea2f6d01ab5866b4d">
  <xsd:schema xmlns:xsd="http://www.w3.org/2001/XMLSchema" xmlns:xs="http://www.w3.org/2001/XMLSchema" xmlns:p="http://schemas.microsoft.com/office/2006/metadata/properties" xmlns:ns2="90f8c1ac-7c17-4521-bcf7-bac9372d16af" xmlns:ns3="417c192f-3550-43bb-a9a3-e918eea89ecb" targetNamespace="http://schemas.microsoft.com/office/2006/metadata/properties" ma:root="true" ma:fieldsID="1311c65d8dd716a7ce68fdd461f5b4e0" ns2:_="" ns3:_="">
    <xsd:import namespace="90f8c1ac-7c17-4521-bcf7-bac9372d16af"/>
    <xsd:import namespace="417c192f-3550-43bb-a9a3-e918eea89e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8c1ac-7c17-4521-bcf7-bac9372d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7c192f-3550-43bb-a9a3-e918eea89ecb"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EAF027-4BE1-4950-9831-575B2C0582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f8c1ac-7c17-4521-bcf7-bac9372d16af"/>
    <ds:schemaRef ds:uri="417c192f-3550-43bb-a9a3-e918eea89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78848E-CD26-485C-ACDF-923269A5BA01}">
  <ds:schemaRefs>
    <ds:schemaRef ds:uri="http://schemas.microsoft.com/office/2006/metadata/properties"/>
    <ds:schemaRef ds:uri="b2fc4706-8c3e-485c-afb9-2bb9c52e639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7994B6CE-C32C-45FD-889B-1A5A44107C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7080</TotalTime>
  <Words>5790</Words>
  <Application>Microsoft Office PowerPoint</Application>
  <PresentationFormat>画面に合わせる (4:3)</PresentationFormat>
  <Paragraphs>563</Paragraphs>
  <Slides>34</Slides>
  <Notes>34</Notes>
  <HiddenSlides>0</HiddenSlides>
  <MMClips>3</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34</vt:i4>
      </vt:variant>
    </vt:vector>
  </HeadingPairs>
  <TitlesOfParts>
    <vt:vector size="44" baseType="lpstr">
      <vt:lpstr>HGP教科書体</vt:lpstr>
      <vt:lpstr>HGP創英ﾌﾟﾚｾﾞﾝｽEB</vt:lpstr>
      <vt:lpstr>HGP創英角ｺﾞｼｯｸUB</vt:lpstr>
      <vt:lpstr>Meiryo UI</vt:lpstr>
      <vt:lpstr>ＭＳ Ｐゴシック</vt:lpstr>
      <vt:lpstr>ヒラギノ角ゴ ProN W6</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気象庁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気象庁</dc:creator>
  <cp:lastModifiedBy>気象庁</cp:lastModifiedBy>
  <cp:revision>495</cp:revision>
  <cp:lastPrinted>2019-11-13T23:35:52Z</cp:lastPrinted>
  <dcterms:created xsi:type="dcterms:W3CDTF">2014-06-18T04:46:50Z</dcterms:created>
  <dcterms:modified xsi:type="dcterms:W3CDTF">2022-03-14T01:03:30Z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0x01010032B60AB67756AB428AA2F3F6EAA9056D</vt:lpwstr>
  </property>
</Properties>
</file>