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20"/>
  </p:notesMasterIdLst>
  <p:handoutMasterIdLst>
    <p:handoutMasterId r:id="rId21"/>
  </p:handoutMasterIdLst>
  <p:sldIdLst>
    <p:sldId id="318" r:id="rId4"/>
    <p:sldId id="259" r:id="rId5"/>
    <p:sldId id="402" r:id="rId6"/>
    <p:sldId id="403" r:id="rId7"/>
    <p:sldId id="383" r:id="rId8"/>
    <p:sldId id="278" r:id="rId9"/>
    <p:sldId id="382" r:id="rId10"/>
    <p:sldId id="400" r:id="rId11"/>
    <p:sldId id="401" r:id="rId12"/>
    <p:sldId id="380" r:id="rId13"/>
    <p:sldId id="381" r:id="rId14"/>
    <p:sldId id="377" r:id="rId15"/>
    <p:sldId id="399" r:id="rId16"/>
    <p:sldId id="288" r:id="rId17"/>
    <p:sldId id="287" r:id="rId18"/>
    <p:sldId id="365" r:id="rId19"/>
  </p:sldIdLst>
  <p:sldSz cx="9906000" cy="6858000" type="A4"/>
  <p:notesSz cx="10234613" cy="14663738"/>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4618">
          <p15:clr>
            <a:srgbClr val="A4A3A4"/>
          </p15:clr>
        </p15:guide>
        <p15:guide id="2" pos="3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00C"/>
    <a:srgbClr val="AA00AA"/>
    <a:srgbClr val="FF2800"/>
    <a:srgbClr val="F2E700"/>
    <a:srgbClr val="3366FF"/>
    <a:srgbClr val="0000FF"/>
    <a:srgbClr val="0099CC"/>
    <a:srgbClr val="0066FF"/>
    <a:srgbClr val="33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81455" autoAdjust="0"/>
  </p:normalViewPr>
  <p:slideViewPr>
    <p:cSldViewPr showGuides="1">
      <p:cViewPr varScale="1">
        <p:scale>
          <a:sx n="84" d="100"/>
          <a:sy n="84" d="100"/>
        </p:scale>
        <p:origin x="1356" y="84"/>
      </p:cViewPr>
      <p:guideLst>
        <p:guide orient="horz" pos="2160"/>
        <p:guide pos="3120"/>
      </p:guideLst>
    </p:cSldViewPr>
  </p:slideViewPr>
  <p:notesTextViewPr>
    <p:cViewPr>
      <p:scale>
        <a:sx n="125" d="100"/>
        <a:sy n="125" d="100"/>
      </p:scale>
      <p:origin x="0" y="0"/>
    </p:cViewPr>
  </p:notesTextViewPr>
  <p:sorterViewPr>
    <p:cViewPr>
      <p:scale>
        <a:sx n="200" d="100"/>
        <a:sy n="200" d="100"/>
      </p:scale>
      <p:origin x="0" y="4092"/>
    </p:cViewPr>
  </p:sorterViewPr>
  <p:notesViewPr>
    <p:cSldViewPr>
      <p:cViewPr varScale="1">
        <p:scale>
          <a:sx n="55" d="100"/>
          <a:sy n="55" d="100"/>
        </p:scale>
        <p:origin x="-3630" y="-108"/>
      </p:cViewPr>
      <p:guideLst>
        <p:guide orient="horz" pos="4618"/>
        <p:guide pos="32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4" y="12"/>
            <a:ext cx="4435304" cy="732391"/>
          </a:xfrm>
          <a:prstGeom prst="rect">
            <a:avLst/>
          </a:prstGeom>
        </p:spPr>
        <p:txBody>
          <a:bodyPr vert="horz" lIns="136940" tIns="68471" rIns="136940" bIns="68471" rtlCol="0"/>
          <a:lstStyle>
            <a:lvl1pPr algn="l">
              <a:defRPr kumimoji="1" sz="19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5797033" y="12"/>
            <a:ext cx="4435304" cy="732391"/>
          </a:xfrm>
          <a:prstGeom prst="rect">
            <a:avLst/>
          </a:prstGeom>
        </p:spPr>
        <p:txBody>
          <a:bodyPr vert="horz" wrap="square" lIns="136940" tIns="68471" rIns="136940" bIns="68471" numCol="1" anchor="t"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2023/10/24</a:t>
            </a:fld>
            <a:endParaRPr lang="ja-JP" altLang="en-US"/>
          </a:p>
        </p:txBody>
      </p:sp>
      <p:sp>
        <p:nvSpPr>
          <p:cNvPr id="4" name="フッター プレースホルダー 3"/>
          <p:cNvSpPr>
            <a:spLocks noGrp="1"/>
          </p:cNvSpPr>
          <p:nvPr>
            <p:ph type="ftr" sz="quarter" idx="2"/>
          </p:nvPr>
        </p:nvSpPr>
        <p:spPr>
          <a:xfrm>
            <a:off x="14" y="13929084"/>
            <a:ext cx="4435304" cy="732391"/>
          </a:xfrm>
          <a:prstGeom prst="rect">
            <a:avLst/>
          </a:prstGeom>
        </p:spPr>
        <p:txBody>
          <a:bodyPr vert="horz" lIns="136940" tIns="68471" rIns="136940" bIns="68471" rtlCol="0" anchor="b"/>
          <a:lstStyle>
            <a:lvl1pPr algn="l">
              <a:defRPr kumimoji="1" sz="1900">
                <a:latin typeface="Gill Sans" charset="0"/>
                <a:ea typeface="ヒラギノ角ゴ ProN W3" charset="0"/>
                <a:cs typeface="ヒラギノ角ゴ ProN W3" charset="0"/>
                <a:sym typeface="Gill Sans" charset="0"/>
              </a:defRPr>
            </a:lvl1pPr>
          </a:lstStyle>
          <a:p>
            <a:pPr>
              <a:defRPr/>
            </a:pPr>
            <a:r>
              <a:rPr lang="ja-JP" altLang="en-US"/>
              <a:t>＜</a:t>
            </a:r>
            <a:r>
              <a:rPr lang="en-US" altLang="ja-JP"/>
              <a:t>p</a:t>
            </a:r>
            <a:r>
              <a:rPr lang="ja-JP" altLang="en-US"/>
              <a:t>＞</a:t>
            </a:r>
          </a:p>
        </p:txBody>
      </p:sp>
      <p:sp>
        <p:nvSpPr>
          <p:cNvPr id="5" name="スライド番号プレースホルダー 4"/>
          <p:cNvSpPr>
            <a:spLocks noGrp="1"/>
          </p:cNvSpPr>
          <p:nvPr>
            <p:ph type="sldNum" sz="quarter" idx="3"/>
          </p:nvPr>
        </p:nvSpPr>
        <p:spPr>
          <a:xfrm>
            <a:off x="5797033" y="13929084"/>
            <a:ext cx="4435304" cy="732391"/>
          </a:xfrm>
          <a:prstGeom prst="rect">
            <a:avLst/>
          </a:prstGeom>
        </p:spPr>
        <p:txBody>
          <a:bodyPr vert="horz" wrap="square" lIns="136940" tIns="68471" rIns="136940" bIns="68471" numCol="1" anchor="b"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1143000" y="1098550"/>
            <a:ext cx="7948613" cy="5503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1025293" y="6964546"/>
            <a:ext cx="8184029" cy="6598341"/>
          </a:xfrm>
          <a:prstGeom prst="rect">
            <a:avLst/>
          </a:prstGeom>
          <a:noFill/>
          <a:ln>
            <a:noFill/>
          </a:ln>
          <a:effectLst/>
        </p:spPr>
        <p:txBody>
          <a:bodyPr vert="horz" wrap="square" lIns="136940" tIns="68471" rIns="136940" bIns="68471"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143000" y="1100138"/>
            <a:ext cx="7948613" cy="5502275"/>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68835" y="6964546"/>
            <a:ext cx="8568952" cy="7424107"/>
          </a:xfrm>
        </p:spPr>
        <p:txBody>
          <a:bodyPr/>
          <a:lstStyle/>
          <a:p>
            <a:pPr defTabSz="137039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それでは①の封筒から地図とワークシート①を取出してください。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70390"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2421"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1025297" y="6816017"/>
            <a:ext cx="8555814" cy="7716651"/>
          </a:xfrm>
          <a:ln/>
        </p:spPr>
        <p:txBody>
          <a:bodyPr/>
          <a:lstStyle/>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警戒レベル２</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「大雨注意報」と「洪水注意報」が発表されました。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分には、気象台は大雨洪水注意報から</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警戒レベル３相当</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大雨洪水警報に切り替えて発表しました。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defTabSz="1311934">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警戒レベル４相当</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土砂災害警戒情報が発表されました。</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警戒レベル５相当</a:t>
            </a:r>
            <a:r>
              <a:rPr kumimoji="0" lang="en-US" altLang="ja-JP"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大雨特別警報が発表されました。</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600" b="1" dirty="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②を出してください。</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ワークシート②には</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1311810">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xfrm>
            <a:off x="436786" y="6964546"/>
            <a:ext cx="9433048" cy="7352099"/>
          </a:xfrm>
        </p:spPr>
        <p:txBody>
          <a:bodyPr/>
          <a:lstStyle/>
          <a:p>
            <a:pPr marL="110500" defTabSz="1267210" eaLnBrk="1" hangingPunct="1">
              <a:defRPr/>
            </a:pP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17" defTabSz="1311810" eaLnBrk="1" hangingPunct="1">
              <a:defRPr/>
            </a:pP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757318" y="6816024"/>
            <a:ext cx="8719989" cy="7382893"/>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2721"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757312" y="6816021"/>
            <a:ext cx="8824490" cy="7428616"/>
          </a:xfrm>
        </p:spPr>
        <p:txBody>
          <a:bodyPr/>
          <a:lstStyle/>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人は、目の前に危険が迫っていても、「たいしたことはない、大丈夫、大丈夫」と自分に都合よく考えてしまう傾向があります。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災害に遭わないため、皆さんにはこの</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p>
          <a:p>
            <a:pPr marL="118426"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回は仮想のまちで、災害のリスクや対応について考えましたが、家庭や地域等で考えるときには、市町村が発行している「ハザードマップ」を使うと、より学習効果が深まりますので、ぜひ行ってみてください。</a:t>
            </a:r>
          </a:p>
          <a:p>
            <a:pPr marL="118426" eaLnBrk="1" hangingPunct="1">
              <a:defRPr/>
            </a:pP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118426" defTabSz="1311934"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861122" y="6964548"/>
            <a:ext cx="8616181" cy="7176554"/>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118426"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118426" eaLnBrk="1" hangingPunct="1">
              <a:defRPr/>
            </a:pPr>
            <a:r>
              <a:rPr kumimoji="0"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まず、大雨になると、どのような災害が起こるのか。ビデオを見ましょう。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動画を再生</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extLst>
      <p:ext uri="{BB962C8B-B14F-4D97-AF65-F5344CB8AC3E}">
        <p14:creationId xmlns:p14="http://schemas.microsoft.com/office/powerpoint/2010/main" val="3179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次に、大雨災害から身を守るためにはどうしたらよいか、ビデオを見てみましょう。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動画を再生</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endParaRPr kumimoji="1" lang="ja-JP" altLang="en-US" sz="2000" dirty="0"/>
          </a:p>
        </p:txBody>
      </p:sp>
    </p:spTree>
    <p:extLst>
      <p:ext uri="{BB962C8B-B14F-4D97-AF65-F5344CB8AC3E}">
        <p14:creationId xmlns:p14="http://schemas.microsoft.com/office/powerpoint/2010/main" val="330476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118417" eaLnBrk="1" hangingPunct="1">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652810" y="6964546"/>
            <a:ext cx="8928991" cy="742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これから、どの班がどんな条件でグループワークをするか、くじで決めます。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さて、大雨災害から身を守るために、普段からしておくことは何でしたか？</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生徒・・・・・（ハザードマップを確認しておく等）</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1143000" y="1098550"/>
            <a:ext cx="7948613" cy="5502275"/>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：地図「ハザードマップ」を見てください。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1310584"/>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a:t>
            </a:r>
            <a:r>
              <a:rPr kumimoji="0"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、氾濫など</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に警戒してください。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13120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a:sym typeface="Gill Sans"/>
              </a:rPr>
              <a:t>Click to edit Master text styles</a:t>
            </a:r>
          </a:p>
          <a:p>
            <a:pPr lvl="1"/>
            <a:r>
              <a:rPr lang="en-US" altLang="ja-JP">
                <a:sym typeface="Gill Sans"/>
              </a:rPr>
              <a:t>Second level</a:t>
            </a:r>
          </a:p>
          <a:p>
            <a:pPr lvl="2"/>
            <a:r>
              <a:rPr lang="en-US" altLang="ja-JP">
                <a:sym typeface="Gill Sans"/>
              </a:rPr>
              <a:t>Third level</a:t>
            </a:r>
          </a:p>
          <a:p>
            <a:pPr lvl="3"/>
            <a:r>
              <a:rPr lang="en-US" altLang="ja-JP">
                <a:sym typeface="Gill Sans"/>
              </a:rPr>
              <a:t>Fourth level</a:t>
            </a:r>
          </a:p>
          <a:p>
            <a:pPr lvl="4"/>
            <a:r>
              <a:rPr lang="en-US" altLang="ja-JP">
                <a:sym typeface="Gill Sans"/>
              </a:rPr>
              <a:t>Fifth </a:t>
            </a:r>
            <a:r>
              <a:rPr lang="ja-JP" altLang="en-US">
                <a:sym typeface="Gill Sans"/>
              </a:rPr>
              <a:t>　　　　　　　　　　　　　</a:t>
            </a:r>
            <a:endParaRPr lang="en-US" altLang="ja-JP">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058" b="1597"/>
          <a:stretch/>
        </p:blipFill>
        <p:spPr>
          <a:xfrm>
            <a:off x="111981" y="97789"/>
            <a:ext cx="9705664" cy="6687334"/>
          </a:xfrm>
          <a:prstGeom prst="rect">
            <a:avLst/>
          </a:prstGeom>
          <a:ln>
            <a:solidFill>
              <a:schemeClr val="accent1"/>
            </a:solidFill>
          </a:ln>
        </p:spPr>
      </p:pic>
      <p:sp>
        <p:nvSpPr>
          <p:cNvPr id="47" name="1 つの角を切り取った四角形 46"/>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8" name="1 つの角を切り取った四角形 47"/>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49" name="グループ化 48"/>
          <p:cNvGrpSpPr/>
          <p:nvPr/>
        </p:nvGrpSpPr>
        <p:grpSpPr>
          <a:xfrm>
            <a:off x="3219162" y="1484783"/>
            <a:ext cx="1805846" cy="1224136"/>
            <a:chOff x="4353133" y="1772816"/>
            <a:chExt cx="1672853" cy="1095280"/>
          </a:xfrm>
        </p:grpSpPr>
        <p:sp>
          <p:nvSpPr>
            <p:cNvPr id="50" name="1 つの角を切り取った四角形 49"/>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1" name="直線コネクタ 50"/>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直線コネクタ 51"/>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53" name="直線コネクタ 52"/>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直線コネクタ 53"/>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直線コネクタ 54"/>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直線コネクタ 55"/>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1 つの角を切り取った四角形 56"/>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r>
              <a:rPr kumimoji="0" lang="ja-JP" altLang="en-US" sz="1400" b="1" dirty="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58" name="直線コネクタ 57"/>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直線コネクタ 58"/>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0" name="グループ化 59"/>
          <p:cNvGrpSpPr/>
          <p:nvPr/>
        </p:nvGrpSpPr>
        <p:grpSpPr>
          <a:xfrm>
            <a:off x="5093476" y="1495428"/>
            <a:ext cx="204592" cy="227812"/>
            <a:chOff x="4371561" y="1782341"/>
            <a:chExt cx="189525" cy="203832"/>
          </a:xfrm>
        </p:grpSpPr>
        <p:cxnSp>
          <p:nvCxnSpPr>
            <p:cNvPr id="62" name="直線コネクタ 61"/>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直線コネクタ 62"/>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0" name="1 つの角を切り取った四角形 19"/>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42321694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2296138666"/>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pPr algn="ctr"/>
                      <a:r>
                        <a:rPr kumimoji="1" lang="en-US" altLang="ja-JP" sz="2400" dirty="0"/>
                        <a:t>7</a:t>
                      </a:r>
                      <a:r>
                        <a:rPr kumimoji="1" lang="ja-JP" altLang="en-US" sz="2400" dirty="0"/>
                        <a:t>月</a:t>
                      </a:r>
                      <a:r>
                        <a:rPr kumimoji="1" lang="en-US" altLang="ja-JP" sz="2400" dirty="0"/>
                        <a:t>4</a:t>
                      </a:r>
                      <a:r>
                        <a:rPr kumimoji="1" lang="ja-JP" altLang="en-US" sz="2400" dirty="0"/>
                        <a:t>日</a:t>
                      </a:r>
                      <a:r>
                        <a:rPr kumimoji="1" lang="en-US" altLang="ja-JP" sz="2400" dirty="0"/>
                        <a:t>(</a:t>
                      </a:r>
                      <a:r>
                        <a:rPr kumimoji="1" lang="ja-JP" altLang="en-US" sz="2400" dirty="0"/>
                        <a:t>金</a:t>
                      </a:r>
                      <a:r>
                        <a:rPr kumimoji="1" lang="en-US" altLang="ja-JP" sz="2400" dirty="0"/>
                        <a:t>)</a:t>
                      </a:r>
                      <a:endParaRPr kumimoji="1" lang="ja-JP" altLang="en-US" sz="2400" dirty="0"/>
                    </a:p>
                  </a:txBody>
                  <a:tcPr marL="91432" marR="91432" marT="45732" marB="45732"/>
                </a:tc>
                <a:tc gridSpan="4">
                  <a:txBody>
                    <a:bodyPr/>
                    <a:lstStyle/>
                    <a:p>
                      <a:pPr algn="r"/>
                      <a:r>
                        <a:rPr kumimoji="1" lang="en-US" altLang="ja-JP" sz="2400" dirty="0"/>
                        <a:t>7</a:t>
                      </a:r>
                      <a:r>
                        <a:rPr kumimoji="1" lang="ja-JP" altLang="en-US" sz="2400" dirty="0"/>
                        <a:t>月</a:t>
                      </a:r>
                      <a:r>
                        <a:rPr kumimoji="1" lang="en-US" altLang="ja-JP" sz="2400" dirty="0"/>
                        <a:t>5</a:t>
                      </a:r>
                      <a:r>
                        <a:rPr kumimoji="1" lang="ja-JP" altLang="en-US" sz="2400" dirty="0"/>
                        <a:t>日（土）</a:t>
                      </a:r>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extLst>
                  <a:ext uri="{0D108BD9-81ED-4DB2-BD59-A6C34878D82A}">
                    <a16:rowId xmlns:a16="http://schemas.microsoft.com/office/drawing/2014/main" val="10001"/>
                  </a:ext>
                </a:extLst>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洪水注意報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おおあめ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大雨注意報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こうずい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洪水警報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a:latin typeface="ヒラギノ角ゴ ProN W3"/>
                  <a:ea typeface="メイリオ" pitchFamily="50" charset="-128"/>
                  <a:cs typeface="メイリオ" pitchFamily="50" charset="-128"/>
                </a:rPr>
                <a:t>　</a:t>
              </a:r>
              <a:endParaRPr lang="en-US" altLang="ja-JP" dirty="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13"/>
          <p:cNvSpPr txBox="1">
            <a:spLocks noChangeArrowheads="1"/>
          </p:cNvSpPr>
          <p:nvPr/>
        </p:nvSpPr>
        <p:spPr bwMode="auto">
          <a:xfrm>
            <a:off x="5817096" y="1523806"/>
            <a:ext cx="830997" cy="2926442"/>
          </a:xfrm>
          <a:prstGeom prst="rect">
            <a:avLst/>
          </a:prstGeom>
          <a:solidFill>
            <a:srgbClr val="AA00AA"/>
          </a:solidFill>
          <a:ln>
            <a:noFill/>
          </a:ln>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どしゃ さいがい けいかい じょうほう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土砂災害警戒情報</a:t>
            </a:r>
          </a:p>
        </p:txBody>
      </p:sp>
      <p:sp>
        <p:nvSpPr>
          <p:cNvPr id="28" name="正方形/長方形 27"/>
          <p:cNvSpPr/>
          <p:nvPr/>
        </p:nvSpPr>
        <p:spPr bwMode="auto">
          <a:xfrm>
            <a:off x="5909101" y="981074"/>
            <a:ext cx="862738"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nvGrpSpPr>
          <p:cNvPr id="29" name="グループ化 28"/>
          <p:cNvGrpSpPr>
            <a:grpSpLocks/>
          </p:cNvGrpSpPr>
          <p:nvPr/>
        </p:nvGrpSpPr>
        <p:grpSpPr bwMode="auto">
          <a:xfrm>
            <a:off x="7742671" y="981075"/>
            <a:ext cx="954745" cy="2788941"/>
            <a:chOff x="7329382" y="980725"/>
            <a:chExt cx="955847" cy="2789295"/>
          </a:xfrm>
        </p:grpSpPr>
        <p:sp>
          <p:nvSpPr>
            <p:cNvPr id="30" name="テキスト ボックス 14"/>
            <p:cNvSpPr txBox="1">
              <a:spLocks noChangeArrowheads="1"/>
            </p:cNvSpPr>
            <p:nvPr/>
          </p:nvSpPr>
          <p:spPr bwMode="auto">
            <a:xfrm>
              <a:off x="7329382" y="1495712"/>
              <a:ext cx="831956" cy="2274308"/>
            </a:xfrm>
            <a:prstGeom prst="rect">
              <a:avLst/>
            </a:prstGeom>
            <a:solidFill>
              <a:srgbClr val="0C0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とくべつ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大雨特別警報</a:t>
              </a:r>
            </a:p>
          </p:txBody>
        </p:sp>
        <p:sp>
          <p:nvSpPr>
            <p:cNvPr id="31" name="正方形/長方形 30"/>
            <p:cNvSpPr/>
            <p:nvPr/>
          </p:nvSpPr>
          <p:spPr>
            <a:xfrm>
              <a:off x="7421496" y="980725"/>
              <a:ext cx="863733" cy="461724"/>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Tree>
    <p:custDataLst>
      <p:tags r:id="rId1"/>
    </p:custDataLst>
    <p:extLst>
      <p:ext uri="{BB962C8B-B14F-4D97-AF65-F5344CB8AC3E}">
        <p14:creationId xmlns:p14="http://schemas.microsoft.com/office/powerpoint/2010/main" val="68344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100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a:t>ワークシート①</a:t>
            </a:r>
            <a:endParaRPr kumimoji="1" lang="en-US" altLang="ja-JP" dirty="0"/>
          </a:p>
          <a:p>
            <a:pPr algn="l"/>
            <a:endParaRPr lang="en-US" altLang="ja-JP" dirty="0"/>
          </a:p>
          <a:p>
            <a:pPr algn="l"/>
            <a:endParaRPr kumimoji="1" lang="en-US" altLang="ja-JP" dirty="0"/>
          </a:p>
          <a:p>
            <a:pPr algn="l"/>
            <a:endParaRPr lang="en-US" altLang="ja-JP" dirty="0"/>
          </a:p>
          <a:p>
            <a:pPr algn="l"/>
            <a:r>
              <a:rPr kumimoji="1" lang="ja-JP" altLang="en-US" dirty="0"/>
              <a:t>ワークシート②</a:t>
            </a:r>
            <a:endParaRPr kumimoji="1" lang="en-US" altLang="ja-JP" dirty="0"/>
          </a:p>
          <a:p>
            <a:pPr algn="l"/>
            <a:endParaRPr lang="en-US" altLang="ja-JP" dirty="0"/>
          </a:p>
          <a:p>
            <a:pPr algn="l"/>
            <a:endParaRPr kumimoji="1" lang="en-US" altLang="ja-JP" dirty="0"/>
          </a:p>
          <a:p>
            <a:pPr algn="l"/>
            <a:endParaRPr lang="en-US" altLang="ja-JP" dirty="0"/>
          </a:p>
          <a:p>
            <a:pPr algn="l"/>
            <a:endParaRPr kumimoji="1" lang="en-US" altLang="ja-JP" dirty="0"/>
          </a:p>
          <a:p>
            <a:pPr algn="l"/>
            <a:r>
              <a:rPr lang="ja-JP" altLang="en-US" dirty="0"/>
              <a:t>地図</a:t>
            </a:r>
            <a:endParaRPr lang="en-US" altLang="ja-JP" dirty="0"/>
          </a:p>
          <a:p>
            <a:pPr algn="l"/>
            <a:endParaRPr kumimoji="1" lang="en-US" altLang="ja-JP" dirty="0"/>
          </a:p>
          <a:p>
            <a:pPr algn="l"/>
            <a:endParaRPr lang="en-US" altLang="ja-JP" dirty="0"/>
          </a:p>
          <a:p>
            <a:pPr algn="l"/>
            <a:endParaRPr kumimoji="1" lang="en-US" altLang="ja-JP" dirty="0"/>
          </a:p>
          <a:p>
            <a:pPr algn="l"/>
            <a:r>
              <a:rPr lang="en-US" altLang="ja-JP" sz="1200" dirty="0"/>
              <a:t>	</a:t>
            </a:r>
            <a:r>
              <a:rPr lang="ja-JP" altLang="en-US" sz="1200" dirty="0"/>
              <a:t>　かぞく　こうせい</a:t>
            </a:r>
            <a:endParaRPr lang="en-US" altLang="ja-JP" sz="1200" dirty="0"/>
          </a:p>
          <a:p>
            <a:pPr algn="l"/>
            <a:r>
              <a:rPr lang="ja-JP" altLang="en-US" dirty="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spTree>
    <p:extLst>
      <p:ext uri="{BB962C8B-B14F-4D97-AF65-F5344CB8AC3E}">
        <p14:creationId xmlns:p14="http://schemas.microsoft.com/office/powerpoint/2010/main" val="34288349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6904017" y="3356992"/>
            <a:ext cx="1979532" cy="2136464"/>
            <a:chOff x="6904017" y="3356992"/>
            <a:chExt cx="1979532" cy="2136464"/>
          </a:xfrm>
        </p:grpSpPr>
        <p:sp>
          <p:nvSpPr>
            <p:cNvPr id="8" name="フリーフォーム 7"/>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フリーフォーム 9"/>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1" name="フリーフォーム 10"/>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フリーフォーム 11"/>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フリーフォーム 12"/>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フリーフォーム 13"/>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フリーフォーム 16"/>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フリーフォーム 17"/>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円/楕円 18"/>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21" name="円/楕円 20"/>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3" name="直線コネクタ 22"/>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直線コネクタ 23"/>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グループ化 24"/>
          <p:cNvGrpSpPr/>
          <p:nvPr/>
        </p:nvGrpSpPr>
        <p:grpSpPr>
          <a:xfrm>
            <a:off x="2086967" y="4216326"/>
            <a:ext cx="505645" cy="508818"/>
            <a:chOff x="2086966" y="4216326"/>
            <a:chExt cx="505645" cy="508818"/>
          </a:xfrm>
        </p:grpSpPr>
        <p:cxnSp>
          <p:nvCxnSpPr>
            <p:cNvPr id="26" name="直線コネクタ 25"/>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直線コネクタ 27"/>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9" name="直線コネクタ 28"/>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グループ化 29"/>
          <p:cNvGrpSpPr/>
          <p:nvPr/>
        </p:nvGrpSpPr>
        <p:grpSpPr>
          <a:xfrm>
            <a:off x="720800" y="5975204"/>
            <a:ext cx="401724" cy="408507"/>
            <a:chOff x="2086966" y="4216326"/>
            <a:chExt cx="505645" cy="508818"/>
          </a:xfrm>
        </p:grpSpPr>
        <p:cxnSp>
          <p:nvCxnSpPr>
            <p:cNvPr id="31" name="直線コネクタ 3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直線コネクタ 3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コネクタ 3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4" name="グループ化 33"/>
          <p:cNvGrpSpPr/>
          <p:nvPr/>
        </p:nvGrpSpPr>
        <p:grpSpPr>
          <a:xfrm rot="16200000" flipH="1">
            <a:off x="833735" y="5855677"/>
            <a:ext cx="401724" cy="408507"/>
            <a:chOff x="2086966" y="4216326"/>
            <a:chExt cx="505645" cy="508818"/>
          </a:xfrm>
        </p:grpSpPr>
        <p:cxnSp>
          <p:nvCxnSpPr>
            <p:cNvPr id="35" name="直線コネクタ 3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0" name="テキスト ボックス 39"/>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1" name="テキスト ボックス 40"/>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42" name="テキスト ボックス 41"/>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Tree>
    <p:extLst>
      <p:ext uri="{BB962C8B-B14F-4D97-AF65-F5344CB8AC3E}">
        <p14:creationId xmlns:p14="http://schemas.microsoft.com/office/powerpoint/2010/main" val="22371275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a:latin typeface="ヒラギノ角ゴ ProN W6"/>
                  <a:ea typeface="ヒラギノ角ゴ ProN W6"/>
                  <a:cs typeface="ヒラギノ角ゴ ProN W6"/>
                  <a:sym typeface="ヒラギノ角ゴ ProN W6"/>
                </a:rPr>
                <a:t>  ちいき   　　さいがい</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きけんど</a:t>
              </a:r>
              <a:endParaRPr kumimoji="0" lang="en-US" altLang="ja-JP" sz="2000" dirty="0">
                <a:latin typeface="ヒラギノ角ゴ ProN W6"/>
                <a:ea typeface="ヒラギノ角ゴ ProN W6"/>
                <a:cs typeface="ヒラギノ角ゴ ProN W6"/>
                <a:sym typeface="ヒラギノ角ゴ ProN W6"/>
              </a:endParaRPr>
            </a:p>
            <a:p>
              <a:pPr algn="l" eaLnBrk="1" hangingPunct="1"/>
              <a:r>
                <a:rPr kumimoji="0" lang="ja-JP" altLang="en-US" sz="4100" dirty="0">
                  <a:latin typeface="ヒラギノ角ゴ ProN W6"/>
                  <a:ea typeface="ヒラギノ角ゴ ProN W6"/>
                  <a:cs typeface="ヒラギノ角ゴ ProN W6"/>
                  <a:sym typeface="ヒラギノ角ゴ ProN W6"/>
                </a:rPr>
                <a:t>地域の災害リスク（危険度）を知る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さいがい           　　み</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まも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災害から身を守るための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ちしき</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a:latin typeface="ヒラギノ角ゴ ProN W6"/>
                <a:ea typeface="ヒラギノ角ゴ ProN W6"/>
                <a:cs typeface="ヒラギノ角ゴ ProN W6"/>
                <a:sym typeface="ヒラギノ角ゴ ProN W6"/>
              </a:rPr>
              <a:t>さ</a:t>
            </a:r>
            <a:r>
              <a:rPr kumimoji="0" lang="ja-JP" altLang="en-US" sz="2000" dirty="0">
                <a:latin typeface="ヒラギノ角ゴ ProN W6"/>
                <a:ea typeface="ヒラギノ角ゴ ProN W6"/>
                <a:cs typeface="ヒラギノ角ゴ ProN W6"/>
                <a:sym typeface="ヒラギノ角ゴ ProN W6"/>
              </a:rPr>
              <a:t>いがい</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latin typeface="ヒラギノ角ゴ ProN W6"/>
                <a:ea typeface="ヒラギノ角ゴ ProN W6"/>
                <a:cs typeface="ヒラギノ角ゴ ProN W6"/>
                <a:sym typeface="ヒラギノ角ゴ ProN W6"/>
              </a:rPr>
              <a:t>災害は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ではなく</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a:solidFill>
                  <a:srgbClr val="FF2712"/>
                </a:solidFill>
                <a:latin typeface="ヒラギノ角ゴ ProN W6"/>
                <a:ea typeface="ヒラギノ角ゴ ProN W6"/>
                <a:cs typeface="ヒラギノ角ゴ ProN W6"/>
                <a:sym typeface="ヒラギノ角ゴ ProN W6"/>
              </a:rPr>
              <a:t>　　  じぶん　       だいじょうぶ</a:t>
            </a:r>
            <a:endParaRPr kumimoji="0" lang="en-US" altLang="ja-JP" sz="2000" dirty="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15241926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イントロダクション</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レクチャー</a:t>
            </a:r>
            <a:endParaRPr kumimoji="0" lang="en-US" altLang="ja-JP" sz="40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solidFill>
                  <a:srgbClr val="FF2712"/>
                </a:solidFill>
                <a:latin typeface="ヒラギノ角ゴ ProN W6"/>
                <a:ea typeface="ヒラギノ角ゴ ProN W6"/>
                <a:cs typeface="ヒラギノ角ゴ ProN W6"/>
                <a:sym typeface="ヒラギノ角ゴ ProN W6"/>
              </a:rPr>
              <a:t>ヒント</a:t>
            </a:r>
            <a:r>
              <a:rPr kumimoji="0" lang="ja-JP" altLang="en-US" sz="2400" dirty="0">
                <a:latin typeface="ヒラギノ角ゴ ProN W6"/>
                <a:ea typeface="ヒラギノ角ゴ ProN W6"/>
                <a:cs typeface="ヒラギノ角ゴ ProN W6"/>
                <a:sym typeface="ヒラギノ角ゴ ProN W6"/>
              </a:rPr>
              <a:t>をお話するので</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latin typeface="ヒラギノ角ゴ ProN W6"/>
                <a:ea typeface="ヒラギノ角ゴ ProN W6"/>
                <a:cs typeface="ヒラギノ角ゴ ProN W6"/>
                <a:sym typeface="ヒラギノ角ゴ ProN W6"/>
              </a:rPr>
              <a:t>しっかりメモをとりましょう！</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グループワーク</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5" name="レクチャービデオ①大雨災害.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9144000" cy="6858000"/>
          </a:xfrm>
          <a:prstGeom prst="rect">
            <a:avLst/>
          </a:prstGeom>
        </p:spPr>
      </p:pic>
    </p:spTree>
    <p:extLst>
      <p:ext uri="{BB962C8B-B14F-4D97-AF65-F5344CB8AC3E}">
        <p14:creationId xmlns:p14="http://schemas.microsoft.com/office/powerpoint/2010/main" val="35663043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レクチャービデオ②身を守るためには？.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0"/>
            <a:ext cx="9144000" cy="6858000"/>
          </a:xfrm>
          <a:prstGeom prst="rect">
            <a:avLst/>
          </a:prstGeom>
        </p:spPr>
      </p:pic>
    </p:spTree>
    <p:extLst>
      <p:ext uri="{BB962C8B-B14F-4D97-AF65-F5344CB8AC3E}">
        <p14:creationId xmlns:p14="http://schemas.microsoft.com/office/powerpoint/2010/main" val="17936510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14527499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677108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ばしょ　   　じゅうきょ　  　かぞく</a:t>
            </a:r>
            <a:endParaRPr kumimoji="0" lang="en-US" altLang="ja-JP" sz="2000" dirty="0">
              <a:latin typeface="ヒラギノ角ゴ ProN W6"/>
              <a:ea typeface="ヒラギノ角ゴ ProN W6"/>
              <a:cs typeface="ヒラギノ角ゴ ProN W6"/>
              <a:sym typeface="ヒラギノ角ゴ ProN W6"/>
            </a:endParaRPr>
          </a:p>
          <a:p>
            <a:pPr eaLnBrk="1" hangingPunct="1"/>
            <a:r>
              <a:rPr kumimoji="0" lang="ja-JP" altLang="en-US" sz="4400" dirty="0">
                <a:latin typeface="ヒラギノ角ゴ ProN W6"/>
                <a:ea typeface="ヒラギノ角ゴ ProN W6"/>
                <a:cs typeface="ヒラギノ角ゴ ProN W6"/>
                <a:sym typeface="ヒラギノ角ゴ ProN W6"/>
              </a:rPr>
              <a:t>くじ（場所・住居・家族）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Tree>
    <p:extLst>
      <p:ext uri="{BB962C8B-B14F-4D97-AF65-F5344CB8AC3E}">
        <p14:creationId xmlns:p14="http://schemas.microsoft.com/office/powerpoint/2010/main" val="9928416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Tree>
    <p:extLst>
      <p:ext uri="{BB962C8B-B14F-4D97-AF65-F5344CB8AC3E}">
        <p14:creationId xmlns:p14="http://schemas.microsoft.com/office/powerpoint/2010/main" val="40167743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表 15"/>
          <p:cNvGraphicFramePr>
            <a:graphicFrameLocks noGrp="1"/>
          </p:cNvGraphicFramePr>
          <p:nvPr>
            <p:extLst>
              <p:ext uri="{D42A27DB-BD31-4B8C-83A1-F6EECF244321}">
                <p14:modId xmlns:p14="http://schemas.microsoft.com/office/powerpoint/2010/main" val="2044708546"/>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extLst>
                  <a:ext uri="{0D108BD9-81ED-4DB2-BD59-A6C34878D82A}">
                    <a16:rowId xmlns:a16="http://schemas.microsoft.com/office/drawing/2014/main" val="10001"/>
                  </a:ext>
                </a:extLst>
              </a:tr>
            </a:tbl>
          </a:graphicData>
        </a:graphic>
      </p:graphicFrame>
      <p:sp>
        <p:nvSpPr>
          <p:cNvPr id="17" name="正方形/長方形 16"/>
          <p:cNvSpPr/>
          <p:nvPr/>
        </p:nvSpPr>
        <p:spPr bwMode="auto">
          <a:xfrm>
            <a:off x="3364758" y="951046"/>
            <a:ext cx="800220"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夕方</a:t>
            </a:r>
          </a:p>
        </p:txBody>
      </p:sp>
      <p:sp>
        <p:nvSpPr>
          <p:cNvPr id="18" name="テキスト ボックス 17"/>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a:latin typeface="ヒラギノ角ゴ ProN W3"/>
                <a:ea typeface="メイリオ" pitchFamily="50" charset="-128"/>
                <a:cs typeface="メイリオ" pitchFamily="50" charset="-128"/>
              </a:rPr>
              <a:t>５日昼前から６日にかけて</a:t>
            </a: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a:latin typeface="ヒラギノ角ゴ ProN W3"/>
                <a:ea typeface="メイリオ" pitchFamily="50" charset="-128"/>
                <a:cs typeface="メイリオ" pitchFamily="50" charset="-128"/>
              </a:rPr>
              <a:t>　 ひじょう　はげ</a:t>
            </a:r>
            <a:endParaRPr lang="en-US" altLang="ja-JP" sz="1600" b="1" dirty="0">
              <a:latin typeface="ヒラギノ角ゴ ProN W3"/>
              <a:ea typeface="メイリオ" pitchFamily="50" charset="-128"/>
              <a:cs typeface="メイリオ" pitchFamily="50" charset="-128"/>
            </a:endParaRPr>
          </a:p>
          <a:p>
            <a:pPr algn="ctr" eaLnBrk="1" hangingPunct="1">
              <a:defRPr/>
            </a:pPr>
            <a:r>
              <a:rPr lang="ja-JP" altLang="en-US" sz="2800" b="1" dirty="0">
                <a:latin typeface="ヒラギノ角ゴ ProN W3"/>
                <a:ea typeface="メイリオ" pitchFamily="50" charset="-128"/>
                <a:cs typeface="メイリオ" pitchFamily="50" charset="-128"/>
              </a:rPr>
              <a:t>非常に激しい雨が降るでしょう</a:t>
            </a:r>
            <a:endParaRPr lang="en-US" altLang="ja-JP" sz="2800" b="1" dirty="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低い土地の浸水、土砂災害、河川の急な増水、氾濫などに警戒してください。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a:latin typeface="ヒラギノ角ゴ ProN W3"/>
                <a:ea typeface="メイリオ" pitchFamily="50" charset="-128"/>
                <a:cs typeface="メイリオ" pitchFamily="50" charset="-128"/>
              </a:rPr>
              <a:t>　</a:t>
            </a:r>
            <a:endParaRPr lang="en-US" altLang="ja-JP" sz="3200" b="1" dirty="0">
              <a:latin typeface="ヒラギノ角ゴ ProN W3"/>
              <a:ea typeface="メイリオ" pitchFamily="50" charset="-128"/>
              <a:cs typeface="メイリオ" pitchFamily="50" charset="-128"/>
            </a:endParaRPr>
          </a:p>
        </p:txBody>
      </p:sp>
      <p:sp>
        <p:nvSpPr>
          <p:cNvPr id="19" name="正方形/長方形 18"/>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3" name="正方形/長方形 22"/>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5"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26"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2300218" y="3745607"/>
            <a:ext cx="2672526" cy="38856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    しんすい      どしゃさいがい</a:t>
            </a:r>
            <a:endParaRPr lang="en-US" altLang="ja-JP" sz="1400" dirty="0">
              <a:latin typeface="ヒラギノ角ゴ ProN W3"/>
              <a:ea typeface="メイリオ" pitchFamily="50" charset="-128"/>
              <a:cs typeface="メイリオ" pitchFamily="50" charset="-128"/>
            </a:endParaRPr>
          </a:p>
        </p:txBody>
      </p:sp>
      <p:sp>
        <p:nvSpPr>
          <p:cNvPr id="28" name="正方形/長方形 27"/>
          <p:cNvSpPr/>
          <p:nvPr/>
        </p:nvSpPr>
        <p:spPr>
          <a:xfrm>
            <a:off x="988533" y="4294257"/>
            <a:ext cx="4369167" cy="388568"/>
          </a:xfrm>
          <a:prstGeom prst="rect">
            <a:avLst/>
          </a:prstGeom>
        </p:spPr>
        <p:txBody>
          <a:bodyPr wrap="square" lIns="91440" tIns="45720" rIns="91440" bIns="45720" anchor="t">
            <a:spAutoFit/>
          </a:bodyPr>
          <a:lstStyle/>
          <a:p>
            <a:pPr>
              <a:lnSpc>
                <a:spcPct val="150000"/>
              </a:lnSpc>
              <a:defRPr/>
            </a:pPr>
            <a:r>
              <a:rPr lang="ja-JP" altLang="en-US" sz="1400">
                <a:latin typeface="ヒラギノ角ゴ ProN W3"/>
                <a:ea typeface="メイリオ"/>
                <a:cs typeface="メイリオ" pitchFamily="50" charset="-128"/>
              </a:rPr>
              <a:t> ぞうすい</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はんらん</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　　　　けいかい</a:t>
            </a:r>
            <a:endParaRPr lang="en-US" altLang="ja-JP" sz="1400">
              <a:latin typeface="ヒラギノ角ゴ ProN W3"/>
              <a:ea typeface="メイリオ"/>
              <a:cs typeface="メイリオ" pitchFamily="50" charset="-128"/>
            </a:endParaRPr>
          </a:p>
        </p:txBody>
      </p:sp>
      <p:sp>
        <p:nvSpPr>
          <p:cNvPr id="29" name="正方形/長方形 28"/>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けいほう</a:t>
            </a:r>
            <a:r>
              <a:rPr lang="en-US" altLang="ja-JP" sz="1400" dirty="0">
                <a:latin typeface="ヒラギノ角ゴ ProN W3"/>
                <a:ea typeface="メイリオ" pitchFamily="50" charset="-128"/>
                <a:cs typeface="メイリオ" pitchFamily="50" charset="-128"/>
              </a:rPr>
              <a:t>	</a:t>
            </a:r>
            <a:r>
              <a:rPr lang="ja-JP" altLang="en-US" sz="1400" dirty="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5407835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0.2|0.8|0.2|0.3"/>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9ED9A550F66F046B7A5DC464F607372" ma:contentTypeVersion="16" ma:contentTypeDescription="新しいドキュメントを作成します。" ma:contentTypeScope="" ma:versionID="baf0cf8e7322445fa4f90382048a52a6">
  <xsd:schema xmlns:xsd="http://www.w3.org/2001/XMLSchema" xmlns:xs="http://www.w3.org/2001/XMLSchema" xmlns:p="http://schemas.microsoft.com/office/2006/metadata/properties" xmlns:ns2="7eeec736-ee9f-4bda-bbf2-6bd1b7c7aa12" xmlns:ns3="535357ee-fd87-457a-bc7d-cee7b05cc83c" targetNamespace="http://schemas.microsoft.com/office/2006/metadata/properties" ma:root="true" ma:fieldsID="a49108e86e6fb98617dd7c1e59ae69d8" ns2:_="" ns3:_="">
    <xsd:import namespace="7eeec736-ee9f-4bda-bbf2-6bd1b7c7aa12"/>
    <xsd:import namespace="535357ee-fd87-457a-bc7d-cee7b05cc8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eec736-ee9f-4bda-bbf2-6bd1b7c7aa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5357ee-fd87-457a-bc7d-cee7b05cc83c"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c1d339bf-14f4-4eb4-ba8f-0603a88ca891}" ma:internalName="TaxCatchAll" ma:showField="CatchAllData" ma:web="535357ee-fd87-457a-bc7d-cee7b05cc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E4CA54-FE50-4706-B16C-4AD3A7A649BC}">
  <ds:schemaRefs>
    <ds:schemaRef ds:uri="http://schemas.microsoft.com/sharepoint/v3/contenttype/forms"/>
  </ds:schemaRefs>
</ds:datastoreItem>
</file>

<file path=customXml/itemProps2.xml><?xml version="1.0" encoding="utf-8"?>
<ds:datastoreItem xmlns:ds="http://schemas.openxmlformats.org/officeDocument/2006/customXml" ds:itemID="{BEC4EF45-EE78-43D9-A640-3646869204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eec736-ee9f-4bda-bbf2-6bd1b7c7aa12"/>
    <ds:schemaRef ds:uri="535357ee-fd87-457a-bc7d-cee7b05cc8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11908</TotalTime>
  <Pages>0</Pages>
  <Words>2688</Words>
  <Characters>0</Characters>
  <Application>Microsoft Office PowerPoint</Application>
  <PresentationFormat>A4 210 x 297 mm</PresentationFormat>
  <Lines>0</Lines>
  <Paragraphs>323</Paragraphs>
  <Slides>16</Slides>
  <Notes>16</Notes>
  <HiddenSlides>0</HiddenSlides>
  <MMClips>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vt:i4>
      </vt:variant>
    </vt:vector>
  </HeadingPairs>
  <TitlesOfParts>
    <vt:vector size="24" baseType="lpstr">
      <vt:lpstr>Gill Sans</vt:lpstr>
      <vt:lpstr>Lucida Grande</vt:lpstr>
      <vt:lpstr>ＭＳ Ｐゴシック</vt:lpstr>
      <vt:lpstr>ヒラギノ角ゴ ProN W3</vt:lpstr>
      <vt:lpstr>ヒラギノ角ゴ ProN W6</vt:lpstr>
      <vt:lpstr>メイリオ</vt:lpstr>
      <vt:lpstr>Arial</vt: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松尾 有希子</cp:lastModifiedBy>
  <cp:revision>8</cp:revision>
  <cp:lastPrinted>2016-02-12T01:25:06Z</cp:lastPrinted>
  <dcterms:modified xsi:type="dcterms:W3CDTF">2023-10-24T06:08:08Z</dcterms:modified>
</cp:coreProperties>
</file>